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vsdx" ContentType="application/vnd.ms-visio.drawing"/>
  <Default Extension="xml" ContentType="application/xml"/>
  <Override PartName="/word/document.xml" ContentType="application/vnd.openxmlformats-officedocument.wordprocessingml.document.main+xml"/>
  <Override PartName="/word/drawings/drawing1.xml" ContentType="application/vnd.openxmlformats-officedocument.drawingml.chartshapes+xml"/>
  <Override PartName="/word/footer8.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6.xml" ContentType="application/vnd.openxmlformats-officedocument.wordprocessingml.header+xml"/>
  <Override PartName="/word/header5.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6.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19.xml" ContentType="application/vnd.openxmlformats-officedocument.drawingml.chart+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theme/theme1.xml" ContentType="application/vnd.openxmlformats-officedocument.theme+xml"/>
  <Override PartName="/word/charts/chart12.xml" ContentType="application/vnd.openxmlformats-officedocument.drawingml.chart+xml"/>
  <Override PartName="/word/settings.xml" ContentType="application/vnd.openxmlformats-officedocument.wordprocessingml.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webSettings.xml" ContentType="application/vnd.openxmlformats-officedocument.wordprocessingml.webSettings+xml"/>
  <Override PartName="/word/styles.xml" ContentType="application/vnd.openxmlformats-officedocument.wordprocessingml.styles+xml"/>
  <Override PartName="/word/numbering.xml" ContentType="application/vnd.openxmlformats-officedocument.wordprocessingml.number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A3CC820" w14:textId="3713543E" w:rsidR="00AC38AB" w:rsidRDefault="00F87E07">
      <w:pPr>
        <w:spacing w:after="0" w:line="240" w:lineRule="auto"/>
      </w:pPr>
      <w:r>
        <w:rPr>
          <w:noProof/>
          <w:lang w:eastAsia="en-AU"/>
        </w:rPr>
        <w:drawing>
          <wp:anchor distT="0" distB="0" distL="114300" distR="114300" simplePos="0" relativeHeight="251658240" behindDoc="1" locked="0" layoutInCell="1" allowOverlap="1" wp14:anchorId="781200A7" wp14:editId="23093AA3">
            <wp:simplePos x="0" y="0"/>
            <wp:positionH relativeFrom="column">
              <wp:posOffset>-912495</wp:posOffset>
            </wp:positionH>
            <wp:positionV relativeFrom="paragraph">
              <wp:posOffset>-1070822</wp:posOffset>
            </wp:positionV>
            <wp:extent cx="7603200" cy="10746000"/>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FF_Milestone-cover.jpg"/>
                    <pic:cNvPicPr/>
                  </pic:nvPicPr>
                  <pic:blipFill>
                    <a:blip r:embed="rId8" cstate="print">
                      <a:extLst>
                        <a:ext uri="{28A0092B-C50C-407E-A947-70E740481C1C}">
                          <a14:useLocalDpi xmlns:a14="http://schemas.microsoft.com/office/drawing/2010/main" val="0"/>
                        </a:ext>
                      </a:extLst>
                    </a:blip>
                    <a:stretch>
                      <a:fillRect/>
                    </a:stretch>
                  </pic:blipFill>
                  <pic:spPr>
                    <a:xfrm>
                      <a:off x="0" y="0"/>
                      <a:ext cx="7603200" cy="10746000"/>
                    </a:xfrm>
                    <a:prstGeom prst="rect">
                      <a:avLst/>
                    </a:prstGeom>
                  </pic:spPr>
                </pic:pic>
              </a:graphicData>
            </a:graphic>
            <wp14:sizeRelH relativeFrom="margin">
              <wp14:pctWidth>0</wp14:pctWidth>
            </wp14:sizeRelH>
            <wp14:sizeRelV relativeFrom="margin">
              <wp14:pctHeight>0</wp14:pctHeight>
            </wp14:sizeRelV>
          </wp:anchor>
        </w:drawing>
      </w:r>
    </w:p>
    <w:p w14:paraId="2490E0F9" w14:textId="7BBA322F" w:rsidR="005C529F" w:rsidRDefault="00F87E07" w:rsidP="00965C17">
      <w:r>
        <w:rPr>
          <w:noProof/>
          <w:lang w:eastAsia="en-AU"/>
        </w:rPr>
        <mc:AlternateContent>
          <mc:Choice Requires="wps">
            <w:drawing>
              <wp:anchor distT="0" distB="0" distL="114300" distR="114300" simplePos="0" relativeHeight="251670528" behindDoc="0" locked="0" layoutInCell="1" allowOverlap="1" wp14:anchorId="0111275C" wp14:editId="57A24B7F">
                <wp:simplePos x="0" y="0"/>
                <wp:positionH relativeFrom="column">
                  <wp:posOffset>-542925</wp:posOffset>
                </wp:positionH>
                <wp:positionV relativeFrom="paragraph">
                  <wp:posOffset>8893175</wp:posOffset>
                </wp:positionV>
                <wp:extent cx="2120265" cy="352425"/>
                <wp:effectExtent l="0" t="0" r="0" b="0"/>
                <wp:wrapNone/>
                <wp:docPr id="8" name="Text Box 8"/>
                <wp:cNvGraphicFramePr/>
                <a:graphic xmlns:a="http://schemas.openxmlformats.org/drawingml/2006/main">
                  <a:graphicData uri="http://schemas.microsoft.com/office/word/2010/wordprocessingShape">
                    <wps:wsp>
                      <wps:cNvSpPr txBox="1"/>
                      <wps:spPr>
                        <a:xfrm>
                          <a:off x="0" y="0"/>
                          <a:ext cx="2120265" cy="352425"/>
                        </a:xfrm>
                        <a:prstGeom prst="rect">
                          <a:avLst/>
                        </a:prstGeom>
                        <a:noFill/>
                        <a:ln w="6350">
                          <a:noFill/>
                        </a:ln>
                      </wps:spPr>
                      <wps:txbx>
                        <w:txbxContent>
                          <w:p w14:paraId="3EF14346" w14:textId="12DAD22C" w:rsidR="006C4330" w:rsidRPr="003723C4" w:rsidRDefault="006807A8">
                            <w:pPr>
                              <w:rPr>
                                <w:color w:val="FFFFFF" w:themeColor="background1"/>
                                <w:sz w:val="28"/>
                                <w:szCs w:val="28"/>
                                <w:lang w:val="en-US"/>
                              </w:rPr>
                            </w:pPr>
                            <w:r>
                              <w:rPr>
                                <w:color w:val="FFFFFF" w:themeColor="background1"/>
                                <w:sz w:val="28"/>
                                <w:szCs w:val="28"/>
                                <w:lang w:val="en-US"/>
                              </w:rPr>
                              <w:t xml:space="preserve">November </w:t>
                            </w:r>
                            <w:r w:rsidR="003F5415">
                              <w:rPr>
                                <w:color w:val="FFFFFF" w:themeColor="background1"/>
                                <w:sz w:val="28"/>
                                <w:szCs w:val="28"/>
                                <w:lang w:val="en-US"/>
                              </w:rPr>
                              <w:t>2023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0111275C" id="_x0000_t202" coordsize="21600,21600" o:spt="202" path="m,l,21600r21600,l21600,xe">
                <v:stroke joinstyle="miter"/>
                <v:path gradientshapeok="t" o:connecttype="rect"/>
              </v:shapetype>
              <v:shape id="Text Box 8" o:spid="_x0000_s1026" type="#_x0000_t202" style="position:absolute;margin-left:-42.75pt;margin-top:700.25pt;width:166.95pt;height:27.75pt;z-index:25167052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bvJgFwIAACwEAAAOAAAAZHJzL2Uyb0RvYy54bWysU8tu2zAQvBfoPxC815IV200Fy4GbwEUB&#10;IwngFDnTFGkJoLgsSVtyv75LSn4gzSnohdrlrvYxM5zfdY0iB2FdDbqg41FKidAcylrvCvrrZfXl&#10;lhLnmS6ZAi0KehSO3i0+f5q3JhcZVKBKYQkW0S5vTUEr702eJI5XomFuBEZoDEqwDfPo2l1SWtZi&#10;9UYlWZrOkhZsaSxw4RzePvRBuoj1pRTcP0nphCeqoDibj6eN5zacyWLO8p1lpqr5MAb7wBQNqzU2&#10;PZd6YJ6Rva3/KdXU3IID6UccmgSkrLmIO+A24/TNNpuKGRF3QXCcOcPk/l9Z/njYmGdLfPcdOiQw&#10;ANIalzu8DPt00jbhi5MSjCOExzNsovOE42U2ztJsNqWEY+xmmk2yaSiTXP421vkfAhoSjIJapCWi&#10;xQ5r5/vUU0popmFVKxWpUZq0BZ3dTNP4wzmCxZXGHpdZg+W7bTcssIXyiHtZ6Cl3hq9qbL5mzj8z&#10;ixzjKqhb/4SHVIBNYLAoqcD+ee8+5CP0GKWkRc0U1P3eMysoUT81kvJtPJkEkUVnMv2aoWOvI9vr&#10;iN4394CyHOMLMTyaId+rkyktNK8o72XoiiGmOfYuqD+Z975XMj4PLpbLmISyMsyv9cbwUDrAGaB9&#10;6V6ZNQP+Hpl7hJO6WP6Ghj63J2K59yDryFEAuEd1wB0lGVkenk/Q/LUfsy6PfPEXAAD//wMAUEsD&#10;BBQABgAIAAAAIQDMHcCY4gAAAA0BAAAPAAAAZHJzL2Rvd25yZXYueG1sTI9PS8NAEMXvgt9hGcFb&#10;u2tISojZlBIoguihtRdvm+w0Ce6fmN220U/v9GRvM/Meb36vXM/WsDNOYfBOwtNSAEPXej24TsLh&#10;Y7vIgYWonFbGO5TwgwHW1f1dqQrtL26H533sGIW4UCgJfYxjwXloe7QqLP2IjrSjn6yKtE4d15O6&#10;ULg1PBFixa0aHH3o1Yh1j+3X/mQlvNbbd7VrEpv/mvrl7bgZvw+fmZSPD/PmGVjEOf6b4YpP6FAR&#10;U+NPTgdmJCzyLCMrCakQNJElSfMUWHM9ZSsBvCr5bYvqDwAA//8DAFBLAQItABQABgAIAAAAIQC2&#10;gziS/gAAAOEBAAATAAAAAAAAAAAAAAAAAAAAAABbQ29udGVudF9UeXBlc10ueG1sUEsBAi0AFAAG&#10;AAgAAAAhADj9If/WAAAAlAEAAAsAAAAAAAAAAAAAAAAALwEAAF9yZWxzLy5yZWxzUEsBAi0AFAAG&#10;AAgAAAAhAChu8mAXAgAALAQAAA4AAAAAAAAAAAAAAAAALgIAAGRycy9lMm9Eb2MueG1sUEsBAi0A&#10;FAAGAAgAAAAhAMwdwJjiAAAADQEAAA8AAAAAAAAAAAAAAAAAcQQAAGRycy9kb3ducmV2LnhtbFBL&#10;BQYAAAAABAAEAPMAAACABQAAAAA=&#10;" filled="f" stroked="f" strokeweight=".5pt">
                <v:textbox>
                  <w:txbxContent>
                    <w:p w14:paraId="3EF14346" w14:textId="12DAD22C" w:rsidR="006C4330" w:rsidRPr="003723C4" w:rsidRDefault="006807A8">
                      <w:pPr>
                        <w:rPr>
                          <w:color w:val="FFFFFF" w:themeColor="background1"/>
                          <w:sz w:val="28"/>
                          <w:szCs w:val="28"/>
                          <w:lang w:val="en-US"/>
                        </w:rPr>
                      </w:pPr>
                      <w:r>
                        <w:rPr>
                          <w:color w:val="FFFFFF" w:themeColor="background1"/>
                          <w:sz w:val="28"/>
                          <w:szCs w:val="28"/>
                          <w:lang w:val="en-US"/>
                        </w:rPr>
                        <w:t xml:space="preserve">November </w:t>
                      </w:r>
                      <w:r w:rsidR="003F5415">
                        <w:rPr>
                          <w:color w:val="FFFFFF" w:themeColor="background1"/>
                          <w:sz w:val="28"/>
                          <w:szCs w:val="28"/>
                          <w:lang w:val="en-US"/>
                        </w:rPr>
                        <w:t>2023</w:t>
                      </w:r>
                    </w:p>
                  </w:txbxContent>
                </v:textbox>
              </v:shape>
            </w:pict>
          </mc:Fallback>
        </mc:AlternateContent>
      </w:r>
      <w:r w:rsidR="003F4404">
        <w:rPr>
          <w:noProof/>
          <w:lang w:eastAsia="en-AU"/>
        </w:rPr>
        <w:drawing>
          <wp:anchor distT="0" distB="0" distL="114300" distR="114300" simplePos="0" relativeHeight="251674624" behindDoc="1" locked="0" layoutInCell="1" allowOverlap="1" wp14:anchorId="5867503A" wp14:editId="211FAD2C">
            <wp:simplePos x="0" y="0"/>
            <wp:positionH relativeFrom="column">
              <wp:posOffset>-508635</wp:posOffset>
            </wp:positionH>
            <wp:positionV relativeFrom="paragraph">
              <wp:posOffset>-609177</wp:posOffset>
            </wp:positionV>
            <wp:extent cx="2499932" cy="1811867"/>
            <wp:effectExtent l="0" t="0" r="0" b="0"/>
            <wp:wrapNone/>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pic:cNvPicPr/>
                  </pic:nvPicPr>
                  <pic:blipFill>
                    <a:blip r:embed="rId9">
                      <a:extLst>
                        <a:ext uri="{28A0092B-C50C-407E-A947-70E740481C1C}">
                          <a14:useLocalDpi xmlns:a14="http://schemas.microsoft.com/office/drawing/2010/main" val="0"/>
                        </a:ext>
                      </a:extLst>
                    </a:blip>
                    <a:stretch>
                      <a:fillRect/>
                    </a:stretch>
                  </pic:blipFill>
                  <pic:spPr>
                    <a:xfrm>
                      <a:off x="0" y="0"/>
                      <a:ext cx="2499932" cy="1811867"/>
                    </a:xfrm>
                    <a:prstGeom prst="rect">
                      <a:avLst/>
                    </a:prstGeom>
                  </pic:spPr>
                </pic:pic>
              </a:graphicData>
            </a:graphic>
            <wp14:sizeRelH relativeFrom="margin">
              <wp14:pctWidth>0</wp14:pctWidth>
            </wp14:sizeRelH>
            <wp14:sizeRelV relativeFrom="margin">
              <wp14:pctHeight>0</wp14:pctHeight>
            </wp14:sizeRelV>
          </wp:anchor>
        </w:drawing>
      </w:r>
      <w:r w:rsidR="003F4404">
        <w:rPr>
          <w:noProof/>
          <w:lang w:eastAsia="en-AU"/>
        </w:rPr>
        <mc:AlternateContent>
          <mc:Choice Requires="wps">
            <w:drawing>
              <wp:anchor distT="0" distB="0" distL="114300" distR="114300" simplePos="0" relativeHeight="251669504" behindDoc="0" locked="0" layoutInCell="1" allowOverlap="1" wp14:anchorId="24A5B19B" wp14:editId="57432BF4">
                <wp:simplePos x="0" y="0"/>
                <wp:positionH relativeFrom="column">
                  <wp:posOffset>-541867</wp:posOffset>
                </wp:positionH>
                <wp:positionV relativeFrom="paragraph">
                  <wp:posOffset>5760932</wp:posOffset>
                </wp:positionV>
                <wp:extent cx="4600575" cy="2861733"/>
                <wp:effectExtent l="0" t="0" r="0" b="0"/>
                <wp:wrapNone/>
                <wp:docPr id="7" name="Text Box 7"/>
                <wp:cNvGraphicFramePr/>
                <a:graphic xmlns:a="http://schemas.openxmlformats.org/drawingml/2006/main">
                  <a:graphicData uri="http://schemas.microsoft.com/office/word/2010/wordprocessingShape">
                    <wps:wsp>
                      <wps:cNvSpPr txBox="1"/>
                      <wps:spPr>
                        <a:xfrm>
                          <a:off x="0" y="0"/>
                          <a:ext cx="4600575" cy="2861733"/>
                        </a:xfrm>
                        <a:prstGeom prst="rect">
                          <a:avLst/>
                        </a:prstGeom>
                        <a:noFill/>
                        <a:ln w="6350">
                          <a:noFill/>
                        </a:ln>
                      </wps:spPr>
                      <wps:txbx>
                        <w:txbxContent>
                          <w:p w14:paraId="4ADB6C46" w14:textId="70FFE8B9" w:rsidR="006C4330" w:rsidRDefault="006C4330">
                            <w:pPr>
                              <w:rPr>
                                <w:rFonts w:cs="Arial"/>
                                <w:b/>
                                <w:bCs/>
                                <w:color w:val="FFFFFF" w:themeColor="background1"/>
                                <w:sz w:val="56"/>
                                <w:szCs w:val="56"/>
                                <w:lang w:val="en-US"/>
                              </w:rPr>
                            </w:pPr>
                            <w:r>
                              <w:rPr>
                                <w:rFonts w:cs="Arial"/>
                                <w:b/>
                                <w:bCs/>
                                <w:color w:val="FFFFFF" w:themeColor="background1"/>
                                <w:sz w:val="56"/>
                                <w:szCs w:val="56"/>
                                <w:lang w:val="en-US"/>
                              </w:rPr>
                              <w:t>Technoeconomic Modelling of Future Fuel Production Pathways</w:t>
                            </w:r>
                            <w:r w:rsidR="0022611E">
                              <w:rPr>
                                <w:rFonts w:cs="Arial"/>
                                <w:b/>
                                <w:bCs/>
                                <w:color w:val="FFFFFF" w:themeColor="background1"/>
                                <w:sz w:val="56"/>
                                <w:szCs w:val="56"/>
                                <w:lang w:val="en-US"/>
                              </w:rPr>
                              <w:t>: Summary Report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4A5B19B" id="Text Box 7" o:spid="_x0000_s1027" type="#_x0000_t202" style="position:absolute;margin-left:-42.65pt;margin-top:453.6pt;width:362.25pt;height:225.35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X2ZOGgIAADQEAAAOAAAAZHJzL2Uyb0RvYy54bWysU8lu2zAQvRfoPxC815L3RLAcuAlcFDCS&#10;AE6RM02RlgCKw5K0JffrO6TkBWlPRS/UDGc0y3uPi4e2VuQorKtA53Q4SCkRmkNR6X1Of7ytv9xR&#10;4jzTBVOgRU5PwtGH5edPi8ZkYgQlqEJYgkW0yxqT09J7kyWJ46WomRuAERqDEmzNPLp2nxSWNVi9&#10;VskoTWdJA7YwFrhwDm+fuiBdxvpSCu5fpHTCE5VTnM3H08ZzF85kuWDZ3jJTVrwfg/3DFDWrNDa9&#10;lHpinpGDrf4oVVfcggPpBxzqBKSsuIg74DbD9MM225IZEXdBcJy5wOT+X1n+fNyaV0t8+xVaJDAA&#10;0hiXObwM+7TS1uGLkxKMI4SnC2yi9YTj5WSWptP5lBKOsdHdbDgfj0Od5Pq7sc5/E1CTYOTUIi8R&#10;LnbcON+lnlNCNw3rSqnIjdKkyelsPE3jD5cIFlcae1yHDZZvdy2piptFdlCccD8LHfXO8HWFM2yY&#10;86/MIte4EurXv+AhFWAv6C1KSrC//nYf8pECjFLSoHZy6n4emBWUqO8aybkfTiZBbNGZTOcjdOxt&#10;ZHcb0Yf6EVCeQ3wphkcz5Ht1NqWF+h1lvgpdMcQ0x9459Wfz0XeKxmfCxWoVk1BehvmN3hoeSgdU&#10;A8Jv7TuzpqfBI4PPcFYZyz6w0eV2fKwOHmQVqQo4d6j28KM0I9n9Mwrav/Vj1vWxL38DAAD//wMA&#10;UEsDBBQABgAIAAAAIQChjYSN4wAAAAwBAAAPAAAAZHJzL2Rvd25yZXYueG1sTI9NT4NAEIbvJv6H&#10;zZh4axchtIAsTUPSmBg9tPbibWGnQNwPZLct+usdT3qbyTx553nLzWw0u+DkB2cFPCwjYGhbpwbb&#10;CTi+7RYZMB+kVVI7iwK+0MOmur0pZaHc1e7xcggdoxDrCymgD2EsOPdtj0b6pRvR0u3kJiMDrVPH&#10;1SSvFG40j6NoxY0cLH3o5Yh1j+3H4WwEPNe7V7lvYpN96/rp5bQdP4/vqRD3d/P2EVjAOfzB8KtP&#10;6lCRU+POVnmmBSyyNCFUQB6tY2BErJKchobQJF3nwKuS/y9R/QAAAP//AwBQSwECLQAUAAYACAAA&#10;ACEAtoM4kv4AAADhAQAAEwAAAAAAAAAAAAAAAAAAAAAAW0NvbnRlbnRfVHlwZXNdLnhtbFBLAQIt&#10;ABQABgAIAAAAIQA4/SH/1gAAAJQBAAALAAAAAAAAAAAAAAAAAC8BAABfcmVscy8ucmVsc1BLAQIt&#10;ABQABgAIAAAAIQA3X2ZOGgIAADQEAAAOAAAAAAAAAAAAAAAAAC4CAABkcnMvZTJvRG9jLnhtbFBL&#10;AQItABQABgAIAAAAIQChjYSN4wAAAAwBAAAPAAAAAAAAAAAAAAAAAHQEAABkcnMvZG93bnJldi54&#10;bWxQSwUGAAAAAAQABADzAAAAhAUAAAAA&#10;" filled="f" stroked="f" strokeweight=".5pt">
                <v:textbox>
                  <w:txbxContent>
                    <w:p w14:paraId="4ADB6C46" w14:textId="70FFE8B9" w:rsidR="006C4330" w:rsidRDefault="006C4330">
                      <w:pPr>
                        <w:rPr>
                          <w:rFonts w:cs="Arial"/>
                          <w:b/>
                          <w:bCs/>
                          <w:color w:val="FFFFFF" w:themeColor="background1"/>
                          <w:sz w:val="56"/>
                          <w:szCs w:val="56"/>
                          <w:lang w:val="en-US"/>
                        </w:rPr>
                      </w:pPr>
                      <w:r>
                        <w:rPr>
                          <w:rFonts w:cs="Arial"/>
                          <w:b/>
                          <w:bCs/>
                          <w:color w:val="FFFFFF" w:themeColor="background1"/>
                          <w:sz w:val="56"/>
                          <w:szCs w:val="56"/>
                          <w:lang w:val="en-US"/>
                        </w:rPr>
                        <w:t>Technoeconomic Modelling of Future Fuel Production Pathways</w:t>
                      </w:r>
                      <w:r w:rsidR="0022611E">
                        <w:rPr>
                          <w:rFonts w:cs="Arial"/>
                          <w:b/>
                          <w:bCs/>
                          <w:color w:val="FFFFFF" w:themeColor="background1"/>
                          <w:sz w:val="56"/>
                          <w:szCs w:val="56"/>
                          <w:lang w:val="en-US"/>
                        </w:rPr>
                        <w:t>: Summary Report</w:t>
                      </w:r>
                    </w:p>
                  </w:txbxContent>
                </v:textbox>
              </v:shape>
            </w:pict>
          </mc:Fallback>
        </mc:AlternateContent>
      </w:r>
      <w:r w:rsidR="00B26640">
        <w:softHyphen/>
      </w:r>
      <w:r w:rsidR="005C529F">
        <w:br w:type="page"/>
      </w:r>
      <w:r w:rsidR="00324FEC">
        <w:rPr>
          <w:noProof/>
          <w:lang w:eastAsia="en-AU"/>
        </w:rPr>
        <w:lastRenderedPageBreak/>
        <mc:AlternateContent>
          <mc:Choice Requires="wps">
            <w:drawing>
              <wp:anchor distT="0" distB="0" distL="114300" distR="114300" simplePos="0" relativeHeight="251671552" behindDoc="0" locked="0" layoutInCell="1" allowOverlap="1" wp14:anchorId="1B2BA9FF" wp14:editId="20E0F99A">
                <wp:simplePos x="0" y="0"/>
                <wp:positionH relativeFrom="column">
                  <wp:posOffset>-485775</wp:posOffset>
                </wp:positionH>
                <wp:positionV relativeFrom="paragraph">
                  <wp:posOffset>-260985</wp:posOffset>
                </wp:positionV>
                <wp:extent cx="6599555" cy="7467600"/>
                <wp:effectExtent l="0" t="0" r="0" b="0"/>
                <wp:wrapNone/>
                <wp:docPr id="9" name="Text Box 9"/>
                <wp:cNvGraphicFramePr/>
                <a:graphic xmlns:a="http://schemas.openxmlformats.org/drawingml/2006/main">
                  <a:graphicData uri="http://schemas.microsoft.com/office/word/2010/wordprocessingShape">
                    <wps:wsp>
                      <wps:cNvSpPr txBox="1"/>
                      <wps:spPr>
                        <a:xfrm>
                          <a:off x="0" y="0"/>
                          <a:ext cx="6599555" cy="7467600"/>
                        </a:xfrm>
                        <a:prstGeom prst="rect">
                          <a:avLst/>
                        </a:prstGeom>
                        <a:noFill/>
                        <a:ln w="6350">
                          <a:noFill/>
                        </a:ln>
                      </wps:spPr>
                      <wps:txbx>
                        <w:txbxContent>
                          <w:p w14:paraId="0B77B856" w14:textId="2549EB98" w:rsidR="006C4330" w:rsidRDefault="00000000" w:rsidP="001359BF">
                            <w:pPr>
                              <w:spacing w:after="0"/>
                              <w:rPr>
                                <w:color w:val="FFFFFF" w:themeColor="background1"/>
                                <w:sz w:val="24"/>
                                <w:lang w:val="en-US"/>
                              </w:rPr>
                            </w:pPr>
                            <w:r>
                              <w:rPr>
                                <w:noProof/>
                                <w:color w:val="FFFFFF" w:themeColor="background1"/>
                                <w:sz w:val="24"/>
                                <w:lang w:val="en-US"/>
                              </w:rPr>
                              <w:pict w14:anchorId="5CD25669">
                                <v:rect id="_x0000_i1026" alt="" style="width:451pt;height:.05pt;mso-width-percent:0;mso-height-percent:0;mso-width-percent:0;mso-height-percent:0" o:hralign="center" o:hrstd="t" o:hr="t" fillcolor="#a0a0a0" stroked="f"/>
                              </w:pict>
                            </w:r>
                          </w:p>
                          <w:p w14:paraId="47766D3F" w14:textId="77777777" w:rsidR="006C4330" w:rsidRPr="001359BF" w:rsidRDefault="006C4330" w:rsidP="001359BF">
                            <w:pPr>
                              <w:spacing w:after="0"/>
                              <w:rPr>
                                <w:color w:val="FFFFFF" w:themeColor="background1"/>
                                <w:sz w:val="24"/>
                                <w:lang w:val="en-US"/>
                              </w:rPr>
                            </w:pPr>
                          </w:p>
                          <w:p w14:paraId="0C41FFDF" w14:textId="005E3522" w:rsidR="006C4330" w:rsidRPr="00AF475C" w:rsidRDefault="006C4330" w:rsidP="00B47815">
                            <w:pPr>
                              <w:pStyle w:val="Reverseheading"/>
                            </w:pPr>
                            <w:r w:rsidRPr="00AF475C">
                              <w:t>Project number:</w:t>
                            </w:r>
                            <w:r>
                              <w:t xml:space="preserve"> RP1.2-02</w:t>
                            </w:r>
                          </w:p>
                          <w:p w14:paraId="5D7229FD" w14:textId="4EE594A5" w:rsidR="006C4330" w:rsidRDefault="006C4330" w:rsidP="00B47815">
                            <w:pPr>
                              <w:pStyle w:val="Reverseheading"/>
                            </w:pPr>
                            <w:r>
                              <w:t>Technoeconomic Modelling of Future Fuel Production Pathways</w:t>
                            </w:r>
                          </w:p>
                          <w:p w14:paraId="4A7C9F85" w14:textId="3E741752" w:rsidR="006C4330" w:rsidRDefault="00000000" w:rsidP="001359BF">
                            <w:pPr>
                              <w:spacing w:after="0"/>
                              <w:rPr>
                                <w:color w:val="FFFFFF" w:themeColor="background1"/>
                                <w:sz w:val="24"/>
                                <w:lang w:val="en-US"/>
                              </w:rPr>
                            </w:pPr>
                            <w:r>
                              <w:rPr>
                                <w:noProof/>
                                <w:color w:val="FFFFFF" w:themeColor="background1"/>
                                <w:sz w:val="24"/>
                                <w:lang w:val="en-US"/>
                              </w:rPr>
                              <w:pict w14:anchorId="6D1EE5E6">
                                <v:rect id="_x0000_i1028" alt="" style="width:451pt;height:.05pt;mso-width-percent:0;mso-height-percent:0;mso-width-percent:0;mso-height-percent:0" o:hralign="center" o:hrstd="t" o:hr="t" fillcolor="#a0a0a0" stroked="f"/>
                              </w:pict>
                            </w:r>
                          </w:p>
                          <w:p w14:paraId="700D048A" w14:textId="77777777" w:rsidR="006C4330" w:rsidRDefault="006C4330" w:rsidP="001359BF">
                            <w:pPr>
                              <w:spacing w:after="0"/>
                              <w:rPr>
                                <w:color w:val="FFFFFF" w:themeColor="background1"/>
                                <w:sz w:val="24"/>
                                <w:lang w:val="en-US"/>
                              </w:rPr>
                            </w:pPr>
                          </w:p>
                          <w:p w14:paraId="4716F585" w14:textId="4788ED44" w:rsidR="006C4330" w:rsidRDefault="006C4330" w:rsidP="00B47815">
                            <w:pPr>
                              <w:pStyle w:val="Reverseheading"/>
                            </w:pPr>
                            <w:r>
                              <w:t>Authors:</w:t>
                            </w:r>
                          </w:p>
                          <w:p w14:paraId="4086FD06" w14:textId="77777777" w:rsidR="0022611E" w:rsidRDefault="0022611E" w:rsidP="0022611E">
                            <w:pPr>
                              <w:pStyle w:val="Reversetext"/>
                            </w:pPr>
                            <w:r>
                              <w:t>A/Prof Simon Smart (UQ)</w:t>
                            </w:r>
                          </w:p>
                          <w:p w14:paraId="15A59431" w14:textId="77777777" w:rsidR="0022611E" w:rsidRDefault="0022611E" w:rsidP="0022611E">
                            <w:pPr>
                              <w:pStyle w:val="Reversetext"/>
                            </w:pPr>
                            <w:r>
                              <w:t>Prof Peter Ashman (UA)</w:t>
                            </w:r>
                          </w:p>
                          <w:p w14:paraId="0C32DA72" w14:textId="77777777" w:rsidR="0022611E" w:rsidRDefault="0022611E" w:rsidP="0022611E">
                            <w:pPr>
                              <w:pStyle w:val="Reversetext"/>
                            </w:pPr>
                            <w:r>
                              <w:t>A/Prof Colin Scholes (UM)</w:t>
                            </w:r>
                          </w:p>
                          <w:p w14:paraId="15F2F533" w14:textId="77777777" w:rsidR="0022611E" w:rsidRDefault="0022611E" w:rsidP="0022611E">
                            <w:pPr>
                              <w:pStyle w:val="Reversetext"/>
                            </w:pPr>
                            <w:r>
                              <w:t>Ms Mojgan Tabatabaei (UQ)</w:t>
                            </w:r>
                          </w:p>
                          <w:p w14:paraId="24B55855" w14:textId="77777777" w:rsidR="0022611E" w:rsidRDefault="0022611E" w:rsidP="0022611E">
                            <w:pPr>
                              <w:pStyle w:val="Reversetext"/>
                            </w:pPr>
                            <w:r>
                              <w:t>Dr Tara Hosseini (UA)</w:t>
                            </w:r>
                          </w:p>
                          <w:p w14:paraId="5C0A6E33" w14:textId="77777777" w:rsidR="0022611E" w:rsidRDefault="0022611E" w:rsidP="0022611E">
                            <w:pPr>
                              <w:pStyle w:val="Reversetext"/>
                            </w:pPr>
                            <w:r>
                              <w:t>Dr Rebecca Yee (UM)</w:t>
                            </w:r>
                          </w:p>
                          <w:p w14:paraId="43CE0E85" w14:textId="3C0D6792" w:rsidR="0022611E" w:rsidRDefault="0022611E" w:rsidP="0022611E">
                            <w:pPr>
                              <w:pStyle w:val="Reversetext"/>
                            </w:pPr>
                            <w:r>
                              <w:t>Mr Mark McConnachie (UQ)</w:t>
                            </w:r>
                          </w:p>
                          <w:p w14:paraId="04F2E3A7" w14:textId="10E97DDB" w:rsidR="0022611E" w:rsidRDefault="0022611E" w:rsidP="0022611E">
                            <w:pPr>
                              <w:pStyle w:val="Reversetext"/>
                            </w:pPr>
                            <w:r>
                              <w:t>Mr Alister Sheil (UQ)</w:t>
                            </w:r>
                          </w:p>
                          <w:p w14:paraId="2BC2F4F9" w14:textId="29AA15D0" w:rsidR="0022611E" w:rsidRDefault="0022611E" w:rsidP="0022611E">
                            <w:pPr>
                              <w:pStyle w:val="Reversetext"/>
                            </w:pPr>
                            <w:r>
                              <w:t>Mr Thomas Jackson (UQ)</w:t>
                            </w:r>
                          </w:p>
                          <w:p w14:paraId="753FB675" w14:textId="4E296280" w:rsidR="0022611E" w:rsidRDefault="0022611E" w:rsidP="0022611E">
                            <w:pPr>
                              <w:pStyle w:val="Reversetext"/>
                            </w:pPr>
                            <w:r>
                              <w:t>Mr Jordan Beiraghi (UQ)</w:t>
                            </w:r>
                          </w:p>
                          <w:p w14:paraId="65BD2326" w14:textId="77777777" w:rsidR="006C4330" w:rsidRPr="00917B92" w:rsidRDefault="006C4330" w:rsidP="001359BF">
                            <w:pPr>
                              <w:spacing w:after="0"/>
                              <w:rPr>
                                <w:color w:val="FFFFFF" w:themeColor="background1"/>
                                <w:szCs w:val="18"/>
                                <w:lang w:val="en-US"/>
                              </w:rPr>
                            </w:pPr>
                          </w:p>
                          <w:p w14:paraId="75905818" w14:textId="270F3CC4" w:rsidR="006C4330" w:rsidRDefault="00000000" w:rsidP="001359BF">
                            <w:pPr>
                              <w:spacing w:after="0"/>
                              <w:rPr>
                                <w:color w:val="FFFFFF" w:themeColor="background1"/>
                                <w:sz w:val="24"/>
                                <w:lang w:val="en-US"/>
                              </w:rPr>
                            </w:pPr>
                            <w:r>
                              <w:rPr>
                                <w:noProof/>
                                <w:color w:val="FFFFFF" w:themeColor="background1"/>
                                <w:sz w:val="24"/>
                                <w:lang w:val="en-US"/>
                              </w:rPr>
                              <w:pict w14:anchorId="7B86F529">
                                <v:rect id="_x0000_i1030" alt="" style="width:451pt;height:.05pt;mso-width-percent:0;mso-height-percent:0;mso-width-percent:0;mso-height-percent:0" o:hralign="center" o:hrstd="t" o:hr="t" fillcolor="#a0a0a0" stroked="f"/>
                              </w:pict>
                            </w:r>
                          </w:p>
                          <w:p w14:paraId="52D3EBF0" w14:textId="77777777" w:rsidR="006C4330" w:rsidRDefault="006C4330" w:rsidP="001359BF">
                            <w:pPr>
                              <w:spacing w:after="0"/>
                              <w:rPr>
                                <w:color w:val="FFFFFF" w:themeColor="background1"/>
                                <w:sz w:val="24"/>
                                <w:lang w:val="en-US"/>
                              </w:rPr>
                            </w:pPr>
                          </w:p>
                          <w:p w14:paraId="6DB8839E" w14:textId="5B4F8D40" w:rsidR="006C4330" w:rsidRDefault="006C4330" w:rsidP="00B47815">
                            <w:pPr>
                              <w:pStyle w:val="Reverseheading"/>
                            </w:pPr>
                            <w:r>
                              <w:t>Project team:</w:t>
                            </w:r>
                          </w:p>
                          <w:p w14:paraId="4DF45727" w14:textId="77777777" w:rsidR="0022611E" w:rsidRDefault="0022611E" w:rsidP="0022611E">
                            <w:pPr>
                              <w:pStyle w:val="Reversetext"/>
                            </w:pPr>
                            <w:r>
                              <w:t>A/Prof Simon Smart (UQ)</w:t>
                            </w:r>
                          </w:p>
                          <w:p w14:paraId="31C0607D" w14:textId="77777777" w:rsidR="0022611E" w:rsidRDefault="0022611E" w:rsidP="0022611E">
                            <w:pPr>
                              <w:pStyle w:val="Reversetext"/>
                            </w:pPr>
                            <w:r>
                              <w:t>Prof Peter Ashman (UA)</w:t>
                            </w:r>
                          </w:p>
                          <w:p w14:paraId="3C4275C6" w14:textId="77777777" w:rsidR="0022611E" w:rsidRDefault="0022611E" w:rsidP="0022611E">
                            <w:pPr>
                              <w:pStyle w:val="Reversetext"/>
                            </w:pPr>
                            <w:r>
                              <w:t>A/Prof Colin Scholes (UM)</w:t>
                            </w:r>
                          </w:p>
                          <w:p w14:paraId="5CAD0904" w14:textId="77777777" w:rsidR="0022611E" w:rsidRDefault="0022611E" w:rsidP="0022611E">
                            <w:pPr>
                              <w:pStyle w:val="Reversetext"/>
                            </w:pPr>
                            <w:r>
                              <w:t>Ms Mojgan Tabatabaei (UQ)</w:t>
                            </w:r>
                          </w:p>
                          <w:p w14:paraId="753FC15B" w14:textId="77777777" w:rsidR="0022611E" w:rsidRDefault="0022611E" w:rsidP="0022611E">
                            <w:pPr>
                              <w:pStyle w:val="Reversetext"/>
                            </w:pPr>
                            <w:r>
                              <w:t>Dr Tara Hosseini (UA)</w:t>
                            </w:r>
                          </w:p>
                          <w:p w14:paraId="29E9B745" w14:textId="77777777" w:rsidR="0022611E" w:rsidRDefault="0022611E" w:rsidP="0022611E">
                            <w:pPr>
                              <w:pStyle w:val="Reversetext"/>
                            </w:pPr>
                            <w:r>
                              <w:t>Dr Rebecca Yee (UM)</w:t>
                            </w:r>
                          </w:p>
                          <w:p w14:paraId="482E9721" w14:textId="517D4607" w:rsidR="006C4330" w:rsidRDefault="006C4330" w:rsidP="0022611E">
                            <w:pPr>
                              <w:pStyle w:val="Reversetext"/>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B2BA9FF" id="Text Box 9" o:spid="_x0000_s1028" type="#_x0000_t202" style="position:absolute;margin-left:-38.25pt;margin-top:-20.55pt;width:519.65pt;height:588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Vu/eHQIAADQEAAAOAAAAZHJzL2Uyb0RvYy54bWysU02P2yAQvVfa/4C4b+ykcdJYcVbprlJV&#10;inZXylZ7JhhiS5ihQGKnv74Dzpe2PVW9wMAM8/HeY/7QNYochHU16IIOByklQnMoa70r6I+31f0X&#10;SpxnumQKtCjoUTj6sLj7NG9NLkZQgSqFJZhEu7w1Ba28N3mSOF6JhrkBGKHRKcE2zOPR7pLSshaz&#10;NyoZpekkacGWxgIXzuHtU++ki5hfSsH9i5ROeKIKir35uNq4bsOaLOYs31lmqpqf2mD/0EXDao1F&#10;L6memGdkb+s/UjU1t+BA+gGHJgEpay7iDDjNMP0wzaZiRsRZEBxnLjC5/5eWPx825tUS332FDgkM&#10;gLTG5Q4vwzydtE3YsVOCfoTweIFNdJ5wvJxks1mWZZRw9E3Hk+kkjcAm1+fGOv9NQEOCUVCLvES4&#10;2GHtPJbE0HNIqKZhVSsVuVGatFjic5bGBxcPvlAaH16bDZbvth2py4KOzoNsoTzifBZ66p3hqxp7&#10;WDPnX5lFrnEk1K9/wUUqwFpwsiipwP76232IRwrQS0mL2imo+7lnVlCivmskZzYcj4PY4mGcTUd4&#10;sLee7a1H75tHQHkO8acYHs0Q79XZlBaad5T5MlRFF9McaxfUn81H3ysavwkXy2UMQnkZ5td6Y3hI&#10;HVANCL9178yaEw0eGXyGs8pY/oGNPrbnY7n3IOtIVcC5R/UEP0ozMnj6RkH7t+cYdf3si98AAAD/&#10;/wMAUEsDBBQABgAIAAAAIQAFg+Z85AAAAAwBAAAPAAAAZHJzL2Rvd25yZXYueG1sTI/BbsIwDIbv&#10;k/YOkSftBmk76KA0RagSmjSNA4wLt7QJbbXE6ZoA3Z5+3mm72fKn39+fr0dr2FUPvnMoIJ5GwDTW&#10;TnXYCDi+bycLYD5IVNI41AK+tId1cX+Xy0y5G+719RAaRiHoMymgDaHPOPd1q630U9drpNvZDVYG&#10;WoeGq0HeKNwankRRyq3skD60stdlq+uPw8UKeC23O7mvErv4NuXL23nTfx5PcyEeH8bNCljQY/iD&#10;4Vef1KEgp8pdUHlmBEye0zmhNMziGBgRyzShMhWh8dNsCbzI+f8SxQ8AAAD//wMAUEsBAi0AFAAG&#10;AAgAAAAhALaDOJL+AAAA4QEAABMAAAAAAAAAAAAAAAAAAAAAAFtDb250ZW50X1R5cGVzXS54bWxQ&#10;SwECLQAUAAYACAAAACEAOP0h/9YAAACUAQAACwAAAAAAAAAAAAAAAAAvAQAAX3JlbHMvLnJlbHNQ&#10;SwECLQAUAAYACAAAACEAqlbv3h0CAAA0BAAADgAAAAAAAAAAAAAAAAAuAgAAZHJzL2Uyb0RvYy54&#10;bWxQSwECLQAUAAYACAAAACEABYPmfOQAAAAMAQAADwAAAAAAAAAAAAAAAAB3BAAAZHJzL2Rvd25y&#10;ZXYueG1sUEsFBgAAAAAEAAQA8wAAAIgFAAAAAA==&#10;" filled="f" stroked="f" strokeweight=".5pt">
                <v:textbox>
                  <w:txbxContent>
                    <w:p w14:paraId="0B77B856" w14:textId="2549EB98" w:rsidR="006C4330" w:rsidRDefault="00000000" w:rsidP="001359BF">
                      <w:pPr>
                        <w:spacing w:after="0"/>
                        <w:rPr>
                          <w:color w:val="FFFFFF" w:themeColor="background1"/>
                          <w:sz w:val="24"/>
                          <w:lang w:val="en-US"/>
                        </w:rPr>
                      </w:pPr>
                      <w:r>
                        <w:rPr>
                          <w:noProof/>
                          <w:color w:val="FFFFFF" w:themeColor="background1"/>
                          <w:sz w:val="24"/>
                          <w:lang w:val="en-US"/>
                        </w:rPr>
                        <w:pict w14:anchorId="5CD25669">
                          <v:rect id="_x0000_i1026" alt="" style="width:451pt;height:.05pt;mso-width-percent:0;mso-height-percent:0;mso-width-percent:0;mso-height-percent:0" o:hralign="center" o:hrstd="t" o:hr="t" fillcolor="#a0a0a0" stroked="f"/>
                        </w:pict>
                      </w:r>
                    </w:p>
                    <w:p w14:paraId="47766D3F" w14:textId="77777777" w:rsidR="006C4330" w:rsidRPr="001359BF" w:rsidRDefault="006C4330" w:rsidP="001359BF">
                      <w:pPr>
                        <w:spacing w:after="0"/>
                        <w:rPr>
                          <w:color w:val="FFFFFF" w:themeColor="background1"/>
                          <w:sz w:val="24"/>
                          <w:lang w:val="en-US"/>
                        </w:rPr>
                      </w:pPr>
                    </w:p>
                    <w:p w14:paraId="0C41FFDF" w14:textId="005E3522" w:rsidR="006C4330" w:rsidRPr="00AF475C" w:rsidRDefault="006C4330" w:rsidP="00B47815">
                      <w:pPr>
                        <w:pStyle w:val="Reverseheading"/>
                      </w:pPr>
                      <w:r w:rsidRPr="00AF475C">
                        <w:t>Project number:</w:t>
                      </w:r>
                      <w:r>
                        <w:t xml:space="preserve"> RP1.2-02</w:t>
                      </w:r>
                    </w:p>
                    <w:p w14:paraId="5D7229FD" w14:textId="4EE594A5" w:rsidR="006C4330" w:rsidRDefault="006C4330" w:rsidP="00B47815">
                      <w:pPr>
                        <w:pStyle w:val="Reverseheading"/>
                      </w:pPr>
                      <w:r>
                        <w:t>Technoeconomic Modelling of Future Fuel Production Pathways</w:t>
                      </w:r>
                    </w:p>
                    <w:p w14:paraId="4A7C9F85" w14:textId="3E741752" w:rsidR="006C4330" w:rsidRDefault="00000000" w:rsidP="001359BF">
                      <w:pPr>
                        <w:spacing w:after="0"/>
                        <w:rPr>
                          <w:color w:val="FFFFFF" w:themeColor="background1"/>
                          <w:sz w:val="24"/>
                          <w:lang w:val="en-US"/>
                        </w:rPr>
                      </w:pPr>
                      <w:r>
                        <w:rPr>
                          <w:noProof/>
                          <w:color w:val="FFFFFF" w:themeColor="background1"/>
                          <w:sz w:val="24"/>
                          <w:lang w:val="en-US"/>
                        </w:rPr>
                        <w:pict w14:anchorId="6D1EE5E6">
                          <v:rect id="_x0000_i1028" alt="" style="width:451pt;height:.05pt;mso-width-percent:0;mso-height-percent:0;mso-width-percent:0;mso-height-percent:0" o:hralign="center" o:hrstd="t" o:hr="t" fillcolor="#a0a0a0" stroked="f"/>
                        </w:pict>
                      </w:r>
                    </w:p>
                    <w:p w14:paraId="700D048A" w14:textId="77777777" w:rsidR="006C4330" w:rsidRDefault="006C4330" w:rsidP="001359BF">
                      <w:pPr>
                        <w:spacing w:after="0"/>
                        <w:rPr>
                          <w:color w:val="FFFFFF" w:themeColor="background1"/>
                          <w:sz w:val="24"/>
                          <w:lang w:val="en-US"/>
                        </w:rPr>
                      </w:pPr>
                    </w:p>
                    <w:p w14:paraId="4716F585" w14:textId="4788ED44" w:rsidR="006C4330" w:rsidRDefault="006C4330" w:rsidP="00B47815">
                      <w:pPr>
                        <w:pStyle w:val="Reverseheading"/>
                      </w:pPr>
                      <w:r>
                        <w:t>Authors:</w:t>
                      </w:r>
                    </w:p>
                    <w:p w14:paraId="4086FD06" w14:textId="77777777" w:rsidR="0022611E" w:rsidRDefault="0022611E" w:rsidP="0022611E">
                      <w:pPr>
                        <w:pStyle w:val="Reversetext"/>
                      </w:pPr>
                      <w:r>
                        <w:t>A/Prof Simon Smart (UQ)</w:t>
                      </w:r>
                    </w:p>
                    <w:p w14:paraId="15A59431" w14:textId="77777777" w:rsidR="0022611E" w:rsidRDefault="0022611E" w:rsidP="0022611E">
                      <w:pPr>
                        <w:pStyle w:val="Reversetext"/>
                      </w:pPr>
                      <w:r>
                        <w:t>Prof Peter Ashman (UA)</w:t>
                      </w:r>
                    </w:p>
                    <w:p w14:paraId="0C32DA72" w14:textId="77777777" w:rsidR="0022611E" w:rsidRDefault="0022611E" w:rsidP="0022611E">
                      <w:pPr>
                        <w:pStyle w:val="Reversetext"/>
                      </w:pPr>
                      <w:r>
                        <w:t>A/Prof Colin Scholes (UM)</w:t>
                      </w:r>
                    </w:p>
                    <w:p w14:paraId="15F2F533" w14:textId="77777777" w:rsidR="0022611E" w:rsidRDefault="0022611E" w:rsidP="0022611E">
                      <w:pPr>
                        <w:pStyle w:val="Reversetext"/>
                      </w:pPr>
                      <w:r>
                        <w:t>Ms Mojgan Tabatabaei (UQ)</w:t>
                      </w:r>
                    </w:p>
                    <w:p w14:paraId="24B55855" w14:textId="77777777" w:rsidR="0022611E" w:rsidRDefault="0022611E" w:rsidP="0022611E">
                      <w:pPr>
                        <w:pStyle w:val="Reversetext"/>
                      </w:pPr>
                      <w:r>
                        <w:t>Dr Tara Hosseini (UA)</w:t>
                      </w:r>
                    </w:p>
                    <w:p w14:paraId="5C0A6E33" w14:textId="77777777" w:rsidR="0022611E" w:rsidRDefault="0022611E" w:rsidP="0022611E">
                      <w:pPr>
                        <w:pStyle w:val="Reversetext"/>
                      </w:pPr>
                      <w:r>
                        <w:t>Dr Rebecca Yee (UM)</w:t>
                      </w:r>
                    </w:p>
                    <w:p w14:paraId="43CE0E85" w14:textId="3C0D6792" w:rsidR="0022611E" w:rsidRDefault="0022611E" w:rsidP="0022611E">
                      <w:pPr>
                        <w:pStyle w:val="Reversetext"/>
                      </w:pPr>
                      <w:r>
                        <w:t>Mr Mark McConnachie (UQ)</w:t>
                      </w:r>
                    </w:p>
                    <w:p w14:paraId="04F2E3A7" w14:textId="10E97DDB" w:rsidR="0022611E" w:rsidRDefault="0022611E" w:rsidP="0022611E">
                      <w:pPr>
                        <w:pStyle w:val="Reversetext"/>
                      </w:pPr>
                      <w:r>
                        <w:t>Mr Alister Sheil (UQ)</w:t>
                      </w:r>
                    </w:p>
                    <w:p w14:paraId="2BC2F4F9" w14:textId="29AA15D0" w:rsidR="0022611E" w:rsidRDefault="0022611E" w:rsidP="0022611E">
                      <w:pPr>
                        <w:pStyle w:val="Reversetext"/>
                      </w:pPr>
                      <w:r>
                        <w:t>Mr Thomas Jackson (UQ)</w:t>
                      </w:r>
                    </w:p>
                    <w:p w14:paraId="753FB675" w14:textId="4E296280" w:rsidR="0022611E" w:rsidRDefault="0022611E" w:rsidP="0022611E">
                      <w:pPr>
                        <w:pStyle w:val="Reversetext"/>
                      </w:pPr>
                      <w:r>
                        <w:t>Mr Jordan Beiraghi (UQ)</w:t>
                      </w:r>
                    </w:p>
                    <w:p w14:paraId="65BD2326" w14:textId="77777777" w:rsidR="006C4330" w:rsidRPr="00917B92" w:rsidRDefault="006C4330" w:rsidP="001359BF">
                      <w:pPr>
                        <w:spacing w:after="0"/>
                        <w:rPr>
                          <w:color w:val="FFFFFF" w:themeColor="background1"/>
                          <w:szCs w:val="18"/>
                          <w:lang w:val="en-US"/>
                        </w:rPr>
                      </w:pPr>
                    </w:p>
                    <w:p w14:paraId="75905818" w14:textId="270F3CC4" w:rsidR="006C4330" w:rsidRDefault="00000000" w:rsidP="001359BF">
                      <w:pPr>
                        <w:spacing w:after="0"/>
                        <w:rPr>
                          <w:color w:val="FFFFFF" w:themeColor="background1"/>
                          <w:sz w:val="24"/>
                          <w:lang w:val="en-US"/>
                        </w:rPr>
                      </w:pPr>
                      <w:r>
                        <w:rPr>
                          <w:noProof/>
                          <w:color w:val="FFFFFF" w:themeColor="background1"/>
                          <w:sz w:val="24"/>
                          <w:lang w:val="en-US"/>
                        </w:rPr>
                        <w:pict w14:anchorId="7B86F529">
                          <v:rect id="_x0000_i1030" alt="" style="width:451pt;height:.05pt;mso-width-percent:0;mso-height-percent:0;mso-width-percent:0;mso-height-percent:0" o:hralign="center" o:hrstd="t" o:hr="t" fillcolor="#a0a0a0" stroked="f"/>
                        </w:pict>
                      </w:r>
                    </w:p>
                    <w:p w14:paraId="52D3EBF0" w14:textId="77777777" w:rsidR="006C4330" w:rsidRDefault="006C4330" w:rsidP="001359BF">
                      <w:pPr>
                        <w:spacing w:after="0"/>
                        <w:rPr>
                          <w:color w:val="FFFFFF" w:themeColor="background1"/>
                          <w:sz w:val="24"/>
                          <w:lang w:val="en-US"/>
                        </w:rPr>
                      </w:pPr>
                    </w:p>
                    <w:p w14:paraId="6DB8839E" w14:textId="5B4F8D40" w:rsidR="006C4330" w:rsidRDefault="006C4330" w:rsidP="00B47815">
                      <w:pPr>
                        <w:pStyle w:val="Reverseheading"/>
                      </w:pPr>
                      <w:r>
                        <w:t>Project team:</w:t>
                      </w:r>
                    </w:p>
                    <w:p w14:paraId="4DF45727" w14:textId="77777777" w:rsidR="0022611E" w:rsidRDefault="0022611E" w:rsidP="0022611E">
                      <w:pPr>
                        <w:pStyle w:val="Reversetext"/>
                      </w:pPr>
                      <w:r>
                        <w:t>A/Prof Simon Smart (UQ)</w:t>
                      </w:r>
                    </w:p>
                    <w:p w14:paraId="31C0607D" w14:textId="77777777" w:rsidR="0022611E" w:rsidRDefault="0022611E" w:rsidP="0022611E">
                      <w:pPr>
                        <w:pStyle w:val="Reversetext"/>
                      </w:pPr>
                      <w:r>
                        <w:t>Prof Peter Ashman (UA)</w:t>
                      </w:r>
                    </w:p>
                    <w:p w14:paraId="3C4275C6" w14:textId="77777777" w:rsidR="0022611E" w:rsidRDefault="0022611E" w:rsidP="0022611E">
                      <w:pPr>
                        <w:pStyle w:val="Reversetext"/>
                      </w:pPr>
                      <w:r>
                        <w:t>A/Prof Colin Scholes (UM)</w:t>
                      </w:r>
                    </w:p>
                    <w:p w14:paraId="5CAD0904" w14:textId="77777777" w:rsidR="0022611E" w:rsidRDefault="0022611E" w:rsidP="0022611E">
                      <w:pPr>
                        <w:pStyle w:val="Reversetext"/>
                      </w:pPr>
                      <w:r>
                        <w:t>Ms Mojgan Tabatabaei (UQ)</w:t>
                      </w:r>
                    </w:p>
                    <w:p w14:paraId="753FC15B" w14:textId="77777777" w:rsidR="0022611E" w:rsidRDefault="0022611E" w:rsidP="0022611E">
                      <w:pPr>
                        <w:pStyle w:val="Reversetext"/>
                      </w:pPr>
                      <w:r>
                        <w:t>Dr Tara Hosseini (UA)</w:t>
                      </w:r>
                    </w:p>
                    <w:p w14:paraId="29E9B745" w14:textId="77777777" w:rsidR="0022611E" w:rsidRDefault="0022611E" w:rsidP="0022611E">
                      <w:pPr>
                        <w:pStyle w:val="Reversetext"/>
                      </w:pPr>
                      <w:r>
                        <w:t>Dr Rebecca Yee (UM)</w:t>
                      </w:r>
                    </w:p>
                    <w:p w14:paraId="482E9721" w14:textId="517D4607" w:rsidR="006C4330" w:rsidRDefault="006C4330" w:rsidP="0022611E">
                      <w:pPr>
                        <w:pStyle w:val="Reversetext"/>
                      </w:pPr>
                    </w:p>
                  </w:txbxContent>
                </v:textbox>
              </v:shape>
            </w:pict>
          </mc:Fallback>
        </mc:AlternateContent>
      </w:r>
      <w:r w:rsidR="003F4404">
        <w:softHyphen/>
      </w:r>
      <w:r w:rsidR="003F4404">
        <w:softHyphen/>
      </w:r>
      <w:r w:rsidR="003F4404">
        <w:softHyphen/>
      </w:r>
      <w:r w:rsidR="003F4404">
        <w:softHyphen/>
      </w:r>
    </w:p>
    <w:p w14:paraId="397A5020" w14:textId="6003F2DA" w:rsidR="005C529F" w:rsidRDefault="003F4404" w:rsidP="00965C17">
      <w:r>
        <w:rPr>
          <w:rFonts w:cs="Arial"/>
          <w:noProof/>
          <w:sz w:val="36"/>
          <w:szCs w:val="36"/>
          <w:lang w:eastAsia="en-AU"/>
        </w:rPr>
        <w:drawing>
          <wp:anchor distT="0" distB="0" distL="114300" distR="114300" simplePos="0" relativeHeight="251657215" behindDoc="1" locked="0" layoutInCell="1" allowOverlap="1" wp14:anchorId="3C338C3F" wp14:editId="1BB67A21">
            <wp:simplePos x="0" y="0"/>
            <wp:positionH relativeFrom="column">
              <wp:posOffset>-981696</wp:posOffset>
            </wp:positionH>
            <wp:positionV relativeFrom="paragraph">
              <wp:posOffset>-1484396</wp:posOffset>
            </wp:positionV>
            <wp:extent cx="7877647" cy="11120639"/>
            <wp:effectExtent l="0" t="0" r="0" b="5080"/>
            <wp:wrapNone/>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pic:cNvPicPr/>
                  </pic:nvPicPr>
                  <pic:blipFill>
                    <a:blip r:embed="rId10" cstate="print">
                      <a:extLst>
                        <a:ext uri="{28A0092B-C50C-407E-A947-70E740481C1C}">
                          <a14:useLocalDpi xmlns:a14="http://schemas.microsoft.com/office/drawing/2010/main" val="0"/>
                        </a:ext>
                      </a:extLst>
                    </a:blip>
                    <a:stretch>
                      <a:fillRect/>
                    </a:stretch>
                  </pic:blipFill>
                  <pic:spPr>
                    <a:xfrm>
                      <a:off x="0" y="0"/>
                      <a:ext cx="7877647" cy="11120639"/>
                    </a:xfrm>
                    <a:prstGeom prst="rect">
                      <a:avLst/>
                    </a:prstGeom>
                  </pic:spPr>
                </pic:pic>
              </a:graphicData>
            </a:graphic>
            <wp14:sizeRelH relativeFrom="page">
              <wp14:pctWidth>0</wp14:pctWidth>
            </wp14:sizeRelH>
            <wp14:sizeRelV relativeFrom="page">
              <wp14:pctHeight>0</wp14:pctHeight>
            </wp14:sizeRelV>
          </wp:anchor>
        </w:drawing>
      </w:r>
    </w:p>
    <w:p w14:paraId="2C10340F" w14:textId="7D0A31F7" w:rsidR="005C529F" w:rsidRDefault="005C529F" w:rsidP="00965C17"/>
    <w:p w14:paraId="08E54BDE" w14:textId="2F10EE52" w:rsidR="005C529F" w:rsidRDefault="005C529F" w:rsidP="00965C17"/>
    <w:p w14:paraId="087CC6F9" w14:textId="114D7557" w:rsidR="005C529F" w:rsidRDefault="005C529F" w:rsidP="00965C17"/>
    <w:p w14:paraId="689D4A65" w14:textId="0C81E724" w:rsidR="005C529F" w:rsidRDefault="005C529F" w:rsidP="00965C17"/>
    <w:p w14:paraId="508F6ECA" w14:textId="0EAEFEE2" w:rsidR="005C529F" w:rsidRDefault="005C529F" w:rsidP="00965C17"/>
    <w:p w14:paraId="16BA028E" w14:textId="68C80A3F" w:rsidR="005C529F" w:rsidRDefault="005C529F" w:rsidP="00965C17"/>
    <w:p w14:paraId="194B310B" w14:textId="22301676" w:rsidR="00EA1BBD" w:rsidRDefault="00EA1BBD" w:rsidP="00965C17">
      <w:pPr>
        <w:rPr>
          <w:rFonts w:cs="Arial"/>
          <w:sz w:val="36"/>
          <w:szCs w:val="36"/>
        </w:rPr>
      </w:pPr>
    </w:p>
    <w:p w14:paraId="7FA7B747" w14:textId="255FF331" w:rsidR="00EA1BBD" w:rsidRDefault="00802EF9" w:rsidP="00965C17">
      <w:pPr>
        <w:rPr>
          <w:rFonts w:cs="Arial"/>
          <w:sz w:val="36"/>
          <w:szCs w:val="36"/>
        </w:rPr>
      </w:pPr>
      <w:r>
        <w:rPr>
          <w:rFonts w:cs="Arial"/>
          <w:noProof/>
          <w:sz w:val="36"/>
          <w:szCs w:val="36"/>
        </w:rPr>
        <w:drawing>
          <wp:anchor distT="0" distB="0" distL="114300" distR="114300" simplePos="0" relativeHeight="251685888" behindDoc="0" locked="0" layoutInCell="1" allowOverlap="1" wp14:anchorId="7C0E3B33" wp14:editId="4B466DDF">
            <wp:simplePos x="0" y="0"/>
            <wp:positionH relativeFrom="margin">
              <wp:posOffset>897255</wp:posOffset>
            </wp:positionH>
            <wp:positionV relativeFrom="paragraph">
              <wp:posOffset>5220970</wp:posOffset>
            </wp:positionV>
            <wp:extent cx="4206240" cy="721995"/>
            <wp:effectExtent l="0" t="0" r="3810" b="1905"/>
            <wp:wrapNone/>
            <wp:docPr id="18" name="Picture 18"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Text&#10;&#10;Description automatically generated"/>
                    <pic:cNvPicPr/>
                  </pic:nvPicPr>
                  <pic:blipFill>
                    <a:blip r:embed="rId11" cstate="print">
                      <a:extLst>
                        <a:ext uri="{28A0092B-C50C-407E-A947-70E740481C1C}">
                          <a14:useLocalDpi xmlns:a14="http://schemas.microsoft.com/office/drawing/2010/main" val="0"/>
                        </a:ext>
                      </a:extLst>
                    </a:blip>
                    <a:stretch>
                      <a:fillRect/>
                    </a:stretch>
                  </pic:blipFill>
                  <pic:spPr>
                    <a:xfrm>
                      <a:off x="0" y="0"/>
                      <a:ext cx="4206240" cy="721995"/>
                    </a:xfrm>
                    <a:prstGeom prst="rect">
                      <a:avLst/>
                    </a:prstGeom>
                  </pic:spPr>
                </pic:pic>
              </a:graphicData>
            </a:graphic>
            <wp14:sizeRelH relativeFrom="page">
              <wp14:pctWidth>0</wp14:pctWidth>
            </wp14:sizeRelH>
            <wp14:sizeRelV relativeFrom="page">
              <wp14:pctHeight>0</wp14:pctHeight>
            </wp14:sizeRelV>
          </wp:anchor>
        </w:drawing>
      </w:r>
      <w:r>
        <w:rPr>
          <w:rFonts w:cs="Arial"/>
          <w:noProof/>
          <w:sz w:val="36"/>
          <w:szCs w:val="36"/>
          <w:lang w:eastAsia="en-AU"/>
        </w:rPr>
        <mc:AlternateContent>
          <mc:Choice Requires="wps">
            <w:drawing>
              <wp:anchor distT="0" distB="0" distL="114300" distR="114300" simplePos="0" relativeHeight="251684864" behindDoc="0" locked="0" layoutInCell="1" allowOverlap="1" wp14:anchorId="2BABB4D6" wp14:editId="18B295C6">
                <wp:simplePos x="0" y="0"/>
                <wp:positionH relativeFrom="column">
                  <wp:posOffset>565150</wp:posOffset>
                </wp:positionH>
                <wp:positionV relativeFrom="paragraph">
                  <wp:posOffset>5121910</wp:posOffset>
                </wp:positionV>
                <wp:extent cx="4762500" cy="906780"/>
                <wp:effectExtent l="0" t="0" r="0" b="7620"/>
                <wp:wrapNone/>
                <wp:docPr id="5" name="Rectangle 5"/>
                <wp:cNvGraphicFramePr/>
                <a:graphic xmlns:a="http://schemas.openxmlformats.org/drawingml/2006/main">
                  <a:graphicData uri="http://schemas.microsoft.com/office/word/2010/wordprocessingShape">
                    <wps:wsp>
                      <wps:cNvSpPr/>
                      <wps:spPr>
                        <a:xfrm>
                          <a:off x="0" y="0"/>
                          <a:ext cx="4762500" cy="906780"/>
                        </a:xfrm>
                        <a:prstGeom prst="rect">
                          <a:avLst/>
                        </a:prstGeom>
                        <a:solidFill>
                          <a:srgbClr val="1A448C"/>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6230CCD3" id="Rectangle 5" o:spid="_x0000_s1026" style="position:absolute;margin-left:44.5pt;margin-top:403.3pt;width:375pt;height:71.4pt;z-index:25168486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rrTJgQIAAF8FAAAOAAAAZHJzL2Uyb0RvYy54bWysVE1v2zAMvQ/YfxB0X+0E6VdQpwhSdBhQ&#10;tEXboWdFlmIDsqhRSpzs14+SP9J1xQ7DLrYkPj6ST6SurveNYTuFvgZb8MlJzpmyEsrabgr+/eX2&#10;ywVnPghbCgNWFfygPL9efP501bq5mkIFplTIiMT6eesKXoXg5lnmZaUa4U/AKUtGDdiIQFvcZCWK&#10;ltgbk03z/CxrAUuHIJX3dHrTGfki8WutZHjQ2qvATMEpt5C+mL7r+M0WV2K+QeGqWvZpiH/IohG1&#10;paAj1Y0Igm2x/oOqqSWCBx1OJDQZaF1LlWqgaib5u2qeK+FUqoXE8W6Uyf8/Wnm/e3aPSDK0zs89&#10;LWMVe41N/FN+bJ/EOoxiqX1gkg5n52fT05w0lWS7zM/OL5Ka2dHboQ9fFTQsLgqOdBlJI7G784Ei&#10;EnSAxGAeTF3e1sakDW7WK4NsJ+jiJsvZ7GIV74pcfoMZG8EWoltnjifZsZa0CgejIs7YJ6VZXVL2&#10;05RJajM1xhFSKhsmnakSperCU5VUZx89Nmb0SLkkwsisKf7I3RMMyI5k4O5oenx0ValLR+f8b4l1&#10;zqNHigw2jM5NbQE/IjBUVR+5ww8iddJEldZQHh6RIXQz4p28rene7oQPjwJpKOiqadDDA320gbbg&#10;0K84qwB/fnQe8dSrZOWspSEruP+xFag4M98sdfHlZDaLU5k2s9PzKW3wrWX91mK3zQpiO9CT4mRa&#10;Rnwww1IjNK/0HixjVDIJKyl2wWXAYbMK3fDTiyLVcplgNIlOhDv77GQkj6rGvnzZvwp0ffMGavt7&#10;GAZSzN/1cIeNnhaW2wC6Tg1+1LXXm6Y4NU7/4sRn4u0+oY7v4uIXAAAA//8DAFBLAwQUAAYACAAA&#10;ACEAS2qYaOEAAAAKAQAADwAAAGRycy9kb3ducmV2LnhtbEyPT0+DQBDF7yZ+h82YeGnsoq0EKEtj&#10;TPwTLwY0PW/ZKRDZWcIuLf32Tk96msy8lze/l29n24sjjr5zpOB+GYFAqp3pqFHw/fVyl4DwQZPR&#10;vSNUcEYP2+L6KteZcScq8ViFRnAI+UwraEMYMil93aLVfukGJNYObrQ68Do20oz6xOG2lw9RFEur&#10;O+IPrR7wucX6p5qsgsXnsEjGUD5+vK12+OrL8256r5S6vZmfNiACzuHPDBd8RoeCmfZuIuNFryBJ&#10;uUrgGcUxCDYkq8tlryBdp2uQRS7/Vyh+AQAA//8DAFBLAQItABQABgAIAAAAIQC2gziS/gAAAOEB&#10;AAATAAAAAAAAAAAAAAAAAAAAAABbQ29udGVudF9UeXBlc10ueG1sUEsBAi0AFAAGAAgAAAAhADj9&#10;If/WAAAAlAEAAAsAAAAAAAAAAAAAAAAALwEAAF9yZWxzLy5yZWxzUEsBAi0AFAAGAAgAAAAhALmu&#10;tMmBAgAAXwUAAA4AAAAAAAAAAAAAAAAALgIAAGRycy9lMm9Eb2MueG1sUEsBAi0AFAAGAAgAAAAh&#10;AEtqmGjhAAAACgEAAA8AAAAAAAAAAAAAAAAA2wQAAGRycy9kb3ducmV2LnhtbFBLBQYAAAAABAAE&#10;APMAAADpBQAAAAA=&#10;" fillcolor="#1a448c" stroked="f" strokeweight="1pt"/>
            </w:pict>
          </mc:Fallback>
        </mc:AlternateContent>
      </w:r>
      <w:r w:rsidR="00324FEC">
        <w:rPr>
          <w:rFonts w:cs="Arial"/>
          <w:noProof/>
          <w:sz w:val="36"/>
          <w:szCs w:val="36"/>
          <w:lang w:eastAsia="en-AU"/>
        </w:rPr>
        <mc:AlternateContent>
          <mc:Choice Requires="wps">
            <w:drawing>
              <wp:anchor distT="0" distB="0" distL="114300" distR="114300" simplePos="0" relativeHeight="251672576" behindDoc="0" locked="0" layoutInCell="1" allowOverlap="1" wp14:anchorId="0A2ECF7C" wp14:editId="0B0612B5">
                <wp:simplePos x="0" y="0"/>
                <wp:positionH relativeFrom="column">
                  <wp:posOffset>46990</wp:posOffset>
                </wp:positionH>
                <wp:positionV relativeFrom="paragraph">
                  <wp:posOffset>6123305</wp:posOffset>
                </wp:positionV>
                <wp:extent cx="5920807" cy="365760"/>
                <wp:effectExtent l="0" t="0" r="0" b="0"/>
                <wp:wrapNone/>
                <wp:docPr id="11" name="Text Box 11"/>
                <wp:cNvGraphicFramePr/>
                <a:graphic xmlns:a="http://schemas.openxmlformats.org/drawingml/2006/main">
                  <a:graphicData uri="http://schemas.microsoft.com/office/word/2010/wordprocessingShape">
                    <wps:wsp>
                      <wps:cNvSpPr txBox="1"/>
                      <wps:spPr>
                        <a:xfrm>
                          <a:off x="0" y="0"/>
                          <a:ext cx="5920807" cy="365760"/>
                        </a:xfrm>
                        <a:prstGeom prst="rect">
                          <a:avLst/>
                        </a:prstGeom>
                        <a:noFill/>
                        <a:ln w="6350">
                          <a:noFill/>
                        </a:ln>
                      </wps:spPr>
                      <wps:txbx>
                        <w:txbxContent>
                          <w:p w14:paraId="6B2B6D72" w14:textId="2B718FCD" w:rsidR="006C4330" w:rsidRPr="003F4404" w:rsidRDefault="006C4330" w:rsidP="001359BF">
                            <w:pPr>
                              <w:jc w:val="center"/>
                              <w:rPr>
                                <w:color w:val="FFFFFF" w:themeColor="background1"/>
                                <w:sz w:val="16"/>
                                <w:szCs w:val="16"/>
                              </w:rPr>
                            </w:pPr>
                            <w:r w:rsidRPr="003F4404">
                              <w:rPr>
                                <w:color w:val="FFFFFF" w:themeColor="background1"/>
                                <w:sz w:val="16"/>
                                <w:szCs w:val="16"/>
                                <w:lang w:val="en-US"/>
                              </w:rPr>
                              <w:t>This work is funded by the Future Fuels CRC, supported through the Australian Government’s Cooperative Research Centres Program. We gratefully acknowledge the cash and in-kind support from all our research, government and industry participants.</w:t>
                            </w:r>
                          </w:p>
                          <w:p w14:paraId="70E69E9E" w14:textId="7115C4CA" w:rsidR="006C4330" w:rsidRPr="001359BF" w:rsidRDefault="006C4330" w:rsidP="001359BF">
                            <w:pPr>
                              <w:jc w:val="center"/>
                              <w:rPr>
                                <w:color w:val="FFFFFF" w:themeColor="background1"/>
                                <w:lang w:val="en-U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A2ECF7C" id="Text Box 11" o:spid="_x0000_s1029" type="#_x0000_t202" style="position:absolute;margin-left:3.7pt;margin-top:482.15pt;width:466.2pt;height:28.8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wWXWHAIAADMEAAAOAAAAZHJzL2Uyb0RvYy54bWysU01vGyEQvVfqf0Dc6107tpOsvI7cRK4q&#10;WUkkp8oZs+BFYhkK2Lvur+/A+ktpT1UvMDDDfLz3mD10jSZ74bwCU9LhIKdEGA6VMtuS/nhbfrmj&#10;xAdmKqbBiJIehKcP88+fZq0txAhq0JVwBJMYX7S2pHUItsgyz2vRMD8AKww6JbiGBTy6bVY51mL2&#10;RmejPJ9mLbjKOuDCe7x96p10nvJLKXh4kdKLQHRJsbeQVpfWTVyz+YwVW8dsrfixDfYPXTRMGSx6&#10;TvXEAiM7p/5I1SjuwIMMAw5NBlIqLtIMOM0w/zDNumZWpFkQHG/PMPn/l5Y/79f21ZHQfYUOCYyA&#10;tNYXHi/jPJ10TdyxU4J+hPBwhk10gXC8nNyP8rv8lhKOvpvp5HaacM0ur63z4ZuAhkSjpA5pSWix&#10;/coHrIihp5BYzMBSaZ2o0Ya0JZ3eTPL04OzBF9rgw0uv0QrdpiOqwi5Oc2ygOuB4DnrmveVLhT2s&#10;mA+vzCHVOBHKN7zgIjVgLThalNTgfv3tPsYjA+ilpEXplNT/3DEnKNHfDXJzPxyPo9bSYTy5HeHB&#10;XXs21x6zax4B1TnEj2J5MmN80CdTOmjeUeWLWBVdzHCsXdJwMh9DL2j8JVwsFikI1WVZWJm15TF1&#10;RDUi/Na9M2ePNAQk8BlOImPFBzb62J6PxS6AVImqiHOP6hF+VGZi8PiLovSvzynq8tfnvwEAAP//&#10;AwBQSwMEFAAGAAgAAAAhADMSqUviAAAACgEAAA8AAABkcnMvZG93bnJldi54bWxMj0FPwkAQhe8m&#10;/ofNmHiTLQWRlm4JaUJMjB5ALt6m3aVt6M7W7gLVX+940uPkfXnzvWw92k5czOBbRwqmkwiEocrp&#10;lmoFh/ftwxKED0gaO0dGwZfxsM5vbzJMtbvSzlz2oRZcQj5FBU0IfSqlrxpj0U9cb4izoxssBj6H&#10;WuoBr1xuOxlH0UJabIk/NNibojHVaX+2Cl6K7Rvuytguv7vi+fW46T8PH49K3d+NmxWIYMbwB8Ov&#10;PqtDzk6lO5P2olPwNGdQQbKYz0BwnswSnlIyGMXTBGSeyf8T8h8AAAD//wMAUEsBAi0AFAAGAAgA&#10;AAAhALaDOJL+AAAA4QEAABMAAAAAAAAAAAAAAAAAAAAAAFtDb250ZW50X1R5cGVzXS54bWxQSwEC&#10;LQAUAAYACAAAACEAOP0h/9YAAACUAQAACwAAAAAAAAAAAAAAAAAvAQAAX3JlbHMvLnJlbHNQSwEC&#10;LQAUAAYACAAAACEARMFl1hwCAAAzBAAADgAAAAAAAAAAAAAAAAAuAgAAZHJzL2Uyb0RvYy54bWxQ&#10;SwECLQAUAAYACAAAACEAMxKpS+IAAAAKAQAADwAAAAAAAAAAAAAAAAB2BAAAZHJzL2Rvd25yZXYu&#10;eG1sUEsFBgAAAAAEAAQA8wAAAIUFAAAAAA==&#10;" filled="f" stroked="f" strokeweight=".5pt">
                <v:textbox>
                  <w:txbxContent>
                    <w:p w14:paraId="6B2B6D72" w14:textId="2B718FCD" w:rsidR="006C4330" w:rsidRPr="003F4404" w:rsidRDefault="006C4330" w:rsidP="001359BF">
                      <w:pPr>
                        <w:jc w:val="center"/>
                        <w:rPr>
                          <w:color w:val="FFFFFF" w:themeColor="background1"/>
                          <w:sz w:val="16"/>
                          <w:szCs w:val="16"/>
                        </w:rPr>
                      </w:pPr>
                      <w:r w:rsidRPr="003F4404">
                        <w:rPr>
                          <w:color w:val="FFFFFF" w:themeColor="background1"/>
                          <w:sz w:val="16"/>
                          <w:szCs w:val="16"/>
                          <w:lang w:val="en-US"/>
                        </w:rPr>
                        <w:t xml:space="preserve">This work is funded by the Future Fuels CRC, supported through the Australian Government’s Cooperative Research </w:t>
                      </w:r>
                      <w:proofErr w:type="spellStart"/>
                      <w:r w:rsidRPr="003F4404">
                        <w:rPr>
                          <w:color w:val="FFFFFF" w:themeColor="background1"/>
                          <w:sz w:val="16"/>
                          <w:szCs w:val="16"/>
                          <w:lang w:val="en-US"/>
                        </w:rPr>
                        <w:t>Centres</w:t>
                      </w:r>
                      <w:proofErr w:type="spellEnd"/>
                      <w:r w:rsidRPr="003F4404">
                        <w:rPr>
                          <w:color w:val="FFFFFF" w:themeColor="background1"/>
                          <w:sz w:val="16"/>
                          <w:szCs w:val="16"/>
                          <w:lang w:val="en-US"/>
                        </w:rPr>
                        <w:t xml:space="preserve"> Program. We gratefully acknowledge the cash and in-kind support from all our research, </w:t>
                      </w:r>
                      <w:proofErr w:type="gramStart"/>
                      <w:r w:rsidRPr="003F4404">
                        <w:rPr>
                          <w:color w:val="FFFFFF" w:themeColor="background1"/>
                          <w:sz w:val="16"/>
                          <w:szCs w:val="16"/>
                          <w:lang w:val="en-US"/>
                        </w:rPr>
                        <w:t>government</w:t>
                      </w:r>
                      <w:proofErr w:type="gramEnd"/>
                      <w:r w:rsidRPr="003F4404">
                        <w:rPr>
                          <w:color w:val="FFFFFF" w:themeColor="background1"/>
                          <w:sz w:val="16"/>
                          <w:szCs w:val="16"/>
                          <w:lang w:val="en-US"/>
                        </w:rPr>
                        <w:t xml:space="preserve"> and industry participants.</w:t>
                      </w:r>
                    </w:p>
                    <w:p w14:paraId="70E69E9E" w14:textId="7115C4CA" w:rsidR="006C4330" w:rsidRPr="001359BF" w:rsidRDefault="006C4330" w:rsidP="001359BF">
                      <w:pPr>
                        <w:jc w:val="center"/>
                        <w:rPr>
                          <w:color w:val="FFFFFF" w:themeColor="background1"/>
                          <w:lang w:val="en-US"/>
                        </w:rPr>
                      </w:pPr>
                    </w:p>
                  </w:txbxContent>
                </v:textbox>
              </v:shape>
            </w:pict>
          </mc:Fallback>
        </mc:AlternateContent>
      </w:r>
      <w:r w:rsidR="00324FEC">
        <w:rPr>
          <w:rFonts w:cs="Arial"/>
          <w:noProof/>
          <w:sz w:val="36"/>
          <w:szCs w:val="36"/>
          <w:lang w:eastAsia="en-AU"/>
        </w:rPr>
        <mc:AlternateContent>
          <mc:Choice Requires="wps">
            <w:drawing>
              <wp:anchor distT="0" distB="0" distL="114300" distR="114300" simplePos="0" relativeHeight="251673600" behindDoc="0" locked="0" layoutInCell="1" allowOverlap="1" wp14:anchorId="4FACD8C2" wp14:editId="02C0A46B">
                <wp:simplePos x="0" y="0"/>
                <wp:positionH relativeFrom="column">
                  <wp:posOffset>-436245</wp:posOffset>
                </wp:positionH>
                <wp:positionV relativeFrom="paragraph">
                  <wp:posOffset>5078730</wp:posOffset>
                </wp:positionV>
                <wp:extent cx="6554709" cy="0"/>
                <wp:effectExtent l="0" t="0" r="11430" b="12700"/>
                <wp:wrapNone/>
                <wp:docPr id="13" name="Straight Connector 13"/>
                <wp:cNvGraphicFramePr/>
                <a:graphic xmlns:a="http://schemas.openxmlformats.org/drawingml/2006/main">
                  <a:graphicData uri="http://schemas.microsoft.com/office/word/2010/wordprocessingShape">
                    <wps:wsp>
                      <wps:cNvCnPr/>
                      <wps:spPr>
                        <a:xfrm>
                          <a:off x="0" y="0"/>
                          <a:ext cx="6554709" cy="0"/>
                        </a:xfrm>
                        <a:prstGeom prst="line">
                          <a:avLst/>
                        </a:prstGeom>
                        <a:ln w="9525">
                          <a:solidFill>
                            <a:schemeClr val="bg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089961BA" id="Straight Connector 13" o:spid="_x0000_s1026" style="position:absolute;z-index:25167360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from="-34.35pt,399.9pt" to="481.75pt,399.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T6unuwEAAN0DAAAOAAAAZHJzL2Uyb0RvYy54bWysU8GO0zAQvSPxD5bvNGlFFzZquoddLRcE&#10;K1g+wHXGjSXbY9mmSf+esdOkK0BCIC6OPZ73Zt7zZHc3WsNOEKJG1/L1quYMnMROu2PLvz0/vnnP&#10;WUzCdcKgg5afIfK7/etXu8E3sMEeTQeBEYmLzeBb3qfkm6qKsgcr4go9OLpUGKxIdAzHqgtiIHZr&#10;qk1d31QDhs4HlBAjRR+mS74v/EqBTJ+VipCYaTn1lsoaynrIa7XfieYYhO+1vLQh/qELK7SjogvV&#10;g0iCfQ/6FyqrZcCIKq0k2gqV0hKKBlKzrn9S87UXHooWMif6xab4/2jlp9O9ewpkw+BjE/1TyCpG&#10;FWz+Un9sLGadF7NgTExS8Ga7ffuuvuVMznfVFehDTB8ALcublhvtsg7RiNPHmKgYpc4pOWwcG1p+&#10;u91sS1ZEo7tHbUy+K6MA9yawk6BHPBzX+dGI4EUWnYyj4FVD2aWzgYn+CyimO+p6PRXI43XlFFKC&#10;SzOvcZSdYYo6WID1n4GX/AyFMnp/A14QpTK6tICtdhh+Vz2Nc8tqyp8dmHRnCw7YncvrFmtohopz&#10;l3nPQ/ryXODXv3L/AwAA//8DAFBLAwQUAAYACAAAACEANu87dOAAAAALAQAADwAAAGRycy9kb3du&#10;cmV2LnhtbEyPYUvDMBCGvwv+h3CC37ZUh93SNR0iTEQQahVk37ImtmXJpTRpV/+9Jwj68e4e3nve&#10;fDc7yyYzhM6jhJtlAsxg7XWHjYT3t/1iAyxEhVpZj0bClwmwKy4vcpVpf8ZXM1WxYRSCIVMS2hj7&#10;jPNQt8apsPS9Qbp9+sGpSOPQcD2oM4U7y2+TJOVOdUgfWtWbh9bUp2p0EsZ5etwfnj6q0r48J6I8&#10;NdVKlFJeX833W2DRzPEPhh99UoeCnI5+RB2YlbBIN2tCJayFoA5EiHR1B+z4u+FFzv93KL4BAAD/&#10;/wMAUEsBAi0AFAAGAAgAAAAhALaDOJL+AAAA4QEAABMAAAAAAAAAAAAAAAAAAAAAAFtDb250ZW50&#10;X1R5cGVzXS54bWxQSwECLQAUAAYACAAAACEAOP0h/9YAAACUAQAACwAAAAAAAAAAAAAAAAAvAQAA&#10;X3JlbHMvLnJlbHNQSwECLQAUAAYACAAAACEAIE+rp7sBAADdAwAADgAAAAAAAAAAAAAAAAAuAgAA&#10;ZHJzL2Uyb0RvYy54bWxQSwECLQAUAAYACAAAACEANu87dOAAAAALAQAADwAAAAAAAAAAAAAAAAAV&#10;BAAAZHJzL2Rvd25yZXYueG1sUEsFBgAAAAAEAAQA8wAAACIFAAAAAA==&#10;" strokecolor="white [3212]">
                <v:stroke joinstyle="miter"/>
              </v:line>
            </w:pict>
          </mc:Fallback>
        </mc:AlternateContent>
      </w:r>
      <w:r w:rsidR="00EA1BBD">
        <w:rPr>
          <w:rFonts w:cs="Arial"/>
          <w:sz w:val="36"/>
          <w:szCs w:val="36"/>
        </w:rPr>
        <w:br w:type="page"/>
      </w:r>
    </w:p>
    <w:p w14:paraId="7D6C3FB2" w14:textId="77777777" w:rsidR="00EA1BBD" w:rsidRPr="00C71BE4" w:rsidRDefault="00EA1BBD" w:rsidP="00B96067">
      <w:pPr>
        <w:pStyle w:val="Heading2"/>
        <w:numPr>
          <w:ilvl w:val="0"/>
          <w:numId w:val="0"/>
        </w:numPr>
        <w:ind w:left="357" w:hanging="357"/>
        <w:rPr>
          <w:rFonts w:eastAsia="Calibri"/>
        </w:rPr>
      </w:pPr>
      <w:bookmarkStart w:id="0" w:name="_Toc108515513"/>
      <w:bookmarkStart w:id="1" w:name="_Toc108778284"/>
      <w:bookmarkStart w:id="2" w:name="_Toc120638897"/>
      <w:bookmarkStart w:id="3" w:name="_Toc142485546"/>
      <w:bookmarkStart w:id="4" w:name="_Toc149560706"/>
      <w:r w:rsidRPr="00C71BE4">
        <w:rPr>
          <w:rFonts w:eastAsia="Calibri"/>
        </w:rPr>
        <w:lastRenderedPageBreak/>
        <w:t>Important Disclaimer</w:t>
      </w:r>
      <w:bookmarkEnd w:id="0"/>
      <w:bookmarkEnd w:id="1"/>
      <w:bookmarkEnd w:id="2"/>
      <w:bookmarkEnd w:id="3"/>
      <w:bookmarkEnd w:id="4"/>
    </w:p>
    <w:p w14:paraId="3CD4798A" w14:textId="77777777" w:rsidR="00EA1BBD" w:rsidRPr="00C71BE4" w:rsidRDefault="00EA1BBD" w:rsidP="00965C17">
      <w:pPr>
        <w:rPr>
          <w:rFonts w:eastAsia="Calibri" w:cs="Arial"/>
          <w:iCs/>
          <w:color w:val="002060"/>
          <w:szCs w:val="22"/>
        </w:rPr>
      </w:pPr>
      <w:r w:rsidRPr="00C71BE4">
        <w:rPr>
          <w:rFonts w:eastAsia="Calibri" w:cs="Arial"/>
          <w:iCs/>
          <w:color w:val="002060"/>
          <w:szCs w:val="22"/>
        </w:rPr>
        <w:t xml:space="preserve">Future Fuels CRC advises that the information contained in this report comprises statements based on research. Future Fuels CRC makes no warranty, express or implied, for the accuracy, completeness or usefulness of such information or represents that its use would not infringe privately owned rights, including any parties intellectual property rights. To the extent permitted by law, Future Fuels CRC (including its employees and Participants) excludes all liability to any person for any consequences, including but not limited to all losses, damages, costs, expenses and any other compensation, arising directly or indirectly from using this report (in part or in whole) and any information or material contained in it. </w:t>
      </w:r>
    </w:p>
    <w:p w14:paraId="3E476FEF" w14:textId="4BBA274C" w:rsidR="00EA1BBD" w:rsidRDefault="00EA1BBD" w:rsidP="00965C17">
      <w:pPr>
        <w:rPr>
          <w:rFonts w:eastAsia="Calibri" w:cs="Arial"/>
          <w:iCs/>
          <w:color w:val="002060"/>
          <w:szCs w:val="22"/>
        </w:rPr>
      </w:pPr>
      <w:r w:rsidRPr="00C71BE4">
        <w:rPr>
          <w:rFonts w:eastAsia="Calibri" w:cs="Arial"/>
          <w:iCs/>
          <w:color w:val="002060"/>
          <w:szCs w:val="22"/>
        </w:rPr>
        <w:t xml:space="preserve">© Copyright </w:t>
      </w:r>
      <w:r w:rsidR="00A47C9A">
        <w:rPr>
          <w:rFonts w:eastAsia="Calibri" w:cs="Arial"/>
          <w:iCs/>
          <w:color w:val="002060"/>
          <w:szCs w:val="22"/>
        </w:rPr>
        <w:t>202</w:t>
      </w:r>
      <w:r w:rsidR="00246695">
        <w:rPr>
          <w:rFonts w:eastAsia="Calibri" w:cs="Arial"/>
          <w:iCs/>
          <w:color w:val="002060"/>
          <w:szCs w:val="22"/>
        </w:rPr>
        <w:t>3</w:t>
      </w:r>
      <w:r w:rsidRPr="00C71BE4">
        <w:rPr>
          <w:rFonts w:eastAsia="Calibri" w:cs="Arial"/>
          <w:iCs/>
          <w:color w:val="002060"/>
          <w:szCs w:val="22"/>
        </w:rPr>
        <w:t xml:space="preserve"> Future Fuels CRC. All Rights Reserved </w:t>
      </w:r>
    </w:p>
    <w:p w14:paraId="6538D8BD" w14:textId="77777777" w:rsidR="001359BF" w:rsidRPr="001359BF" w:rsidRDefault="001359BF" w:rsidP="001359BF">
      <w:pPr>
        <w:spacing w:after="0" w:line="240" w:lineRule="auto"/>
        <w:rPr>
          <w:rFonts w:ascii="Times New Roman" w:eastAsia="Times New Roman" w:hAnsi="Times New Roman" w:cs="Times New Roman"/>
          <w:sz w:val="24"/>
        </w:rPr>
      </w:pPr>
    </w:p>
    <w:p w14:paraId="05333F38" w14:textId="77777777" w:rsidR="001359BF" w:rsidRPr="00C71BE4" w:rsidRDefault="001359BF" w:rsidP="00965C17">
      <w:pPr>
        <w:rPr>
          <w:rFonts w:eastAsia="Calibri" w:cs="Arial"/>
          <w:iCs/>
          <w:color w:val="002060"/>
          <w:szCs w:val="22"/>
        </w:rPr>
      </w:pPr>
    </w:p>
    <w:p w14:paraId="0D0F5401" w14:textId="201667A8" w:rsidR="00EA1BBD" w:rsidRDefault="00EA1BBD" w:rsidP="00965C17">
      <w:pPr>
        <w:rPr>
          <w:rFonts w:cs="Arial"/>
          <w:sz w:val="36"/>
          <w:szCs w:val="36"/>
        </w:rPr>
      </w:pPr>
    </w:p>
    <w:p w14:paraId="169361D7" w14:textId="2F1D255C" w:rsidR="00EA1BBD" w:rsidRDefault="00EA1BBD" w:rsidP="00965C17">
      <w:pPr>
        <w:rPr>
          <w:rFonts w:cs="Arial"/>
          <w:sz w:val="36"/>
          <w:szCs w:val="36"/>
        </w:rPr>
      </w:pPr>
    </w:p>
    <w:p w14:paraId="0C2F135E" w14:textId="0506A191" w:rsidR="00EA1BBD" w:rsidRDefault="00EA1BBD" w:rsidP="00965C17">
      <w:pPr>
        <w:rPr>
          <w:rFonts w:cs="Arial"/>
          <w:sz w:val="36"/>
          <w:szCs w:val="36"/>
        </w:rPr>
      </w:pPr>
    </w:p>
    <w:p w14:paraId="6A70F5CA" w14:textId="0A92367B" w:rsidR="00EA1BBD" w:rsidRDefault="00EA1BBD" w:rsidP="00965C17">
      <w:pPr>
        <w:rPr>
          <w:rFonts w:cs="Arial"/>
          <w:sz w:val="36"/>
          <w:szCs w:val="36"/>
        </w:rPr>
      </w:pPr>
    </w:p>
    <w:p w14:paraId="2640B5F9" w14:textId="54E9D263" w:rsidR="00EA1BBD" w:rsidRDefault="00EA1BBD" w:rsidP="00965C17">
      <w:pPr>
        <w:rPr>
          <w:rFonts w:cs="Arial"/>
          <w:sz w:val="36"/>
          <w:szCs w:val="36"/>
        </w:rPr>
      </w:pPr>
    </w:p>
    <w:p w14:paraId="2E4722C7" w14:textId="7D0ED841" w:rsidR="00EA1BBD" w:rsidRDefault="00EA1BBD" w:rsidP="00965C17">
      <w:pPr>
        <w:rPr>
          <w:rFonts w:cs="Arial"/>
          <w:sz w:val="36"/>
          <w:szCs w:val="36"/>
        </w:rPr>
      </w:pPr>
      <w:r>
        <w:rPr>
          <w:rFonts w:cs="Arial"/>
          <w:sz w:val="36"/>
          <w:szCs w:val="36"/>
        </w:rPr>
        <w:br w:type="page"/>
      </w:r>
    </w:p>
    <w:p w14:paraId="067FA888" w14:textId="77777777" w:rsidR="00EA1BBD" w:rsidRDefault="00EA1BBD" w:rsidP="00965C17">
      <w:pPr>
        <w:rPr>
          <w:rFonts w:cs="Arial"/>
          <w:sz w:val="36"/>
          <w:szCs w:val="36"/>
        </w:rPr>
        <w:sectPr w:rsidR="00EA1BBD" w:rsidSect="003F4404">
          <w:headerReference w:type="default" r:id="rId12"/>
          <w:footerReference w:type="even" r:id="rId13"/>
          <w:footerReference w:type="default" r:id="rId14"/>
          <w:headerReference w:type="first" r:id="rId15"/>
          <w:footerReference w:type="first" r:id="rId16"/>
          <w:pgSz w:w="11900" w:h="16840"/>
          <w:pgMar w:top="1701" w:right="1440" w:bottom="1440" w:left="1440" w:header="709" w:footer="709" w:gutter="0"/>
          <w:pgNumType w:start="3"/>
          <w:cols w:space="708"/>
          <w:titlePg/>
          <w:docGrid w:linePitch="360"/>
        </w:sectPr>
      </w:pPr>
    </w:p>
    <w:tbl>
      <w:tblPr>
        <w:tblStyle w:val="TableGridLight"/>
        <w:tblW w:w="0" w:type="auto"/>
        <w:tblLook w:val="04A0" w:firstRow="1" w:lastRow="0" w:firstColumn="1" w:lastColumn="0" w:noHBand="0" w:noVBand="1"/>
      </w:tblPr>
      <w:tblGrid>
        <w:gridCol w:w="2972"/>
        <w:gridCol w:w="6038"/>
      </w:tblGrid>
      <w:tr w:rsidR="000A6818" w14:paraId="030210D5" w14:textId="77777777" w:rsidTr="00F21222">
        <w:trPr>
          <w:trHeight w:val="794"/>
        </w:trPr>
        <w:tc>
          <w:tcPr>
            <w:tcW w:w="9010" w:type="dxa"/>
            <w:gridSpan w:val="2"/>
            <w:shd w:val="clear" w:color="auto" w:fill="002060"/>
            <w:vAlign w:val="center"/>
          </w:tcPr>
          <w:p w14:paraId="4E7BEB63" w14:textId="77777777" w:rsidR="000A6818" w:rsidRPr="00933211" w:rsidRDefault="000A6818" w:rsidP="00B96067">
            <w:pPr>
              <w:pStyle w:val="Heading2"/>
              <w:numPr>
                <w:ilvl w:val="0"/>
                <w:numId w:val="0"/>
              </w:numPr>
              <w:ind w:left="357"/>
              <w:jc w:val="center"/>
              <w:rPr>
                <w:color w:val="FFFFFF" w:themeColor="background1"/>
              </w:rPr>
            </w:pPr>
            <w:bookmarkStart w:id="5" w:name="_Toc25567161"/>
            <w:bookmarkStart w:id="6" w:name="_Toc108515515"/>
            <w:bookmarkStart w:id="7" w:name="_Toc108778286"/>
            <w:bookmarkStart w:id="8" w:name="_Toc120638899"/>
            <w:bookmarkStart w:id="9" w:name="_Toc142485548"/>
            <w:bookmarkStart w:id="10" w:name="_Toc149560708"/>
            <w:r w:rsidRPr="00933211">
              <w:rPr>
                <w:color w:val="FFFFFF" w:themeColor="background1"/>
              </w:rPr>
              <w:lastRenderedPageBreak/>
              <w:t>Project Information</w:t>
            </w:r>
            <w:bookmarkEnd w:id="5"/>
            <w:bookmarkEnd w:id="6"/>
            <w:bookmarkEnd w:id="7"/>
            <w:bookmarkEnd w:id="8"/>
            <w:bookmarkEnd w:id="9"/>
            <w:bookmarkEnd w:id="10"/>
          </w:p>
        </w:tc>
      </w:tr>
      <w:tr w:rsidR="000A6818" w14:paraId="359F0219" w14:textId="77777777" w:rsidTr="00C71BE4">
        <w:trPr>
          <w:trHeight w:val="567"/>
        </w:trPr>
        <w:tc>
          <w:tcPr>
            <w:tcW w:w="2972" w:type="dxa"/>
            <w:shd w:val="clear" w:color="auto" w:fill="D5DCE4" w:themeFill="text2" w:themeFillTint="33"/>
            <w:vAlign w:val="center"/>
          </w:tcPr>
          <w:p w14:paraId="014C6305" w14:textId="77777777" w:rsidR="000A6818" w:rsidRPr="00965C17" w:rsidRDefault="000A6818" w:rsidP="00F21222">
            <w:pPr>
              <w:pStyle w:val="Tableheading"/>
            </w:pPr>
            <w:r w:rsidRPr="00965C17">
              <w:t>Project number</w:t>
            </w:r>
          </w:p>
        </w:tc>
        <w:tc>
          <w:tcPr>
            <w:tcW w:w="6038" w:type="dxa"/>
            <w:vAlign w:val="center"/>
          </w:tcPr>
          <w:p w14:paraId="6A7F6DAA" w14:textId="1D825543" w:rsidR="00C71BE4" w:rsidRPr="00C71BE4" w:rsidRDefault="000A6818" w:rsidP="00C71BE4">
            <w:pPr>
              <w:pStyle w:val="TableText"/>
              <w:rPr>
                <w:rFonts w:cs="Arial"/>
              </w:rPr>
            </w:pPr>
            <w:r w:rsidRPr="00C71BE4">
              <w:rPr>
                <w:rFonts w:cs="Arial"/>
              </w:rPr>
              <w:t>RP</w:t>
            </w:r>
            <w:r w:rsidR="00246695">
              <w:rPr>
                <w:rFonts w:cs="Arial"/>
              </w:rPr>
              <w:t>1.2-02</w:t>
            </w:r>
          </w:p>
        </w:tc>
      </w:tr>
      <w:tr w:rsidR="000A6818" w14:paraId="06D10AA6" w14:textId="77777777" w:rsidTr="00C71BE4">
        <w:trPr>
          <w:trHeight w:val="567"/>
        </w:trPr>
        <w:tc>
          <w:tcPr>
            <w:tcW w:w="2972" w:type="dxa"/>
            <w:shd w:val="clear" w:color="auto" w:fill="D5DCE4" w:themeFill="text2" w:themeFillTint="33"/>
            <w:vAlign w:val="center"/>
          </w:tcPr>
          <w:p w14:paraId="30203CAB" w14:textId="77777777" w:rsidR="000A6818" w:rsidRPr="00965C17" w:rsidRDefault="000A6818" w:rsidP="00F21222">
            <w:pPr>
              <w:pStyle w:val="Tableheading"/>
            </w:pPr>
            <w:r w:rsidRPr="00965C17">
              <w:t>Project title</w:t>
            </w:r>
          </w:p>
        </w:tc>
        <w:tc>
          <w:tcPr>
            <w:tcW w:w="6038" w:type="dxa"/>
            <w:vAlign w:val="center"/>
          </w:tcPr>
          <w:p w14:paraId="5FC43FD0" w14:textId="40428653" w:rsidR="000A6818" w:rsidRPr="00C71BE4" w:rsidRDefault="0022611E" w:rsidP="00C71BE4">
            <w:pPr>
              <w:pStyle w:val="TableText"/>
              <w:rPr>
                <w:rFonts w:cs="Arial"/>
              </w:rPr>
            </w:pPr>
            <w:r>
              <w:rPr>
                <w:rFonts w:cs="Arial"/>
              </w:rPr>
              <w:t>Technoeconomic Modelling of Fuel Production processes and supply chains</w:t>
            </w:r>
          </w:p>
        </w:tc>
      </w:tr>
      <w:tr w:rsidR="000A6818" w14:paraId="71F26A46" w14:textId="77777777" w:rsidTr="00C71BE4">
        <w:trPr>
          <w:trHeight w:val="567"/>
        </w:trPr>
        <w:tc>
          <w:tcPr>
            <w:tcW w:w="2972" w:type="dxa"/>
            <w:shd w:val="clear" w:color="auto" w:fill="D5DCE4" w:themeFill="text2" w:themeFillTint="33"/>
            <w:vAlign w:val="center"/>
          </w:tcPr>
          <w:p w14:paraId="1C922DFE" w14:textId="77777777" w:rsidR="000A6818" w:rsidRPr="00965C17" w:rsidRDefault="000A6818" w:rsidP="00F21222">
            <w:pPr>
              <w:pStyle w:val="Tableheading"/>
            </w:pPr>
            <w:r w:rsidRPr="00965C17">
              <w:t>Research Program</w:t>
            </w:r>
          </w:p>
        </w:tc>
        <w:tc>
          <w:tcPr>
            <w:tcW w:w="6038" w:type="dxa"/>
            <w:vAlign w:val="center"/>
          </w:tcPr>
          <w:p w14:paraId="2EFB18C8" w14:textId="723265ED" w:rsidR="000A6818" w:rsidRPr="00C71BE4" w:rsidRDefault="00246695" w:rsidP="00C71BE4">
            <w:pPr>
              <w:pStyle w:val="TableText"/>
              <w:rPr>
                <w:rFonts w:cs="Arial"/>
              </w:rPr>
            </w:pPr>
            <w:r>
              <w:rPr>
                <w:rFonts w:cs="Arial"/>
              </w:rPr>
              <w:t xml:space="preserve">RP1 </w:t>
            </w:r>
          </w:p>
        </w:tc>
      </w:tr>
      <w:tr w:rsidR="000A6818" w14:paraId="1C9B70F8" w14:textId="77777777" w:rsidTr="00C71BE4">
        <w:trPr>
          <w:trHeight w:val="567"/>
        </w:trPr>
        <w:tc>
          <w:tcPr>
            <w:tcW w:w="2972" w:type="dxa"/>
            <w:shd w:val="clear" w:color="auto" w:fill="D5DCE4" w:themeFill="text2" w:themeFillTint="33"/>
            <w:vAlign w:val="center"/>
          </w:tcPr>
          <w:p w14:paraId="7BE3F36A" w14:textId="77777777" w:rsidR="000A6818" w:rsidRPr="00965C17" w:rsidRDefault="000A6818" w:rsidP="00F21222">
            <w:pPr>
              <w:pStyle w:val="Tableheading"/>
            </w:pPr>
            <w:r w:rsidRPr="00965C17">
              <w:t>Milestone Report Number</w:t>
            </w:r>
          </w:p>
        </w:tc>
        <w:tc>
          <w:tcPr>
            <w:tcW w:w="6038" w:type="dxa"/>
            <w:vAlign w:val="center"/>
          </w:tcPr>
          <w:p w14:paraId="72FE309A" w14:textId="4F1B5166" w:rsidR="000A6818" w:rsidRPr="00C71BE4" w:rsidRDefault="0022611E" w:rsidP="00C71BE4">
            <w:pPr>
              <w:pStyle w:val="TableText"/>
              <w:rPr>
                <w:rFonts w:cs="Arial"/>
              </w:rPr>
            </w:pPr>
            <w:r>
              <w:rPr>
                <w:rFonts w:cs="Arial"/>
              </w:rPr>
              <w:t>N/A</w:t>
            </w:r>
          </w:p>
        </w:tc>
      </w:tr>
      <w:tr w:rsidR="000A6818" w14:paraId="39BCB653" w14:textId="77777777" w:rsidTr="00C71BE4">
        <w:trPr>
          <w:trHeight w:val="567"/>
        </w:trPr>
        <w:tc>
          <w:tcPr>
            <w:tcW w:w="2972" w:type="dxa"/>
            <w:shd w:val="clear" w:color="auto" w:fill="D5DCE4" w:themeFill="text2" w:themeFillTint="33"/>
            <w:vAlign w:val="center"/>
          </w:tcPr>
          <w:p w14:paraId="124998A9" w14:textId="5C56D3F5" w:rsidR="000A6818" w:rsidRPr="00965C17" w:rsidRDefault="006F4B8E" w:rsidP="00F21222">
            <w:pPr>
              <w:pStyle w:val="Tableheading"/>
            </w:pPr>
            <w:r w:rsidRPr="006F4B8E">
              <w:t>Description</w:t>
            </w:r>
          </w:p>
        </w:tc>
        <w:tc>
          <w:tcPr>
            <w:tcW w:w="6038" w:type="dxa"/>
            <w:vAlign w:val="center"/>
          </w:tcPr>
          <w:p w14:paraId="2C725892" w14:textId="27C48096" w:rsidR="000A6818" w:rsidRPr="00C71BE4" w:rsidRDefault="00246695" w:rsidP="00C71BE4">
            <w:pPr>
              <w:pStyle w:val="TableText"/>
              <w:rPr>
                <w:rFonts w:cs="Arial"/>
              </w:rPr>
            </w:pPr>
            <w:r>
              <w:rPr>
                <w:rFonts w:cs="Arial"/>
              </w:rPr>
              <w:t>Summary Report for RP1.2-02 for public release</w:t>
            </w:r>
            <w:r w:rsidR="00A66ACA">
              <w:rPr>
                <w:rFonts w:cs="Arial"/>
              </w:rPr>
              <w:t>. Some of the analysis presented in this report also update</w:t>
            </w:r>
            <w:r w:rsidR="00720305">
              <w:rPr>
                <w:rFonts w:cs="Arial"/>
              </w:rPr>
              <w:t xml:space="preserve">s and/or </w:t>
            </w:r>
            <w:r w:rsidR="00B12427">
              <w:rPr>
                <w:rFonts w:cs="Arial"/>
              </w:rPr>
              <w:t>expands the analysis which was done in RP1.2-02.</w:t>
            </w:r>
          </w:p>
        </w:tc>
      </w:tr>
      <w:tr w:rsidR="000A6818" w14:paraId="75C5EB52" w14:textId="77777777" w:rsidTr="00C71BE4">
        <w:trPr>
          <w:trHeight w:val="567"/>
        </w:trPr>
        <w:tc>
          <w:tcPr>
            <w:tcW w:w="2972" w:type="dxa"/>
            <w:shd w:val="clear" w:color="auto" w:fill="D5DCE4" w:themeFill="text2" w:themeFillTint="33"/>
            <w:vAlign w:val="center"/>
          </w:tcPr>
          <w:p w14:paraId="17AB6D77" w14:textId="77777777" w:rsidR="000A6818" w:rsidRPr="00965C17" w:rsidRDefault="000A6818" w:rsidP="00F21222">
            <w:pPr>
              <w:pStyle w:val="Tableheading"/>
            </w:pPr>
            <w:r w:rsidRPr="00965C17">
              <w:t>Research Provider</w:t>
            </w:r>
          </w:p>
        </w:tc>
        <w:tc>
          <w:tcPr>
            <w:tcW w:w="6038" w:type="dxa"/>
            <w:vAlign w:val="center"/>
          </w:tcPr>
          <w:p w14:paraId="57BD872E" w14:textId="77777777" w:rsidR="000A6818" w:rsidRDefault="00246695" w:rsidP="00C71BE4">
            <w:pPr>
              <w:pStyle w:val="TableText"/>
              <w:rPr>
                <w:rFonts w:cs="Arial"/>
              </w:rPr>
            </w:pPr>
            <w:r>
              <w:rPr>
                <w:rFonts w:cs="Arial"/>
              </w:rPr>
              <w:t>The University of Queensland</w:t>
            </w:r>
          </w:p>
          <w:p w14:paraId="30C92124" w14:textId="77777777" w:rsidR="00246695" w:rsidRDefault="00246695" w:rsidP="00C71BE4">
            <w:pPr>
              <w:pStyle w:val="TableText"/>
              <w:rPr>
                <w:rFonts w:cs="Arial"/>
              </w:rPr>
            </w:pPr>
            <w:r>
              <w:rPr>
                <w:rFonts w:cs="Arial"/>
              </w:rPr>
              <w:t>The University of Adelaide</w:t>
            </w:r>
          </w:p>
          <w:p w14:paraId="26932382" w14:textId="2B35F50E" w:rsidR="00246695" w:rsidRPr="00C71BE4" w:rsidRDefault="00246695" w:rsidP="00C71BE4">
            <w:pPr>
              <w:pStyle w:val="TableText"/>
              <w:rPr>
                <w:rFonts w:cs="Arial"/>
              </w:rPr>
            </w:pPr>
            <w:r>
              <w:rPr>
                <w:rFonts w:cs="Arial"/>
              </w:rPr>
              <w:t>The University of Melbourne</w:t>
            </w:r>
          </w:p>
        </w:tc>
      </w:tr>
      <w:tr w:rsidR="000A6818" w14:paraId="7939B731" w14:textId="77777777" w:rsidTr="00C71BE4">
        <w:trPr>
          <w:trHeight w:val="567"/>
        </w:trPr>
        <w:tc>
          <w:tcPr>
            <w:tcW w:w="2972" w:type="dxa"/>
            <w:shd w:val="clear" w:color="auto" w:fill="D5DCE4" w:themeFill="text2" w:themeFillTint="33"/>
            <w:vAlign w:val="center"/>
          </w:tcPr>
          <w:p w14:paraId="44E1925D" w14:textId="77777777" w:rsidR="000A6818" w:rsidRPr="00965C17" w:rsidRDefault="000A6818" w:rsidP="00F21222">
            <w:pPr>
              <w:pStyle w:val="Tableheading"/>
            </w:pPr>
            <w:r>
              <w:t>Project Leader and Team</w:t>
            </w:r>
          </w:p>
        </w:tc>
        <w:tc>
          <w:tcPr>
            <w:tcW w:w="6038" w:type="dxa"/>
            <w:vAlign w:val="center"/>
          </w:tcPr>
          <w:p w14:paraId="52C7F03E" w14:textId="77777777" w:rsidR="000A6818" w:rsidRDefault="00246695" w:rsidP="00C71BE4">
            <w:pPr>
              <w:pStyle w:val="TableText"/>
              <w:rPr>
                <w:rFonts w:cs="Arial"/>
              </w:rPr>
            </w:pPr>
            <w:r>
              <w:rPr>
                <w:rFonts w:cs="Arial"/>
              </w:rPr>
              <w:t>Simon Smart (UQ)</w:t>
            </w:r>
          </w:p>
          <w:p w14:paraId="39BB8C45" w14:textId="77777777" w:rsidR="00246695" w:rsidRDefault="00246695" w:rsidP="00C71BE4">
            <w:pPr>
              <w:pStyle w:val="TableText"/>
              <w:rPr>
                <w:rFonts w:cs="Arial"/>
              </w:rPr>
            </w:pPr>
            <w:r>
              <w:rPr>
                <w:rFonts w:cs="Arial"/>
              </w:rPr>
              <w:t>Peter Ashman (UA)</w:t>
            </w:r>
          </w:p>
          <w:p w14:paraId="1CB8D114" w14:textId="70BCE35F" w:rsidR="00246695" w:rsidRPr="00C71BE4" w:rsidRDefault="00246695" w:rsidP="00C71BE4">
            <w:pPr>
              <w:pStyle w:val="TableText"/>
              <w:rPr>
                <w:rFonts w:cs="Arial"/>
              </w:rPr>
            </w:pPr>
            <w:r>
              <w:rPr>
                <w:rFonts w:cs="Arial"/>
              </w:rPr>
              <w:t>Colin Scholes (UM)</w:t>
            </w:r>
          </w:p>
        </w:tc>
      </w:tr>
      <w:tr w:rsidR="000A6818" w14:paraId="5304B9A6" w14:textId="77777777" w:rsidTr="00C71BE4">
        <w:trPr>
          <w:trHeight w:val="567"/>
        </w:trPr>
        <w:tc>
          <w:tcPr>
            <w:tcW w:w="2972" w:type="dxa"/>
            <w:shd w:val="clear" w:color="auto" w:fill="D5DCE4" w:themeFill="text2" w:themeFillTint="33"/>
            <w:vAlign w:val="center"/>
          </w:tcPr>
          <w:p w14:paraId="3635C538" w14:textId="30488718" w:rsidR="000A6818" w:rsidRPr="00965C17" w:rsidRDefault="006F4B8E" w:rsidP="00F21222">
            <w:pPr>
              <w:pStyle w:val="Tableheading"/>
            </w:pPr>
            <w:r w:rsidRPr="006F4B8E">
              <w:t>Industry Proponent and Advisor Team</w:t>
            </w:r>
          </w:p>
        </w:tc>
        <w:tc>
          <w:tcPr>
            <w:tcW w:w="6038" w:type="dxa"/>
            <w:vAlign w:val="center"/>
          </w:tcPr>
          <w:p w14:paraId="47DBB6E8" w14:textId="673F3CCE" w:rsidR="000A6818" w:rsidRPr="00C71BE4" w:rsidRDefault="0022611E" w:rsidP="00C71BE4">
            <w:pPr>
              <w:pStyle w:val="TableText"/>
              <w:rPr>
                <w:rFonts w:cs="Arial"/>
              </w:rPr>
            </w:pPr>
            <w:r>
              <w:rPr>
                <w:rFonts w:cs="Arial"/>
              </w:rPr>
              <w:t>Craig Clarke (GHD)</w:t>
            </w:r>
          </w:p>
        </w:tc>
      </w:tr>
      <w:tr w:rsidR="000A6818" w14:paraId="3CF3C984" w14:textId="77777777" w:rsidTr="00C71BE4">
        <w:trPr>
          <w:trHeight w:val="567"/>
        </w:trPr>
        <w:tc>
          <w:tcPr>
            <w:tcW w:w="2972" w:type="dxa"/>
            <w:shd w:val="clear" w:color="auto" w:fill="D5DCE4" w:themeFill="text2" w:themeFillTint="33"/>
            <w:vAlign w:val="center"/>
          </w:tcPr>
          <w:p w14:paraId="7752E733" w14:textId="77777777" w:rsidR="000A6818" w:rsidRPr="00965C17" w:rsidRDefault="000A6818" w:rsidP="00F21222">
            <w:pPr>
              <w:pStyle w:val="Tableheading"/>
            </w:pPr>
            <w:r>
              <w:t>Related Commonwealth Schedule</w:t>
            </w:r>
          </w:p>
        </w:tc>
        <w:tc>
          <w:tcPr>
            <w:tcW w:w="6038" w:type="dxa"/>
            <w:vAlign w:val="center"/>
          </w:tcPr>
          <w:p w14:paraId="6172CDFD" w14:textId="77777777" w:rsidR="000A6818" w:rsidRDefault="00A66ACA" w:rsidP="00C71BE4">
            <w:pPr>
              <w:pStyle w:val="TableText"/>
              <w:rPr>
                <w:rFonts w:cs="Arial"/>
              </w:rPr>
            </w:pPr>
            <w:r w:rsidRPr="00A66ACA">
              <w:rPr>
                <w:rFonts w:cs="Arial"/>
              </w:rPr>
              <w:t>R</w:t>
            </w:r>
            <w:r>
              <w:rPr>
                <w:rFonts w:cs="Arial"/>
              </w:rPr>
              <w:t xml:space="preserve">P1.2.2: </w:t>
            </w:r>
            <w:r w:rsidRPr="00A66ACA">
              <w:rPr>
                <w:rFonts w:cs="Arial"/>
              </w:rPr>
              <w:t>Techno-economic models and software for future fuel production technology completed.</w:t>
            </w:r>
          </w:p>
          <w:p w14:paraId="2D09B337" w14:textId="77777777" w:rsidR="00A66ACA" w:rsidRPr="00A66ACA" w:rsidRDefault="00A66ACA" w:rsidP="00C71BE4">
            <w:pPr>
              <w:pStyle w:val="TableText"/>
              <w:rPr>
                <w:rFonts w:cs="Arial"/>
                <w:sz w:val="12"/>
                <w:szCs w:val="12"/>
              </w:rPr>
            </w:pPr>
          </w:p>
          <w:p w14:paraId="427C7DD2" w14:textId="1B735B58" w:rsidR="00A66ACA" w:rsidRPr="00C71BE4" w:rsidRDefault="00A66ACA" w:rsidP="00A66ACA">
            <w:pPr>
              <w:pStyle w:val="TableText"/>
              <w:rPr>
                <w:rFonts w:cs="Arial"/>
              </w:rPr>
            </w:pPr>
            <w:r>
              <w:rPr>
                <w:rFonts w:cs="Arial"/>
              </w:rPr>
              <w:t>Also relevant to: RP1.2.1: P</w:t>
            </w:r>
            <w:r w:rsidRPr="00A66ACA">
              <w:rPr>
                <w:rFonts w:cs="Arial"/>
              </w:rPr>
              <w:t>rocess flow sheets and</w:t>
            </w:r>
            <w:r>
              <w:rPr>
                <w:rFonts w:cs="Arial"/>
              </w:rPr>
              <w:t xml:space="preserve"> </w:t>
            </w:r>
            <w:r w:rsidRPr="00A66ACA">
              <w:rPr>
                <w:rFonts w:cs="Arial"/>
              </w:rPr>
              <w:t>simulations for future fuels production processes</w:t>
            </w:r>
            <w:r>
              <w:rPr>
                <w:rFonts w:cs="Arial"/>
              </w:rPr>
              <w:t xml:space="preserve"> </w:t>
            </w:r>
            <w:r w:rsidRPr="00A66ACA">
              <w:rPr>
                <w:rFonts w:cs="Arial"/>
              </w:rPr>
              <w:t>completed.</w:t>
            </w:r>
          </w:p>
        </w:tc>
      </w:tr>
      <w:tr w:rsidR="000A6818" w14:paraId="3290D240" w14:textId="77777777" w:rsidTr="00C71BE4">
        <w:trPr>
          <w:trHeight w:val="567"/>
        </w:trPr>
        <w:tc>
          <w:tcPr>
            <w:tcW w:w="2972" w:type="dxa"/>
            <w:shd w:val="clear" w:color="auto" w:fill="D5DCE4" w:themeFill="text2" w:themeFillTint="33"/>
            <w:vAlign w:val="center"/>
          </w:tcPr>
          <w:p w14:paraId="6F8699D4" w14:textId="77777777" w:rsidR="000A6818" w:rsidRPr="00965C17" w:rsidRDefault="000A6818" w:rsidP="00F21222">
            <w:pPr>
              <w:pStyle w:val="Tableheading"/>
            </w:pPr>
            <w:r w:rsidRPr="00933211">
              <w:t>Project start/completion date</w:t>
            </w:r>
          </w:p>
        </w:tc>
        <w:tc>
          <w:tcPr>
            <w:tcW w:w="6038" w:type="dxa"/>
            <w:vAlign w:val="center"/>
          </w:tcPr>
          <w:p w14:paraId="19C841CB" w14:textId="3A00DF53" w:rsidR="000A6818" w:rsidRPr="00C71BE4" w:rsidRDefault="000A6818" w:rsidP="00C71BE4">
            <w:pPr>
              <w:pStyle w:val="TableText"/>
              <w:rPr>
                <w:rFonts w:cs="Arial"/>
              </w:rPr>
            </w:pPr>
            <w:r w:rsidRPr="00C71BE4">
              <w:rPr>
                <w:rFonts w:cs="Arial"/>
              </w:rPr>
              <w:t>Sep</w:t>
            </w:r>
            <w:r w:rsidR="0022611E">
              <w:rPr>
                <w:rFonts w:cs="Arial"/>
              </w:rPr>
              <w:t>tember</w:t>
            </w:r>
            <w:r w:rsidRPr="00C71BE4">
              <w:rPr>
                <w:rFonts w:cs="Arial"/>
              </w:rPr>
              <w:t xml:space="preserve"> 2019</w:t>
            </w:r>
            <w:r w:rsidR="0022611E">
              <w:rPr>
                <w:rFonts w:cs="Arial"/>
              </w:rPr>
              <w:t xml:space="preserve"> </w:t>
            </w:r>
            <w:r w:rsidRPr="00C71BE4">
              <w:rPr>
                <w:rFonts w:cs="Arial"/>
              </w:rPr>
              <w:t xml:space="preserve">/ </w:t>
            </w:r>
            <w:r w:rsidR="0022611E">
              <w:rPr>
                <w:rFonts w:cs="Arial"/>
              </w:rPr>
              <w:t>October</w:t>
            </w:r>
            <w:r w:rsidRPr="00C71BE4">
              <w:rPr>
                <w:rFonts w:cs="Arial"/>
              </w:rPr>
              <w:t xml:space="preserve"> 2023</w:t>
            </w:r>
          </w:p>
        </w:tc>
      </w:tr>
      <w:tr w:rsidR="000A6818" w14:paraId="7EAC8C66" w14:textId="77777777" w:rsidTr="00C71BE4">
        <w:trPr>
          <w:trHeight w:val="567"/>
        </w:trPr>
        <w:tc>
          <w:tcPr>
            <w:tcW w:w="2972" w:type="dxa"/>
            <w:shd w:val="clear" w:color="auto" w:fill="D5DCE4" w:themeFill="text2" w:themeFillTint="33"/>
            <w:vAlign w:val="center"/>
          </w:tcPr>
          <w:p w14:paraId="78DEC25B" w14:textId="5475D061" w:rsidR="000A6818" w:rsidRPr="00965C17" w:rsidRDefault="000A6818" w:rsidP="00F21222">
            <w:pPr>
              <w:pStyle w:val="Tableheading"/>
            </w:pPr>
            <w:r w:rsidRPr="00933211">
              <w:t xml:space="preserve">IP </w:t>
            </w:r>
            <w:r w:rsidR="00A66ACA">
              <w:t>Access</w:t>
            </w:r>
          </w:p>
        </w:tc>
        <w:tc>
          <w:tcPr>
            <w:tcW w:w="6038" w:type="dxa"/>
            <w:vAlign w:val="center"/>
          </w:tcPr>
          <w:p w14:paraId="14D3067C" w14:textId="3094C0AF" w:rsidR="000A6818" w:rsidRPr="00C71BE4" w:rsidRDefault="009B389A" w:rsidP="00C71BE4">
            <w:pPr>
              <w:pStyle w:val="TableText"/>
              <w:rPr>
                <w:rFonts w:cs="Arial"/>
              </w:rPr>
            </w:pPr>
            <w:r w:rsidRPr="009446AC">
              <w:rPr>
                <w:rFonts w:cs="Arial"/>
                <w:b/>
                <w:bCs/>
              </w:rPr>
              <w:t>Open</w:t>
            </w:r>
            <w:r>
              <w:rPr>
                <w:rFonts w:cs="Arial"/>
              </w:rPr>
              <w:t xml:space="preserve"> – available publicly to all parties outside the CRC</w:t>
            </w:r>
          </w:p>
        </w:tc>
      </w:tr>
      <w:tr w:rsidR="000A6818" w14:paraId="47A7772B" w14:textId="77777777" w:rsidTr="00C71BE4">
        <w:trPr>
          <w:trHeight w:val="567"/>
        </w:trPr>
        <w:tc>
          <w:tcPr>
            <w:tcW w:w="2972" w:type="dxa"/>
            <w:shd w:val="clear" w:color="auto" w:fill="D5DCE4" w:themeFill="text2" w:themeFillTint="33"/>
            <w:vAlign w:val="center"/>
          </w:tcPr>
          <w:p w14:paraId="3C931E97" w14:textId="77777777" w:rsidR="000A6818" w:rsidRPr="00965C17" w:rsidRDefault="000A6818" w:rsidP="00F21222">
            <w:pPr>
              <w:pStyle w:val="Tableheading"/>
            </w:pPr>
            <w:r w:rsidRPr="00933211">
              <w:t>Approved by</w:t>
            </w:r>
          </w:p>
        </w:tc>
        <w:tc>
          <w:tcPr>
            <w:tcW w:w="6038" w:type="dxa"/>
            <w:vAlign w:val="center"/>
          </w:tcPr>
          <w:p w14:paraId="7309524E" w14:textId="497175C3" w:rsidR="000A6818" w:rsidRPr="00C71BE4" w:rsidRDefault="00A66ACA" w:rsidP="00C71BE4">
            <w:pPr>
              <w:pStyle w:val="TableText"/>
              <w:rPr>
                <w:rFonts w:cs="Arial"/>
              </w:rPr>
            </w:pPr>
            <w:r>
              <w:rPr>
                <w:rFonts w:cs="Arial"/>
              </w:rPr>
              <w:t>Craig Clarke (GHD)</w:t>
            </w:r>
          </w:p>
        </w:tc>
      </w:tr>
      <w:tr w:rsidR="000A6818" w14:paraId="540F2B1A" w14:textId="77777777" w:rsidTr="00C71BE4">
        <w:trPr>
          <w:trHeight w:val="567"/>
        </w:trPr>
        <w:tc>
          <w:tcPr>
            <w:tcW w:w="2972" w:type="dxa"/>
            <w:shd w:val="clear" w:color="auto" w:fill="D5DCE4" w:themeFill="text2" w:themeFillTint="33"/>
            <w:vAlign w:val="center"/>
          </w:tcPr>
          <w:p w14:paraId="7E9377C5" w14:textId="77777777" w:rsidR="000A6818" w:rsidRPr="00933211" w:rsidRDefault="000A6818" w:rsidP="00F21222">
            <w:pPr>
              <w:pStyle w:val="Tableheading"/>
            </w:pPr>
            <w:r w:rsidRPr="00933211">
              <w:t>Date of approval</w:t>
            </w:r>
          </w:p>
        </w:tc>
        <w:tc>
          <w:tcPr>
            <w:tcW w:w="6038" w:type="dxa"/>
            <w:vAlign w:val="center"/>
          </w:tcPr>
          <w:p w14:paraId="7A66C7E2" w14:textId="2C1DB770" w:rsidR="000A6818" w:rsidRPr="00C71BE4" w:rsidRDefault="00677185" w:rsidP="00C71BE4">
            <w:pPr>
              <w:pStyle w:val="TableText"/>
              <w:rPr>
                <w:rFonts w:cs="Arial"/>
              </w:rPr>
            </w:pPr>
            <w:r>
              <w:rPr>
                <w:rFonts w:cs="Arial"/>
              </w:rPr>
              <w:t>November 10</w:t>
            </w:r>
            <w:r w:rsidR="0022611E">
              <w:rPr>
                <w:rFonts w:cs="Arial"/>
              </w:rPr>
              <w:t>, 2023</w:t>
            </w:r>
          </w:p>
        </w:tc>
      </w:tr>
    </w:tbl>
    <w:p w14:paraId="75BB17B4" w14:textId="6DB3968D" w:rsidR="00C16502" w:rsidRDefault="00C16502"/>
    <w:p w14:paraId="0C8274D2" w14:textId="03C84162" w:rsidR="00370F23" w:rsidRDefault="00370F23" w:rsidP="00965C17">
      <w:pPr>
        <w:rPr>
          <w:rFonts w:cs="Arial"/>
          <w:sz w:val="36"/>
          <w:szCs w:val="36"/>
        </w:rPr>
      </w:pPr>
    </w:p>
    <w:p w14:paraId="230539EC" w14:textId="7F12B692" w:rsidR="000A6818" w:rsidRDefault="000A6818">
      <w:pPr>
        <w:spacing w:after="0" w:line="240" w:lineRule="auto"/>
        <w:rPr>
          <w:rFonts w:cs="Arial"/>
          <w:sz w:val="36"/>
          <w:szCs w:val="36"/>
        </w:rPr>
      </w:pPr>
      <w:r>
        <w:rPr>
          <w:rFonts w:cs="Arial"/>
          <w:sz w:val="36"/>
          <w:szCs w:val="36"/>
        </w:rPr>
        <w:br w:type="page"/>
      </w:r>
    </w:p>
    <w:p w14:paraId="2E230CAF" w14:textId="2AA22811" w:rsidR="00212CB7" w:rsidRDefault="00212CB7" w:rsidP="00056B99">
      <w:pPr>
        <w:pStyle w:val="Heading1"/>
        <w:numPr>
          <w:ilvl w:val="0"/>
          <w:numId w:val="0"/>
        </w:numPr>
        <w:ind w:left="357" w:hanging="357"/>
      </w:pPr>
      <w:bookmarkStart w:id="11" w:name="_Toc15391766"/>
      <w:bookmarkStart w:id="12" w:name="_Toc108515516"/>
      <w:bookmarkStart w:id="13" w:name="_Toc142485549"/>
      <w:bookmarkStart w:id="14" w:name="_Toc149560709"/>
      <w:r w:rsidRPr="00253C31">
        <w:lastRenderedPageBreak/>
        <w:t>Summary of Re</w:t>
      </w:r>
      <w:r w:rsidR="00637F46">
        <w:softHyphen/>
      </w:r>
      <w:r w:rsidRPr="00253C31">
        <w:t>port</w:t>
      </w:r>
      <w:bookmarkEnd w:id="11"/>
      <w:bookmarkEnd w:id="12"/>
      <w:bookmarkEnd w:id="13"/>
      <w:bookmarkEnd w:id="14"/>
    </w:p>
    <w:p w14:paraId="7D778754" w14:textId="2FC9C96F" w:rsidR="008829E1" w:rsidRDefault="008C2427" w:rsidP="00925C10">
      <w:pPr>
        <w:jc w:val="both"/>
      </w:pPr>
      <w:r>
        <w:t>This report is a summary of the work done in the Future Fuels Co</w:t>
      </w:r>
      <w:r w:rsidR="00677185">
        <w:t>operative</w:t>
      </w:r>
      <w:r>
        <w:t xml:space="preserve"> Research Centre’s (FFCRC) Technoeconomic Modelling of Future Fuel Production Pathways project</w:t>
      </w:r>
      <w:r w:rsidR="0056046A">
        <w:t xml:space="preserve"> (RP1.2-02)</w:t>
      </w:r>
      <w:r>
        <w:t xml:space="preserve">. </w:t>
      </w:r>
      <w:r w:rsidR="008829E1">
        <w:t xml:space="preserve">The original work was done </w:t>
      </w:r>
      <w:r w:rsidR="00720305">
        <w:t xml:space="preserve">during 2019-21 </w:t>
      </w:r>
      <w:r w:rsidR="008829E1">
        <w:t>in partnership with The University of Queensland, the University of Adelaide, and the University of Melbourne with advice from several industry partners</w:t>
      </w:r>
      <w:r w:rsidR="00720305">
        <w:t xml:space="preserve">, and then supplemented and revised in 2022 to </w:t>
      </w:r>
      <w:r w:rsidR="005F479B">
        <w:t>refine</w:t>
      </w:r>
      <w:r w:rsidR="00720305">
        <w:t xml:space="preserve"> the analysis of electrolysis pathways and hydrogen carriers</w:t>
      </w:r>
      <w:r w:rsidR="008829E1">
        <w:t>. The project sought to develop technoeconomic models of low CO</w:t>
      </w:r>
      <w:r w:rsidR="008829E1">
        <w:rPr>
          <w:vertAlign w:val="subscript"/>
        </w:rPr>
        <w:t>2</w:t>
      </w:r>
      <w:r w:rsidR="008829E1">
        <w:t xml:space="preserve"> emission hydrogen production processes. Models were developed for a variety of feedstocks to allow for quantitative economic comparison. This contributed to the FFCRC’s mission statement of </w:t>
      </w:r>
      <w:r w:rsidR="008829E1" w:rsidRPr="00925C10">
        <w:rPr>
          <w:rStyle w:val="QuoteChar"/>
        </w:rPr>
        <w:t>“enable[ing] Australia’s energy sector to adapt its infrastructure to net zero emissions fuels by providing new knowledge and facilitating its use by industry”</w:t>
      </w:r>
      <w:r w:rsidR="00925C10">
        <w:rPr>
          <w:rStyle w:val="QuoteChar"/>
        </w:rPr>
        <w:t xml:space="preserve">. </w:t>
      </w:r>
    </w:p>
    <w:p w14:paraId="16C3D361" w14:textId="4073216E" w:rsidR="00925C10" w:rsidRDefault="00925C10" w:rsidP="00925C10">
      <w:pPr>
        <w:jc w:val="both"/>
      </w:pPr>
      <w:r>
        <w:t xml:space="preserve">A total of 22 production pathways and nine (9) hydrogen carrier scenarios were investigated. Production feedstocks included water (electrolysis), biomass (pyrolysis &amp; gasification), natural gas (pyrolysis &amp; reforming) and coal (pyrolysis &amp; gasification). </w:t>
      </w:r>
      <w:r w:rsidR="007E34EF">
        <w:t xml:space="preserve">Cases involving a fossil feedstock required carbon capture and storage (CCS) to reduce emissions, for which </w:t>
      </w:r>
      <w:r w:rsidR="00E81EAA">
        <w:t xml:space="preserve">energy penalties and associated capital and operating </w:t>
      </w:r>
      <w:r w:rsidR="007E34EF">
        <w:t>costs were accounted.</w:t>
      </w:r>
      <w:r w:rsidR="00337A9F">
        <w:t xml:space="preserve"> For biomass pathways, the cost of adding CCS to yield negative emissions was investigated.</w:t>
      </w:r>
      <w:r w:rsidR="00876102">
        <w:t xml:space="preserve"> </w:t>
      </w:r>
      <w:r w:rsidR="00E81EAA">
        <w:t>Additional h</w:t>
      </w:r>
      <w:r>
        <w:t xml:space="preserve">ydrogen carriers </w:t>
      </w:r>
      <w:r w:rsidR="00E81EAA">
        <w:t xml:space="preserve">were </w:t>
      </w:r>
      <w:r>
        <w:t xml:space="preserve">considered </w:t>
      </w:r>
      <w:r w:rsidR="00E81EAA">
        <w:t xml:space="preserve">including </w:t>
      </w:r>
      <w:r>
        <w:t xml:space="preserve">ammonia, methanol and liquid hydrogen. </w:t>
      </w:r>
      <w:bookmarkStart w:id="15" w:name="_Toc108515517"/>
    </w:p>
    <w:p w14:paraId="6422A05C" w14:textId="716EA963" w:rsidR="00876102" w:rsidRDefault="00C93C69" w:rsidP="00925C10">
      <w:pPr>
        <w:jc w:val="both"/>
      </w:pPr>
      <w:r>
        <w:fldChar w:fldCharType="begin"/>
      </w:r>
      <w:r>
        <w:instrText xml:space="preserve"> REF _Ref108706802 \h </w:instrText>
      </w:r>
      <w:r>
        <w:fldChar w:fldCharType="separate"/>
      </w:r>
      <w:r w:rsidR="000A0462">
        <w:t xml:space="preserve">Table </w:t>
      </w:r>
      <w:r w:rsidR="000A0462">
        <w:rPr>
          <w:noProof/>
        </w:rPr>
        <w:t>0</w:t>
      </w:r>
      <w:r w:rsidR="000A0462">
        <w:t>.</w:t>
      </w:r>
      <w:r w:rsidR="000A0462">
        <w:rPr>
          <w:noProof/>
        </w:rPr>
        <w:t>1</w:t>
      </w:r>
      <w:r>
        <w:fldChar w:fldCharType="end"/>
      </w:r>
      <w:r>
        <w:t xml:space="preserve"> </w:t>
      </w:r>
      <w:r w:rsidR="00876102">
        <w:t xml:space="preserve">presents the most competitive technology and </w:t>
      </w:r>
      <w:r w:rsidR="005B46D1">
        <w:t>levelized cost of hydrogen (LCOH)</w:t>
      </w:r>
      <w:r w:rsidR="00876102">
        <w:t xml:space="preserve"> for each feedstock</w:t>
      </w:r>
      <w:r w:rsidR="00E81EAA">
        <w:t xml:space="preserve"> based on consistent input assumptions at the time of </w:t>
      </w:r>
      <w:r w:rsidR="00F57DB8">
        <w:t xml:space="preserve">the </w:t>
      </w:r>
      <w:r w:rsidR="00E81EAA">
        <w:t>completion</w:t>
      </w:r>
      <w:r w:rsidR="00467869">
        <w:t xml:space="preserve"> </w:t>
      </w:r>
      <w:r w:rsidR="00F57DB8">
        <w:t xml:space="preserve">of the original study </w:t>
      </w:r>
      <w:r w:rsidR="00467869">
        <w:t>in 2021</w:t>
      </w:r>
      <w:r w:rsidR="0056046A">
        <w:t xml:space="preserve"> (see Section 1.2 for an overview of key assumptions)</w:t>
      </w:r>
      <w:r w:rsidR="00E81EAA">
        <w:t>.</w:t>
      </w:r>
    </w:p>
    <w:p w14:paraId="55EF95BD" w14:textId="6DC4613F" w:rsidR="00C93C69" w:rsidRDefault="00C93C69" w:rsidP="00C93C69">
      <w:pPr>
        <w:pStyle w:val="Caption"/>
        <w:keepNext/>
        <w:spacing w:after="0"/>
      </w:pPr>
      <w:bookmarkStart w:id="16" w:name="_Ref108706802"/>
      <w:bookmarkStart w:id="17" w:name="_Toc142485717"/>
      <w:bookmarkStart w:id="18" w:name="_Toc146464194"/>
      <w:bookmarkStart w:id="19" w:name="_Toc149572601"/>
      <w:r>
        <w:t xml:space="preserve">Table </w:t>
      </w:r>
      <w:r w:rsidR="006C4330">
        <w:fldChar w:fldCharType="begin"/>
      </w:r>
      <w:r w:rsidR="006C4330">
        <w:instrText xml:space="preserve"> STYLEREF 1 \s </w:instrText>
      </w:r>
      <w:r w:rsidR="006C4330">
        <w:fldChar w:fldCharType="separate"/>
      </w:r>
      <w:r w:rsidR="000A0462">
        <w:rPr>
          <w:noProof/>
        </w:rPr>
        <w:t>0</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1</w:t>
      </w:r>
      <w:r w:rsidR="006C4330">
        <w:fldChar w:fldCharType="end"/>
      </w:r>
      <w:bookmarkEnd w:id="16"/>
      <w:r>
        <w:t xml:space="preserve"> Most competitive LCOH for each feedstock</w:t>
      </w:r>
      <w:bookmarkEnd w:id="17"/>
      <w:bookmarkEnd w:id="18"/>
      <w:bookmarkEnd w:id="19"/>
    </w:p>
    <w:tbl>
      <w:tblPr>
        <w:tblStyle w:val="PlainTable1"/>
        <w:tblW w:w="0" w:type="auto"/>
        <w:tblLook w:val="04A0" w:firstRow="1" w:lastRow="0" w:firstColumn="1" w:lastColumn="0" w:noHBand="0" w:noVBand="1"/>
      </w:tblPr>
      <w:tblGrid>
        <w:gridCol w:w="2547"/>
        <w:gridCol w:w="4536"/>
        <w:gridCol w:w="1927"/>
      </w:tblGrid>
      <w:tr w:rsidR="00876102" w14:paraId="02AEFAF8" w14:textId="77777777" w:rsidTr="00A425B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1746B3A4" w14:textId="1010565C" w:rsidR="00876102" w:rsidRDefault="00876102" w:rsidP="00AF74F4">
            <w:pPr>
              <w:spacing w:after="0"/>
            </w:pPr>
            <w:r>
              <w:t>Feedstock</w:t>
            </w:r>
          </w:p>
        </w:tc>
        <w:tc>
          <w:tcPr>
            <w:tcW w:w="4536" w:type="dxa"/>
          </w:tcPr>
          <w:p w14:paraId="0E6656E6" w14:textId="69ED6131" w:rsidR="00876102" w:rsidRDefault="00C93C69" w:rsidP="00AF74F4">
            <w:pPr>
              <w:spacing w:after="0"/>
              <w:cnfStyle w:val="100000000000" w:firstRow="1" w:lastRow="0" w:firstColumn="0" w:lastColumn="0" w:oddVBand="0" w:evenVBand="0" w:oddHBand="0" w:evenHBand="0" w:firstRowFirstColumn="0" w:firstRowLastColumn="0" w:lastRowFirstColumn="0" w:lastRowLastColumn="0"/>
            </w:pPr>
            <w:r>
              <w:t>Pathway</w:t>
            </w:r>
          </w:p>
        </w:tc>
        <w:tc>
          <w:tcPr>
            <w:tcW w:w="1927" w:type="dxa"/>
          </w:tcPr>
          <w:p w14:paraId="07207180" w14:textId="31F65C72" w:rsidR="0069241D" w:rsidRPr="0069241D" w:rsidRDefault="00876102" w:rsidP="0069241D">
            <w:pPr>
              <w:spacing w:after="0"/>
              <w:cnfStyle w:val="100000000000" w:firstRow="1" w:lastRow="0" w:firstColumn="0" w:lastColumn="0" w:oddVBand="0" w:evenVBand="0" w:oddHBand="0" w:evenHBand="0" w:firstRowFirstColumn="0" w:firstRowLastColumn="0" w:lastRowFirstColumn="0" w:lastRowLastColumn="0"/>
              <w:rPr>
                <w:b w:val="0"/>
                <w:bCs w:val="0"/>
              </w:rPr>
            </w:pPr>
            <w:r>
              <w:t>LCOH ($/kg-H</w:t>
            </w:r>
            <w:r>
              <w:rPr>
                <w:vertAlign w:val="subscript"/>
              </w:rPr>
              <w:t>2</w:t>
            </w:r>
            <w:r>
              <w:t>)</w:t>
            </w:r>
            <w:r w:rsidR="00467869">
              <w:rPr>
                <w:rStyle w:val="FootnoteReference"/>
              </w:rPr>
              <w:footnoteReference w:id="1"/>
            </w:r>
          </w:p>
        </w:tc>
      </w:tr>
      <w:tr w:rsidR="00876102" w14:paraId="27851223" w14:textId="77777777" w:rsidTr="00A425B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0DDEA9CE" w14:textId="1CD5D5FF" w:rsidR="00876102" w:rsidRDefault="00C93C69" w:rsidP="00AF74F4">
            <w:pPr>
              <w:spacing w:after="0"/>
            </w:pPr>
            <w:r>
              <w:t>Natural gas</w:t>
            </w:r>
            <w:r w:rsidR="00A425B8">
              <w:t xml:space="preserve"> (NG)</w:t>
            </w:r>
            <w:r>
              <w:t xml:space="preserve"> / Coal seam gas</w:t>
            </w:r>
            <w:r w:rsidR="00A425B8">
              <w:t xml:space="preserve"> (CSG)</w:t>
            </w:r>
          </w:p>
        </w:tc>
        <w:tc>
          <w:tcPr>
            <w:tcW w:w="4536" w:type="dxa"/>
          </w:tcPr>
          <w:p w14:paraId="3224EFAC" w14:textId="4AC31B68" w:rsidR="00876102" w:rsidRPr="00C93C69" w:rsidRDefault="00C93C69" w:rsidP="00AF74F4">
            <w:pPr>
              <w:spacing w:after="0"/>
              <w:cnfStyle w:val="000000100000" w:firstRow="0" w:lastRow="0" w:firstColumn="0" w:lastColumn="0" w:oddVBand="0" w:evenVBand="0" w:oddHBand="1" w:evenHBand="0" w:firstRowFirstColumn="0" w:firstRowLastColumn="0" w:lastRowFirstColumn="0" w:lastRowLastColumn="0"/>
            </w:pPr>
            <w:r>
              <w:t>Autothermal reforming with CO</w:t>
            </w:r>
            <w:r>
              <w:rPr>
                <w:vertAlign w:val="subscript"/>
              </w:rPr>
              <w:t>2</w:t>
            </w:r>
            <w:r>
              <w:t xml:space="preserve"> capture optimised for process efficiency</w:t>
            </w:r>
          </w:p>
        </w:tc>
        <w:tc>
          <w:tcPr>
            <w:tcW w:w="1927" w:type="dxa"/>
          </w:tcPr>
          <w:p w14:paraId="4E0B6DEE" w14:textId="1B197C46" w:rsidR="00876102" w:rsidRDefault="00C93C69" w:rsidP="00AF74F4">
            <w:pPr>
              <w:spacing w:after="0"/>
              <w:cnfStyle w:val="000000100000" w:firstRow="0" w:lastRow="0" w:firstColumn="0" w:lastColumn="0" w:oddVBand="0" w:evenVBand="0" w:oddHBand="1" w:evenHBand="0" w:firstRowFirstColumn="0" w:firstRowLastColumn="0" w:lastRowFirstColumn="0" w:lastRowLastColumn="0"/>
            </w:pPr>
            <w:r>
              <w:t>2.92</w:t>
            </w:r>
          </w:p>
        </w:tc>
      </w:tr>
      <w:tr w:rsidR="00876102" w14:paraId="1F4DDB95" w14:textId="77777777" w:rsidTr="00A425B8">
        <w:tc>
          <w:tcPr>
            <w:cnfStyle w:val="001000000000" w:firstRow="0" w:lastRow="0" w:firstColumn="1" w:lastColumn="0" w:oddVBand="0" w:evenVBand="0" w:oddHBand="0" w:evenHBand="0" w:firstRowFirstColumn="0" w:firstRowLastColumn="0" w:lastRowFirstColumn="0" w:lastRowLastColumn="0"/>
            <w:tcW w:w="2547" w:type="dxa"/>
          </w:tcPr>
          <w:p w14:paraId="371597EA" w14:textId="005E472F" w:rsidR="00876102" w:rsidRDefault="00C93C69" w:rsidP="00AF74F4">
            <w:pPr>
              <w:spacing w:after="0"/>
            </w:pPr>
            <w:r>
              <w:t>Coal</w:t>
            </w:r>
          </w:p>
        </w:tc>
        <w:tc>
          <w:tcPr>
            <w:tcW w:w="4536" w:type="dxa"/>
          </w:tcPr>
          <w:p w14:paraId="5271C59F" w14:textId="37BCDDF3" w:rsidR="00876102" w:rsidRDefault="00C93C69" w:rsidP="00AF74F4">
            <w:pPr>
              <w:spacing w:after="0"/>
              <w:cnfStyle w:val="000000000000" w:firstRow="0" w:lastRow="0" w:firstColumn="0" w:lastColumn="0" w:oddVBand="0" w:evenVBand="0" w:oddHBand="0" w:evenHBand="0" w:firstRowFirstColumn="0" w:firstRowLastColumn="0" w:lastRowFirstColumn="0" w:lastRowLastColumn="0"/>
            </w:pPr>
            <w:r>
              <w:t>Gasification of Victorian Brown Coal in an entrained flow gasifier.</w:t>
            </w:r>
          </w:p>
        </w:tc>
        <w:tc>
          <w:tcPr>
            <w:tcW w:w="1927" w:type="dxa"/>
          </w:tcPr>
          <w:p w14:paraId="71B747E4" w14:textId="15D2E8A5" w:rsidR="00876102" w:rsidRDefault="00AF74F4" w:rsidP="00AF74F4">
            <w:pPr>
              <w:spacing w:after="0"/>
              <w:cnfStyle w:val="000000000000" w:firstRow="0" w:lastRow="0" w:firstColumn="0" w:lastColumn="0" w:oddVBand="0" w:evenVBand="0" w:oddHBand="0" w:evenHBand="0" w:firstRowFirstColumn="0" w:firstRowLastColumn="0" w:lastRowFirstColumn="0" w:lastRowLastColumn="0"/>
            </w:pPr>
            <w:r>
              <w:t>4.12</w:t>
            </w:r>
          </w:p>
        </w:tc>
      </w:tr>
      <w:tr w:rsidR="00876102" w14:paraId="74C70A60" w14:textId="77777777" w:rsidTr="00A425B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08EDB062" w14:textId="6BA299E8" w:rsidR="00876102" w:rsidRDefault="00C93C69" w:rsidP="00AF74F4">
            <w:pPr>
              <w:spacing w:after="0"/>
            </w:pPr>
            <w:r>
              <w:t>Biomass</w:t>
            </w:r>
          </w:p>
        </w:tc>
        <w:tc>
          <w:tcPr>
            <w:tcW w:w="4536" w:type="dxa"/>
          </w:tcPr>
          <w:p w14:paraId="21945D7F" w14:textId="4C3F286F" w:rsidR="00876102" w:rsidRDefault="00C93C69" w:rsidP="00AF74F4">
            <w:pPr>
              <w:spacing w:after="0"/>
              <w:cnfStyle w:val="000000100000" w:firstRow="0" w:lastRow="0" w:firstColumn="0" w:lastColumn="0" w:oddVBand="0" w:evenVBand="0" w:oddHBand="1" w:evenHBand="0" w:firstRowFirstColumn="0" w:firstRowLastColumn="0" w:lastRowFirstColumn="0" w:lastRowLastColumn="0"/>
            </w:pPr>
            <w:r>
              <w:t>Gasification of biomass in a dual fluidised bed gasifier.</w:t>
            </w:r>
          </w:p>
        </w:tc>
        <w:tc>
          <w:tcPr>
            <w:tcW w:w="1927" w:type="dxa"/>
          </w:tcPr>
          <w:p w14:paraId="53D385F6" w14:textId="46C99033" w:rsidR="00876102" w:rsidRDefault="00AF74F4" w:rsidP="00AF74F4">
            <w:pPr>
              <w:spacing w:after="0"/>
              <w:cnfStyle w:val="000000100000" w:firstRow="0" w:lastRow="0" w:firstColumn="0" w:lastColumn="0" w:oddVBand="0" w:evenVBand="0" w:oddHBand="1" w:evenHBand="0" w:firstRowFirstColumn="0" w:firstRowLastColumn="0" w:lastRowFirstColumn="0" w:lastRowLastColumn="0"/>
            </w:pPr>
            <w:r>
              <w:t>4.66</w:t>
            </w:r>
          </w:p>
        </w:tc>
      </w:tr>
      <w:tr w:rsidR="00876102" w14:paraId="52BE248F" w14:textId="77777777" w:rsidTr="00A425B8">
        <w:tc>
          <w:tcPr>
            <w:cnfStyle w:val="001000000000" w:firstRow="0" w:lastRow="0" w:firstColumn="1" w:lastColumn="0" w:oddVBand="0" w:evenVBand="0" w:oddHBand="0" w:evenHBand="0" w:firstRowFirstColumn="0" w:firstRowLastColumn="0" w:lastRowFirstColumn="0" w:lastRowLastColumn="0"/>
            <w:tcW w:w="2547" w:type="dxa"/>
          </w:tcPr>
          <w:p w14:paraId="12E6072E" w14:textId="2E8576B1" w:rsidR="00876102" w:rsidRDefault="00C93C69" w:rsidP="00AF74F4">
            <w:pPr>
              <w:spacing w:after="0"/>
            </w:pPr>
            <w:r>
              <w:t>Water</w:t>
            </w:r>
          </w:p>
        </w:tc>
        <w:tc>
          <w:tcPr>
            <w:tcW w:w="4536" w:type="dxa"/>
          </w:tcPr>
          <w:p w14:paraId="1DAE1E65" w14:textId="2A5D2397" w:rsidR="00876102" w:rsidRDefault="00AB2597" w:rsidP="00AF74F4">
            <w:pPr>
              <w:spacing w:after="0"/>
              <w:cnfStyle w:val="000000000000" w:firstRow="0" w:lastRow="0" w:firstColumn="0" w:lastColumn="0" w:oddVBand="0" w:evenVBand="0" w:oddHBand="0" w:evenHBand="0" w:firstRowFirstColumn="0" w:firstRowLastColumn="0" w:lastRowFirstColumn="0" w:lastRowLastColumn="0"/>
            </w:pPr>
            <w:r>
              <w:t>Alkaline electrolysis</w:t>
            </w:r>
          </w:p>
        </w:tc>
        <w:tc>
          <w:tcPr>
            <w:tcW w:w="1927" w:type="dxa"/>
          </w:tcPr>
          <w:p w14:paraId="3BD0C263" w14:textId="77320278" w:rsidR="00876102" w:rsidRDefault="0099379B" w:rsidP="00AF74F4">
            <w:pPr>
              <w:spacing w:after="0"/>
              <w:cnfStyle w:val="000000000000" w:firstRow="0" w:lastRow="0" w:firstColumn="0" w:lastColumn="0" w:oddVBand="0" w:evenVBand="0" w:oddHBand="0" w:evenHBand="0" w:firstRowFirstColumn="0" w:firstRowLastColumn="0" w:lastRowFirstColumn="0" w:lastRowLastColumn="0"/>
            </w:pPr>
            <w:r>
              <w:t>6.</w:t>
            </w:r>
            <w:r w:rsidR="00272428">
              <w:t>38</w:t>
            </w:r>
          </w:p>
        </w:tc>
      </w:tr>
    </w:tbl>
    <w:p w14:paraId="7DFDC90C" w14:textId="54AB24FF" w:rsidR="00876102" w:rsidRDefault="008C4C41" w:rsidP="00C93C69">
      <w:pPr>
        <w:spacing w:before="120"/>
        <w:jc w:val="both"/>
      </w:pPr>
      <w:r>
        <w:t xml:space="preserve">Modelling of hydrogen carriers found </w:t>
      </w:r>
      <w:r w:rsidR="00BF0373">
        <w:t>ammonia</w:t>
      </w:r>
      <w:r>
        <w:t xml:space="preserve"> to be the most cost</w:t>
      </w:r>
      <w:r w:rsidR="00E81EAA">
        <w:t>-</w:t>
      </w:r>
      <w:r>
        <w:t>effective carrier</w:t>
      </w:r>
      <w:r w:rsidR="00A942C2">
        <w:t xml:space="preserve"> on a mass basis</w:t>
      </w:r>
      <w:r w:rsidR="00F1646F">
        <w:t xml:space="preserve">, </w:t>
      </w:r>
      <w:r>
        <w:t>adding only $</w:t>
      </w:r>
      <w:r w:rsidR="00BF0373">
        <w:t>1.55</w:t>
      </w:r>
      <w:r>
        <w:t>/kg-H</w:t>
      </w:r>
      <w:r>
        <w:rPr>
          <w:vertAlign w:val="subscript"/>
        </w:rPr>
        <w:t>2</w:t>
      </w:r>
      <w:r w:rsidR="00AF74F4">
        <w:t xml:space="preserve">. </w:t>
      </w:r>
      <w:r w:rsidR="00BF0373">
        <w:t>Liquified hydrogen</w:t>
      </w:r>
      <w:r w:rsidR="00AF74F4">
        <w:t xml:space="preserve"> and methanol</w:t>
      </w:r>
      <w:r w:rsidR="00677185">
        <w:rPr>
          <w:rStyle w:val="FootnoteReference"/>
        </w:rPr>
        <w:footnoteReference w:id="2"/>
      </w:r>
      <w:r w:rsidR="00AF74F4">
        <w:t xml:space="preserve"> added $</w:t>
      </w:r>
      <w:r w:rsidR="00BF0373">
        <w:t>2.27</w:t>
      </w:r>
      <w:r w:rsidR="00AF74F4">
        <w:t>/kg-H</w:t>
      </w:r>
      <w:r w:rsidR="00AF74F4">
        <w:rPr>
          <w:vertAlign w:val="subscript"/>
        </w:rPr>
        <w:t>2</w:t>
      </w:r>
      <w:r w:rsidR="00AF74F4">
        <w:t xml:space="preserve"> and $</w:t>
      </w:r>
      <w:r w:rsidR="00E224A6">
        <w:t>2.06</w:t>
      </w:r>
      <w:r w:rsidR="00AF74F4">
        <w:t>/kg-H</w:t>
      </w:r>
      <w:r w:rsidR="00AF74F4">
        <w:rPr>
          <w:vertAlign w:val="subscript"/>
        </w:rPr>
        <w:t>2</w:t>
      </w:r>
      <w:r w:rsidR="00AF74F4">
        <w:t xml:space="preserve"> to the LCOH respectively.</w:t>
      </w:r>
      <w:r w:rsidR="00A942C2">
        <w:t xml:space="preserve"> </w:t>
      </w:r>
      <w:r w:rsidR="00F1646F">
        <w:t xml:space="preserve">However, these costs did not include </w:t>
      </w:r>
      <w:r w:rsidR="00677185">
        <w:t xml:space="preserve">the cost of hydrogen production (only conversion to the carrier), </w:t>
      </w:r>
      <w:r w:rsidR="00F1646F">
        <w:t xml:space="preserve">transport </w:t>
      </w:r>
      <w:r w:rsidR="00677185">
        <w:t xml:space="preserve">as the carrier to the desired destination, </w:t>
      </w:r>
      <w:r w:rsidR="00F1646F">
        <w:t>or the cost of reversion back to molecular hydrogen at the destination.</w:t>
      </w:r>
    </w:p>
    <w:p w14:paraId="6E821123" w14:textId="7D007CE2" w:rsidR="00FD3DEE" w:rsidRDefault="00FD3DEE" w:rsidP="00FD3DEE">
      <w:pPr>
        <w:pStyle w:val="Heading2"/>
        <w:numPr>
          <w:ilvl w:val="0"/>
          <w:numId w:val="0"/>
        </w:numPr>
        <w:ind w:left="576" w:hanging="576"/>
      </w:pPr>
      <w:bookmarkStart w:id="20" w:name="_Toc142485550"/>
      <w:bookmarkStart w:id="21" w:name="_Toc149560710"/>
      <w:r>
        <w:lastRenderedPageBreak/>
        <w:t>Methane</w:t>
      </w:r>
      <w:bookmarkEnd w:id="15"/>
      <w:bookmarkEnd w:id="20"/>
      <w:bookmarkEnd w:id="21"/>
    </w:p>
    <w:p w14:paraId="50C75BDB" w14:textId="616B6374" w:rsidR="00FD3DEE" w:rsidRPr="000872A9" w:rsidRDefault="00FD3DEE" w:rsidP="00FD3DEE">
      <w:pPr>
        <w:jc w:val="both"/>
      </w:pPr>
      <w:r w:rsidRPr="000872A9">
        <w:t xml:space="preserve">An analysis of two key technology pathways for hydrogen production from methane were </w:t>
      </w:r>
      <w:r>
        <w:t>completed</w:t>
      </w:r>
      <w:r w:rsidRPr="000872A9">
        <w:t>: reforming and methane pyrolysis. Reforming is the primary source of hydrogen today</w:t>
      </w:r>
      <w:r w:rsidR="00E81EAA">
        <w:t xml:space="preserve"> globally by volume; however, in this study only reforming pathways integrated with </w:t>
      </w:r>
      <w:r w:rsidRPr="000872A9">
        <w:t xml:space="preserve">CCS </w:t>
      </w:r>
      <w:r w:rsidR="00E81EAA">
        <w:t>where modelled.</w:t>
      </w:r>
      <w:r w:rsidRPr="000872A9">
        <w:t xml:space="preserve"> </w:t>
      </w:r>
      <w:r w:rsidR="00E81EAA">
        <w:t>M</w:t>
      </w:r>
      <w:r w:rsidRPr="000872A9">
        <w:t>ethane pyrolysis</w:t>
      </w:r>
      <w:r w:rsidR="006E1E74">
        <w:t xml:space="preserve">, where methane is </w:t>
      </w:r>
      <w:r w:rsidR="00677185">
        <w:t>decomposed at</w:t>
      </w:r>
      <w:r w:rsidR="00F1646F">
        <w:t xml:space="preserve"> high temperatures </w:t>
      </w:r>
      <w:r w:rsidR="006E1E74">
        <w:t xml:space="preserve">to </w:t>
      </w:r>
      <w:r w:rsidR="00677185">
        <w:t>form</w:t>
      </w:r>
      <w:r w:rsidR="006E1E74">
        <w:t xml:space="preserve"> hydrogen and solid carbon, </w:t>
      </w:r>
      <w:r w:rsidRPr="000872A9">
        <w:t xml:space="preserve">was considered as an emerging technology, </w:t>
      </w:r>
      <w:r w:rsidR="00E81EAA">
        <w:t xml:space="preserve">rising in prominence </w:t>
      </w:r>
      <w:r w:rsidRPr="000872A9">
        <w:t xml:space="preserve">due to recent laboratory investigations </w:t>
      </w:r>
      <w:r>
        <w:t>and</w:t>
      </w:r>
      <w:r w:rsidRPr="000872A9">
        <w:t xml:space="preserve"> development of pilot scale projects. </w:t>
      </w:r>
    </w:p>
    <w:p w14:paraId="0B1BB4C8" w14:textId="00EDCD20" w:rsidR="00FD3DEE" w:rsidRPr="000872A9" w:rsidRDefault="00FD3DEE" w:rsidP="005B46D1">
      <w:pPr>
        <w:jc w:val="both"/>
      </w:pPr>
      <w:r w:rsidRPr="000872A9">
        <w:t>The reforming technologies considered</w:t>
      </w:r>
      <w:r w:rsidR="00AB165C">
        <w:t xml:space="preserve"> were </w:t>
      </w:r>
      <w:r w:rsidR="005B46D1" w:rsidRPr="005B46D1">
        <w:rPr>
          <w:b/>
          <w:bCs/>
        </w:rPr>
        <w:t>steam methane reforming (</w:t>
      </w:r>
      <w:r w:rsidRPr="005B46D1">
        <w:rPr>
          <w:b/>
          <w:bCs/>
        </w:rPr>
        <w:t>SMR</w:t>
      </w:r>
      <w:r w:rsidR="005B46D1" w:rsidRPr="005B46D1">
        <w:rPr>
          <w:b/>
          <w:bCs/>
        </w:rPr>
        <w:t>)</w:t>
      </w:r>
      <w:r w:rsidRPr="000872A9">
        <w:t xml:space="preserve"> and </w:t>
      </w:r>
      <w:r w:rsidR="005B46D1" w:rsidRPr="005B46D1">
        <w:rPr>
          <w:b/>
          <w:bCs/>
        </w:rPr>
        <w:t>autothermal reforming (</w:t>
      </w:r>
      <w:r w:rsidRPr="002250B7">
        <w:rPr>
          <w:b/>
          <w:bCs/>
        </w:rPr>
        <w:t>ATR</w:t>
      </w:r>
      <w:r w:rsidR="005D396F">
        <w:rPr>
          <w:b/>
          <w:bCs/>
        </w:rPr>
        <w:t>)</w:t>
      </w:r>
      <w:r w:rsidRPr="000872A9">
        <w:t xml:space="preserve">. </w:t>
      </w:r>
      <w:r w:rsidR="0067134B">
        <w:t xml:space="preserve">Hydrogen production was maximised in all cases using water gas shift (WGS) reactors. </w:t>
      </w:r>
      <w:r w:rsidRPr="000872A9">
        <w:t xml:space="preserve">In addition, the </w:t>
      </w:r>
      <w:r w:rsidRPr="002250B7">
        <w:rPr>
          <w:b/>
          <w:bCs/>
        </w:rPr>
        <w:t>ATR</w:t>
      </w:r>
      <w:r w:rsidR="005D396F">
        <w:rPr>
          <w:b/>
          <w:bCs/>
        </w:rPr>
        <w:t>-OP</w:t>
      </w:r>
      <w:r w:rsidRPr="000872A9">
        <w:t xml:space="preserve"> scenario </w:t>
      </w:r>
      <w:r w:rsidR="005D396F">
        <w:t xml:space="preserve">investigated a case where energy efficiency was maximised (through superior heat integration and recycling of off-gases) at the expense of </w:t>
      </w:r>
      <w:r w:rsidRPr="000872A9">
        <w:t>CO</w:t>
      </w:r>
      <w:r w:rsidRPr="000872A9">
        <w:rPr>
          <w:vertAlign w:val="subscript"/>
        </w:rPr>
        <w:t>2</w:t>
      </w:r>
      <w:r w:rsidRPr="000872A9">
        <w:t xml:space="preserve"> capture efficiency </w:t>
      </w:r>
      <w:r w:rsidR="005D396F">
        <w:t xml:space="preserve">(which reduced </w:t>
      </w:r>
      <w:r w:rsidRPr="000872A9">
        <w:t>from 90% to 84%</w:t>
      </w:r>
      <w:r w:rsidR="005D396F">
        <w:t>)</w:t>
      </w:r>
      <w:r w:rsidRPr="000872A9">
        <w:t xml:space="preserve">. </w:t>
      </w:r>
    </w:p>
    <w:p w14:paraId="40F3166D" w14:textId="76ACF930" w:rsidR="00FD3DEE" w:rsidRDefault="00FD3DEE" w:rsidP="00FD3DEE">
      <w:pPr>
        <w:jc w:val="both"/>
      </w:pPr>
      <w:r w:rsidRPr="000872A9">
        <w:t xml:space="preserve">For methane pyrolysis, the two pathways evaluated </w:t>
      </w:r>
      <w:r w:rsidR="005D396F">
        <w:t>used either</w:t>
      </w:r>
      <w:r w:rsidRPr="000872A9">
        <w:t xml:space="preserve"> solid </w:t>
      </w:r>
      <w:r w:rsidR="00BF3674">
        <w:t xml:space="preserve">catalyst </w:t>
      </w:r>
      <w:r w:rsidR="005D396F">
        <w:t>or</w:t>
      </w:r>
      <w:r w:rsidRPr="000872A9">
        <w:t xml:space="preserve"> molten catalyst systems. </w:t>
      </w:r>
      <w:r w:rsidR="00901CB4" w:rsidRPr="00901CB4">
        <w:rPr>
          <w:b/>
          <w:bCs/>
        </w:rPr>
        <w:t>Solid catalyst pyrolysis (</w:t>
      </w:r>
      <w:r w:rsidRPr="00901CB4">
        <w:rPr>
          <w:b/>
          <w:bCs/>
        </w:rPr>
        <w:t>SCP</w:t>
      </w:r>
      <w:r w:rsidR="00901CB4">
        <w:rPr>
          <w:b/>
          <w:bCs/>
        </w:rPr>
        <w:t>)</w:t>
      </w:r>
      <w:r w:rsidRPr="000872A9">
        <w:t xml:space="preserve"> </w:t>
      </w:r>
      <w:r w:rsidR="00BF3674">
        <w:t xml:space="preserve">utilised a fluidised bed design while </w:t>
      </w:r>
      <w:r w:rsidR="00BF3674" w:rsidRPr="00BF3674">
        <w:rPr>
          <w:b/>
        </w:rPr>
        <w:t>molten media pyrolysis (MMP)</w:t>
      </w:r>
      <w:r w:rsidR="00BF3674">
        <w:t xml:space="preserve"> used bubble column reactors with a combined mixture of molten metals – the catalytic driver of the system, and molten salts – for carbon recovery and heat integration. Both pathways were </w:t>
      </w:r>
      <w:r w:rsidRPr="000872A9">
        <w:t xml:space="preserve">assessed with both </w:t>
      </w:r>
      <w:r w:rsidR="0067134B">
        <w:t>conventional natural gas</w:t>
      </w:r>
      <w:r w:rsidR="00B00867">
        <w:t xml:space="preserve"> (</w:t>
      </w:r>
      <w:r w:rsidR="00B00867" w:rsidRPr="00B00867">
        <w:rPr>
          <w:b/>
          <w:bCs/>
        </w:rPr>
        <w:t>NG</w:t>
      </w:r>
      <w:r w:rsidR="00B00867">
        <w:t>)</w:t>
      </w:r>
      <w:r w:rsidR="0067134B">
        <w:t xml:space="preserve"> and coal seam gas </w:t>
      </w:r>
      <w:r w:rsidR="00B00867">
        <w:t>(</w:t>
      </w:r>
      <w:r w:rsidR="00B00867" w:rsidRPr="00B00867">
        <w:rPr>
          <w:b/>
          <w:bCs/>
        </w:rPr>
        <w:t>CSG</w:t>
      </w:r>
      <w:r w:rsidR="00B00867">
        <w:t xml:space="preserve">) </w:t>
      </w:r>
      <w:r w:rsidR="0067134B">
        <w:t xml:space="preserve">feedstocks, </w:t>
      </w:r>
      <w:r w:rsidRPr="000872A9">
        <w:t xml:space="preserve">as well as </w:t>
      </w:r>
      <w:r>
        <w:t>renewable e</w:t>
      </w:r>
      <w:r w:rsidR="00BF3674">
        <w:t>lectricity</w:t>
      </w:r>
      <w:r w:rsidRPr="000872A9">
        <w:t xml:space="preserve"> </w:t>
      </w:r>
      <w:r w:rsidR="00B00867">
        <w:t>(</w:t>
      </w:r>
      <w:r w:rsidR="00B00867" w:rsidRPr="00B00867">
        <w:rPr>
          <w:b/>
          <w:bCs/>
        </w:rPr>
        <w:t>RE</w:t>
      </w:r>
      <w:r w:rsidR="00B00867">
        <w:t xml:space="preserve">) </w:t>
      </w:r>
      <w:r w:rsidRPr="000872A9">
        <w:t>integration</w:t>
      </w:r>
      <w:r w:rsidR="00BF3674">
        <w:t xml:space="preserve"> for heat provision</w:t>
      </w:r>
      <w:r w:rsidRPr="000872A9">
        <w:t xml:space="preserve">. </w:t>
      </w:r>
      <w:r>
        <w:t xml:space="preserve">A key scenario </w:t>
      </w:r>
      <w:r w:rsidR="0067134B">
        <w:t xml:space="preserve">also </w:t>
      </w:r>
      <w:r>
        <w:t>considered the production of a</w:t>
      </w:r>
      <w:r w:rsidR="004D2778">
        <w:t xml:space="preserve"> </w:t>
      </w:r>
      <w:r w:rsidR="004D2778" w:rsidRPr="004D2778">
        <w:rPr>
          <w:b/>
        </w:rPr>
        <w:t>low-purity</w:t>
      </w:r>
      <w:r w:rsidR="004D2778">
        <w:t>,</w:t>
      </w:r>
      <w:r>
        <w:t xml:space="preserve"> </w:t>
      </w:r>
      <w:r w:rsidR="001948EF">
        <w:t xml:space="preserve">raw </w:t>
      </w:r>
      <w:r>
        <w:t>hydrogen-methane blend for</w:t>
      </w:r>
      <w:r w:rsidR="0067134B">
        <w:t xml:space="preserve"> direct</w:t>
      </w:r>
      <w:r>
        <w:t xml:space="preserve"> injection into the</w:t>
      </w:r>
      <w:r w:rsidR="001948EF">
        <w:t xml:space="preserve"> existing natural</w:t>
      </w:r>
      <w:r>
        <w:t xml:space="preserve"> gas network</w:t>
      </w:r>
      <w:r w:rsidR="004D2778">
        <w:t xml:space="preserve"> (</w:t>
      </w:r>
      <w:r w:rsidR="004D2778" w:rsidRPr="004D2778">
        <w:rPr>
          <w:b/>
        </w:rPr>
        <w:t>MMP-</w:t>
      </w:r>
      <w:r w:rsidR="003D166A">
        <w:rPr>
          <w:b/>
        </w:rPr>
        <w:t>BL</w:t>
      </w:r>
      <w:r w:rsidR="004D2778" w:rsidRPr="004D2778">
        <w:t>)</w:t>
      </w:r>
      <w:r>
        <w:t xml:space="preserve">. The benefit of this </w:t>
      </w:r>
      <w:r w:rsidR="0067134B">
        <w:t>scenario</w:t>
      </w:r>
      <w:r>
        <w:t xml:space="preserve"> is that no hydrogen purification is required, resulting in a simplified process design with implications for operational and capital expenditure. </w:t>
      </w:r>
    </w:p>
    <w:p w14:paraId="48B02F29" w14:textId="23D370FD" w:rsidR="00FD3DEE" w:rsidRDefault="00FD3DEE" w:rsidP="00FD3DEE">
      <w:pPr>
        <w:jc w:val="both"/>
      </w:pPr>
      <w:r>
        <w:t xml:space="preserve">These processes were investigated using </w:t>
      </w:r>
      <w:r w:rsidR="0067134B">
        <w:t>process modelling tools and a</w:t>
      </w:r>
      <w:r>
        <w:t>ll scenarios were considered on a 100 kta H</w:t>
      </w:r>
      <w:r>
        <w:rPr>
          <w:vertAlign w:val="subscript"/>
        </w:rPr>
        <w:t>2</w:t>
      </w:r>
      <w:r>
        <w:t xml:space="preserve"> production basis. Electricity prices</w:t>
      </w:r>
      <w:r w:rsidR="00934546">
        <w:t xml:space="preserve"> (</w:t>
      </w:r>
      <w:r w:rsidR="002E3023">
        <w:t>grid-</w:t>
      </w:r>
      <w:r w:rsidR="00934546">
        <w:t>$85/MWh)</w:t>
      </w:r>
      <w:r>
        <w:t>, natural gas</w:t>
      </w:r>
      <w:r w:rsidR="00934546">
        <w:t xml:space="preserve"> ($6/GJ)</w:t>
      </w:r>
      <w:r>
        <w:t>, and utility costs were uniform</w:t>
      </w:r>
      <w:r w:rsidR="0067134B">
        <w:t xml:space="preserve"> across all scenarios</w:t>
      </w:r>
      <w:r>
        <w:t xml:space="preserve">. The primary findings of the mass and energy balances are </w:t>
      </w:r>
      <w:r w:rsidR="0067134B">
        <w:t xml:space="preserve">shown in </w:t>
      </w:r>
      <w:r w:rsidR="0067134B">
        <w:fldChar w:fldCharType="begin"/>
      </w:r>
      <w:r w:rsidR="0067134B">
        <w:instrText xml:space="preserve"> REF _Ref120808596 \h </w:instrText>
      </w:r>
      <w:r w:rsidR="0067134B">
        <w:fldChar w:fldCharType="separate"/>
      </w:r>
      <w:r w:rsidR="000A0462">
        <w:t xml:space="preserve">Table </w:t>
      </w:r>
      <w:r w:rsidR="000A0462">
        <w:rPr>
          <w:noProof/>
        </w:rPr>
        <w:t>0</w:t>
      </w:r>
      <w:r w:rsidR="000A0462">
        <w:t>.</w:t>
      </w:r>
      <w:r w:rsidR="000A0462">
        <w:rPr>
          <w:noProof/>
        </w:rPr>
        <w:t>2</w:t>
      </w:r>
      <w:r w:rsidR="0067134B">
        <w:fldChar w:fldCharType="end"/>
      </w:r>
      <w:r w:rsidR="0067134B">
        <w:t xml:space="preserve"> and </w:t>
      </w:r>
      <w:r w:rsidR="0067134B">
        <w:fldChar w:fldCharType="begin"/>
      </w:r>
      <w:r w:rsidR="0067134B">
        <w:instrText xml:space="preserve"> REF _Ref120808597 \h </w:instrText>
      </w:r>
      <w:r w:rsidR="0067134B">
        <w:fldChar w:fldCharType="separate"/>
      </w:r>
      <w:r w:rsidR="000A0462">
        <w:t xml:space="preserve">Table </w:t>
      </w:r>
      <w:r w:rsidR="000A0462">
        <w:rPr>
          <w:noProof/>
        </w:rPr>
        <w:t>0</w:t>
      </w:r>
      <w:r w:rsidR="000A0462">
        <w:t>.</w:t>
      </w:r>
      <w:r w:rsidR="000A0462">
        <w:rPr>
          <w:noProof/>
        </w:rPr>
        <w:t>3</w:t>
      </w:r>
      <w:r w:rsidR="0067134B">
        <w:fldChar w:fldCharType="end"/>
      </w:r>
      <w:r w:rsidR="00B00867">
        <w:t>. T</w:t>
      </w:r>
      <w:r w:rsidR="0067134B">
        <w:t>he process name is given by feedstock-</w:t>
      </w:r>
      <w:r w:rsidR="00B00867">
        <w:t>technology, e</w:t>
      </w:r>
      <w:r w:rsidR="003E4AE9">
        <w:t>.</w:t>
      </w:r>
      <w:r w:rsidR="00B00867">
        <w:t>g</w:t>
      </w:r>
      <w:r w:rsidR="003E4AE9">
        <w:t>.</w:t>
      </w:r>
      <w:r w:rsidR="00B00867">
        <w:t xml:space="preserve"> natural gas fed ATR is denoted NG-ATR.</w:t>
      </w:r>
    </w:p>
    <w:p w14:paraId="2A0E1063" w14:textId="1753226A" w:rsidR="00FD3DEE" w:rsidRDefault="00FD3DEE" w:rsidP="00FD3DEE">
      <w:pPr>
        <w:pStyle w:val="Caption"/>
        <w:keepNext/>
      </w:pPr>
      <w:bookmarkStart w:id="22" w:name="_Ref120808596"/>
      <w:bookmarkStart w:id="23" w:name="_Toc142485718"/>
      <w:bookmarkStart w:id="24" w:name="_Toc146464195"/>
      <w:bookmarkStart w:id="25" w:name="_Toc149572602"/>
      <w:r>
        <w:t xml:space="preserve">Table </w:t>
      </w:r>
      <w:r w:rsidR="006C4330">
        <w:fldChar w:fldCharType="begin"/>
      </w:r>
      <w:r w:rsidR="006C4330">
        <w:instrText xml:space="preserve"> STYLEREF 1 \s </w:instrText>
      </w:r>
      <w:r w:rsidR="006C4330">
        <w:fldChar w:fldCharType="separate"/>
      </w:r>
      <w:r w:rsidR="000A0462">
        <w:rPr>
          <w:noProof/>
        </w:rPr>
        <w:t>0</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2</w:t>
      </w:r>
      <w:r w:rsidR="006C4330">
        <w:fldChar w:fldCharType="end"/>
      </w:r>
      <w:bookmarkEnd w:id="22"/>
      <w:r>
        <w:t xml:space="preserve"> Reforming Mass and Energy Balance Summary</w:t>
      </w:r>
      <w:bookmarkEnd w:id="23"/>
      <w:bookmarkEnd w:id="24"/>
      <w:bookmarkEnd w:id="25"/>
    </w:p>
    <w:tbl>
      <w:tblPr>
        <w:tblStyle w:val="TableGrid"/>
        <w:tblW w:w="0" w:type="auto"/>
        <w:jc w:val="center"/>
        <w:tblLook w:val="04A0" w:firstRow="1" w:lastRow="0" w:firstColumn="1" w:lastColumn="0" w:noHBand="0" w:noVBand="1"/>
      </w:tblPr>
      <w:tblGrid>
        <w:gridCol w:w="2137"/>
        <w:gridCol w:w="1329"/>
        <w:gridCol w:w="1341"/>
        <w:gridCol w:w="1072"/>
        <w:gridCol w:w="1463"/>
      </w:tblGrid>
      <w:tr w:rsidR="00FD3DEE" w:rsidRPr="00CD10BE" w14:paraId="181E5108" w14:textId="77777777" w:rsidTr="00F21222">
        <w:trPr>
          <w:jc w:val="center"/>
        </w:trPr>
        <w:tc>
          <w:tcPr>
            <w:tcW w:w="0" w:type="auto"/>
            <w:vAlign w:val="center"/>
          </w:tcPr>
          <w:p w14:paraId="78976D4B" w14:textId="77777777" w:rsidR="00FD3DEE" w:rsidRPr="00E86340" w:rsidRDefault="00FD3DEE" w:rsidP="00F21222">
            <w:pPr>
              <w:jc w:val="center"/>
              <w:rPr>
                <w:b/>
                <w:bCs/>
              </w:rPr>
            </w:pPr>
            <w:r>
              <w:rPr>
                <w:b/>
                <w:bCs/>
              </w:rPr>
              <w:t>Result</w:t>
            </w:r>
          </w:p>
        </w:tc>
        <w:tc>
          <w:tcPr>
            <w:tcW w:w="0" w:type="auto"/>
          </w:tcPr>
          <w:p w14:paraId="6448D373" w14:textId="77777777" w:rsidR="00FD3DEE" w:rsidRPr="00CD10BE" w:rsidRDefault="00FD3DEE" w:rsidP="00F21222">
            <w:pPr>
              <w:jc w:val="center"/>
            </w:pPr>
            <w:r w:rsidRPr="00CD10BE">
              <w:rPr>
                <w:b/>
                <w:bCs/>
              </w:rPr>
              <w:t>NG-S-SMR</w:t>
            </w:r>
          </w:p>
        </w:tc>
        <w:tc>
          <w:tcPr>
            <w:tcW w:w="0" w:type="auto"/>
          </w:tcPr>
          <w:p w14:paraId="58E4D0B2" w14:textId="77777777" w:rsidR="00FD3DEE" w:rsidRPr="00CD10BE" w:rsidRDefault="00FD3DEE" w:rsidP="00F21222">
            <w:pPr>
              <w:jc w:val="center"/>
            </w:pPr>
            <w:r w:rsidRPr="00CD10BE">
              <w:rPr>
                <w:b/>
                <w:bCs/>
              </w:rPr>
              <w:t>NG-C-SMR</w:t>
            </w:r>
          </w:p>
        </w:tc>
        <w:tc>
          <w:tcPr>
            <w:tcW w:w="0" w:type="auto"/>
          </w:tcPr>
          <w:p w14:paraId="5D272869" w14:textId="77777777" w:rsidR="00FD3DEE" w:rsidRPr="00CD10BE" w:rsidRDefault="00FD3DEE" w:rsidP="00F21222">
            <w:pPr>
              <w:jc w:val="center"/>
            </w:pPr>
            <w:r w:rsidRPr="00CD10BE">
              <w:rPr>
                <w:b/>
                <w:bCs/>
              </w:rPr>
              <w:t>NG-ATR</w:t>
            </w:r>
          </w:p>
        </w:tc>
        <w:tc>
          <w:tcPr>
            <w:tcW w:w="0" w:type="auto"/>
          </w:tcPr>
          <w:p w14:paraId="424625A0" w14:textId="77777777" w:rsidR="00FD3DEE" w:rsidRPr="00CD10BE" w:rsidRDefault="00FD3DEE" w:rsidP="00F21222">
            <w:pPr>
              <w:jc w:val="center"/>
            </w:pPr>
            <w:r w:rsidRPr="00CD10BE">
              <w:rPr>
                <w:b/>
                <w:bCs/>
              </w:rPr>
              <w:t>NG-ATR-OP</w:t>
            </w:r>
          </w:p>
        </w:tc>
      </w:tr>
      <w:tr w:rsidR="00FD3DEE" w14:paraId="2F304D4F" w14:textId="77777777" w:rsidTr="00F21222">
        <w:trPr>
          <w:jc w:val="center"/>
        </w:trPr>
        <w:tc>
          <w:tcPr>
            <w:tcW w:w="0" w:type="auto"/>
            <w:vAlign w:val="center"/>
          </w:tcPr>
          <w:p w14:paraId="5E175494" w14:textId="54E93CBD" w:rsidR="00FD3DEE" w:rsidRPr="00E86340" w:rsidRDefault="00FD3DEE" w:rsidP="00F21222">
            <w:pPr>
              <w:jc w:val="center"/>
              <w:rPr>
                <w:b/>
                <w:bCs/>
              </w:rPr>
            </w:pPr>
            <w:r w:rsidRPr="00E86340">
              <w:rPr>
                <w:b/>
                <w:bCs/>
              </w:rPr>
              <w:t>H</w:t>
            </w:r>
            <w:r w:rsidRPr="00E86340">
              <w:rPr>
                <w:b/>
                <w:bCs/>
                <w:vertAlign w:val="subscript"/>
              </w:rPr>
              <w:t>2</w:t>
            </w:r>
            <w:r w:rsidRPr="00E86340">
              <w:rPr>
                <w:b/>
                <w:bCs/>
              </w:rPr>
              <w:t xml:space="preserve"> produced (kt</w:t>
            </w:r>
            <w:r w:rsidR="0013226E">
              <w:rPr>
                <w:b/>
                <w:bCs/>
              </w:rPr>
              <w:t>a</w:t>
            </w:r>
            <w:r w:rsidRPr="00E86340">
              <w:rPr>
                <w:b/>
                <w:bCs/>
              </w:rPr>
              <w:t>)</w:t>
            </w:r>
          </w:p>
        </w:tc>
        <w:tc>
          <w:tcPr>
            <w:tcW w:w="0" w:type="auto"/>
            <w:vAlign w:val="center"/>
          </w:tcPr>
          <w:p w14:paraId="4014A634" w14:textId="77777777" w:rsidR="00FD3DEE" w:rsidRDefault="00FD3DEE" w:rsidP="00F21222">
            <w:pPr>
              <w:jc w:val="center"/>
            </w:pPr>
            <w:r>
              <w:t>100</w:t>
            </w:r>
          </w:p>
        </w:tc>
        <w:tc>
          <w:tcPr>
            <w:tcW w:w="0" w:type="auto"/>
            <w:vAlign w:val="center"/>
          </w:tcPr>
          <w:p w14:paraId="7338FD11" w14:textId="77777777" w:rsidR="00FD3DEE" w:rsidRDefault="00FD3DEE" w:rsidP="00F21222">
            <w:pPr>
              <w:jc w:val="center"/>
            </w:pPr>
            <w:r>
              <w:t>100</w:t>
            </w:r>
          </w:p>
        </w:tc>
        <w:tc>
          <w:tcPr>
            <w:tcW w:w="0" w:type="auto"/>
            <w:vAlign w:val="center"/>
          </w:tcPr>
          <w:p w14:paraId="6C516FC2" w14:textId="77777777" w:rsidR="00FD3DEE" w:rsidRDefault="00FD3DEE" w:rsidP="00F21222">
            <w:pPr>
              <w:jc w:val="center"/>
            </w:pPr>
            <w:r>
              <w:t>100</w:t>
            </w:r>
          </w:p>
        </w:tc>
        <w:tc>
          <w:tcPr>
            <w:tcW w:w="0" w:type="auto"/>
            <w:vAlign w:val="center"/>
          </w:tcPr>
          <w:p w14:paraId="0B39459D" w14:textId="77777777" w:rsidR="00FD3DEE" w:rsidRDefault="00FD3DEE" w:rsidP="00F21222">
            <w:pPr>
              <w:jc w:val="center"/>
            </w:pPr>
            <w:r>
              <w:t>100</w:t>
            </w:r>
          </w:p>
        </w:tc>
      </w:tr>
      <w:tr w:rsidR="00FD3DEE" w14:paraId="31322BF3" w14:textId="77777777" w:rsidTr="00F21222">
        <w:trPr>
          <w:trHeight w:val="221"/>
          <w:jc w:val="center"/>
        </w:trPr>
        <w:tc>
          <w:tcPr>
            <w:tcW w:w="0" w:type="auto"/>
            <w:vAlign w:val="center"/>
          </w:tcPr>
          <w:p w14:paraId="6B12AF28" w14:textId="6F9159FB" w:rsidR="00FD3DEE" w:rsidRPr="00E86340" w:rsidRDefault="00FD3DEE" w:rsidP="00F21222">
            <w:pPr>
              <w:jc w:val="center"/>
              <w:rPr>
                <w:b/>
                <w:bCs/>
              </w:rPr>
            </w:pPr>
            <w:r>
              <w:rPr>
                <w:b/>
                <w:bCs/>
              </w:rPr>
              <w:t xml:space="preserve">Gas </w:t>
            </w:r>
            <w:r w:rsidRPr="00E86340">
              <w:rPr>
                <w:b/>
                <w:bCs/>
              </w:rPr>
              <w:t>input (kt</w:t>
            </w:r>
            <w:r w:rsidR="0013226E">
              <w:rPr>
                <w:b/>
                <w:bCs/>
              </w:rPr>
              <w:t>a</w:t>
            </w:r>
            <w:r w:rsidRPr="00E86340">
              <w:rPr>
                <w:b/>
                <w:bCs/>
              </w:rPr>
              <w:t>)</w:t>
            </w:r>
          </w:p>
        </w:tc>
        <w:tc>
          <w:tcPr>
            <w:tcW w:w="0" w:type="auto"/>
            <w:vAlign w:val="center"/>
          </w:tcPr>
          <w:p w14:paraId="46D67B1B" w14:textId="77777777" w:rsidR="00FD3DEE" w:rsidRDefault="00FD3DEE" w:rsidP="00F21222">
            <w:pPr>
              <w:jc w:val="center"/>
            </w:pPr>
            <w:r>
              <w:t>390</w:t>
            </w:r>
          </w:p>
        </w:tc>
        <w:tc>
          <w:tcPr>
            <w:tcW w:w="0" w:type="auto"/>
            <w:vAlign w:val="center"/>
          </w:tcPr>
          <w:p w14:paraId="2D3D921A" w14:textId="77777777" w:rsidR="00FD3DEE" w:rsidRDefault="00FD3DEE" w:rsidP="00F21222">
            <w:pPr>
              <w:jc w:val="center"/>
            </w:pPr>
            <w:r>
              <w:t>379</w:t>
            </w:r>
          </w:p>
        </w:tc>
        <w:tc>
          <w:tcPr>
            <w:tcW w:w="0" w:type="auto"/>
            <w:vAlign w:val="center"/>
          </w:tcPr>
          <w:p w14:paraId="2E1ABA60" w14:textId="77777777" w:rsidR="00FD3DEE" w:rsidRDefault="00FD3DEE" w:rsidP="00F21222">
            <w:pPr>
              <w:jc w:val="center"/>
            </w:pPr>
            <w:r>
              <w:t>359</w:t>
            </w:r>
          </w:p>
        </w:tc>
        <w:tc>
          <w:tcPr>
            <w:tcW w:w="0" w:type="auto"/>
            <w:vAlign w:val="center"/>
          </w:tcPr>
          <w:p w14:paraId="526CC0ED" w14:textId="77777777" w:rsidR="00FD3DEE" w:rsidRDefault="00FD3DEE" w:rsidP="00F21222">
            <w:pPr>
              <w:jc w:val="center"/>
            </w:pPr>
            <w:r>
              <w:t>347</w:t>
            </w:r>
          </w:p>
        </w:tc>
      </w:tr>
      <w:tr w:rsidR="00FD3DEE" w14:paraId="67E35191" w14:textId="77777777" w:rsidTr="00F21222">
        <w:trPr>
          <w:jc w:val="center"/>
        </w:trPr>
        <w:tc>
          <w:tcPr>
            <w:tcW w:w="0" w:type="auto"/>
            <w:vAlign w:val="center"/>
          </w:tcPr>
          <w:p w14:paraId="6CCCD9AC" w14:textId="77777777" w:rsidR="00FD3DEE" w:rsidRPr="00E86340" w:rsidRDefault="00FD3DEE" w:rsidP="00F21222">
            <w:pPr>
              <w:rPr>
                <w:b/>
                <w:bCs/>
              </w:rPr>
            </w:pPr>
            <w:r w:rsidRPr="00E86340">
              <w:rPr>
                <w:b/>
                <w:bCs/>
              </w:rPr>
              <w:t>CO</w:t>
            </w:r>
            <w:r w:rsidRPr="00E86340">
              <w:rPr>
                <w:b/>
                <w:bCs/>
                <w:vertAlign w:val="subscript"/>
              </w:rPr>
              <w:t>2</w:t>
            </w:r>
            <w:r w:rsidRPr="00E86340">
              <w:rPr>
                <w:b/>
                <w:bCs/>
              </w:rPr>
              <w:t>e (kg-CO</w:t>
            </w:r>
            <w:r w:rsidRPr="00E86340">
              <w:rPr>
                <w:b/>
                <w:bCs/>
                <w:vertAlign w:val="subscript"/>
              </w:rPr>
              <w:t>2</w:t>
            </w:r>
            <w:r w:rsidRPr="00E86340">
              <w:rPr>
                <w:b/>
                <w:bCs/>
              </w:rPr>
              <w:t>/t-H</w:t>
            </w:r>
            <w:r w:rsidRPr="00E86340">
              <w:rPr>
                <w:b/>
                <w:bCs/>
                <w:vertAlign w:val="subscript"/>
              </w:rPr>
              <w:t>2</w:t>
            </w:r>
            <w:r w:rsidRPr="00E86340">
              <w:rPr>
                <w:b/>
                <w:bCs/>
              </w:rPr>
              <w:t>)</w:t>
            </w:r>
          </w:p>
        </w:tc>
        <w:tc>
          <w:tcPr>
            <w:tcW w:w="0" w:type="auto"/>
            <w:vAlign w:val="center"/>
          </w:tcPr>
          <w:p w14:paraId="09C797DE" w14:textId="77777777" w:rsidR="00FD3DEE" w:rsidRDefault="00FD3DEE" w:rsidP="00F21222">
            <w:pPr>
              <w:jc w:val="center"/>
            </w:pPr>
            <w:r>
              <w:t>930</w:t>
            </w:r>
          </w:p>
        </w:tc>
        <w:tc>
          <w:tcPr>
            <w:tcW w:w="0" w:type="auto"/>
            <w:vAlign w:val="center"/>
          </w:tcPr>
          <w:p w14:paraId="4919E734" w14:textId="77777777" w:rsidR="00FD3DEE" w:rsidRDefault="00FD3DEE" w:rsidP="00F21222">
            <w:pPr>
              <w:jc w:val="center"/>
            </w:pPr>
            <w:r>
              <w:t>920</w:t>
            </w:r>
          </w:p>
        </w:tc>
        <w:tc>
          <w:tcPr>
            <w:tcW w:w="0" w:type="auto"/>
            <w:vAlign w:val="center"/>
          </w:tcPr>
          <w:p w14:paraId="01C7A1A4" w14:textId="77777777" w:rsidR="00FD3DEE" w:rsidRDefault="00FD3DEE" w:rsidP="00F21222">
            <w:pPr>
              <w:jc w:val="center"/>
            </w:pPr>
            <w:r>
              <w:t>750</w:t>
            </w:r>
          </w:p>
        </w:tc>
        <w:tc>
          <w:tcPr>
            <w:tcW w:w="0" w:type="auto"/>
            <w:vAlign w:val="center"/>
          </w:tcPr>
          <w:p w14:paraId="6290CBB2" w14:textId="487D1994" w:rsidR="00FD3DEE" w:rsidRDefault="00FD3DEE" w:rsidP="00F21222">
            <w:pPr>
              <w:jc w:val="center"/>
            </w:pPr>
            <w:r>
              <w:t>1</w:t>
            </w:r>
            <w:r w:rsidR="00C1329C">
              <w:t>,</w:t>
            </w:r>
            <w:r>
              <w:t>400</w:t>
            </w:r>
          </w:p>
        </w:tc>
      </w:tr>
    </w:tbl>
    <w:p w14:paraId="16BD19B8" w14:textId="77777777" w:rsidR="00FD3DEE" w:rsidRPr="004B30B1" w:rsidRDefault="00FD3DEE" w:rsidP="00FD3DEE">
      <w:pPr>
        <w:jc w:val="both"/>
      </w:pPr>
    </w:p>
    <w:p w14:paraId="6F906CDA" w14:textId="3DDF6D02" w:rsidR="00FD3DEE" w:rsidRDefault="00FD3DEE" w:rsidP="00FD3DEE">
      <w:pPr>
        <w:pStyle w:val="Caption"/>
        <w:keepNext/>
      </w:pPr>
      <w:bookmarkStart w:id="26" w:name="_Ref120808597"/>
      <w:bookmarkStart w:id="27" w:name="_Toc142485719"/>
      <w:bookmarkStart w:id="28" w:name="_Toc146464196"/>
      <w:bookmarkStart w:id="29" w:name="_Toc149572603"/>
      <w:bookmarkStart w:id="30" w:name="_Hlk141696447"/>
      <w:r>
        <w:t xml:space="preserve">Table </w:t>
      </w:r>
      <w:r w:rsidR="006C4330">
        <w:fldChar w:fldCharType="begin"/>
      </w:r>
      <w:r w:rsidR="006C4330">
        <w:instrText xml:space="preserve"> STYLEREF 1 \s </w:instrText>
      </w:r>
      <w:r w:rsidR="006C4330">
        <w:fldChar w:fldCharType="separate"/>
      </w:r>
      <w:r w:rsidR="000A0462">
        <w:rPr>
          <w:noProof/>
        </w:rPr>
        <w:t>0</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3</w:t>
      </w:r>
      <w:r w:rsidR="006C4330">
        <w:fldChar w:fldCharType="end"/>
      </w:r>
      <w:bookmarkEnd w:id="26"/>
      <w:r>
        <w:t xml:space="preserve"> Methane Pyrolysis Mass and Energy Balance Summary</w:t>
      </w:r>
      <w:bookmarkEnd w:id="27"/>
      <w:bookmarkEnd w:id="28"/>
      <w:bookmarkEnd w:id="29"/>
    </w:p>
    <w:tbl>
      <w:tblPr>
        <w:tblStyle w:val="TableGrid"/>
        <w:tblW w:w="0" w:type="auto"/>
        <w:tblLook w:val="04A0" w:firstRow="1" w:lastRow="0" w:firstColumn="1" w:lastColumn="0" w:noHBand="0" w:noVBand="1"/>
      </w:tblPr>
      <w:tblGrid>
        <w:gridCol w:w="2006"/>
        <w:gridCol w:w="802"/>
        <w:gridCol w:w="898"/>
        <w:gridCol w:w="1203"/>
        <w:gridCol w:w="841"/>
        <w:gridCol w:w="1077"/>
        <w:gridCol w:w="936"/>
        <w:gridCol w:w="1247"/>
      </w:tblGrid>
      <w:tr w:rsidR="004D2778" w:rsidRPr="00CD10BE" w14:paraId="198D33D1" w14:textId="77777777" w:rsidTr="00F21222">
        <w:tc>
          <w:tcPr>
            <w:tcW w:w="0" w:type="auto"/>
            <w:vAlign w:val="center"/>
          </w:tcPr>
          <w:bookmarkEnd w:id="30"/>
          <w:p w14:paraId="12ACCC34" w14:textId="77777777" w:rsidR="004D2778" w:rsidRPr="00E86340" w:rsidRDefault="004D2778" w:rsidP="00F21222">
            <w:pPr>
              <w:jc w:val="center"/>
              <w:rPr>
                <w:b/>
                <w:bCs/>
              </w:rPr>
            </w:pPr>
            <w:r>
              <w:rPr>
                <w:b/>
                <w:bCs/>
              </w:rPr>
              <w:t>Result</w:t>
            </w:r>
          </w:p>
        </w:tc>
        <w:tc>
          <w:tcPr>
            <w:tcW w:w="0" w:type="auto"/>
          </w:tcPr>
          <w:p w14:paraId="0A2294AD" w14:textId="77777777" w:rsidR="004D2778" w:rsidRPr="00CD10BE" w:rsidRDefault="004D2778" w:rsidP="00F21222">
            <w:pPr>
              <w:jc w:val="center"/>
              <w:rPr>
                <w:b/>
                <w:bCs/>
                <w:sz w:val="16"/>
                <w:szCs w:val="22"/>
              </w:rPr>
            </w:pPr>
            <w:r w:rsidRPr="00CD10BE">
              <w:rPr>
                <w:b/>
                <w:bCs/>
                <w:sz w:val="16"/>
                <w:szCs w:val="22"/>
              </w:rPr>
              <w:t>NG-SCP</w:t>
            </w:r>
          </w:p>
        </w:tc>
        <w:tc>
          <w:tcPr>
            <w:tcW w:w="0" w:type="auto"/>
          </w:tcPr>
          <w:p w14:paraId="6BAE63A6" w14:textId="77777777" w:rsidR="004D2778" w:rsidRPr="00CD10BE" w:rsidRDefault="004D2778" w:rsidP="00F21222">
            <w:pPr>
              <w:jc w:val="center"/>
              <w:rPr>
                <w:b/>
                <w:bCs/>
                <w:sz w:val="16"/>
                <w:szCs w:val="22"/>
              </w:rPr>
            </w:pPr>
            <w:r w:rsidRPr="00CD10BE">
              <w:rPr>
                <w:b/>
                <w:bCs/>
                <w:sz w:val="16"/>
                <w:szCs w:val="22"/>
              </w:rPr>
              <w:t>CSG-SCP</w:t>
            </w:r>
          </w:p>
        </w:tc>
        <w:tc>
          <w:tcPr>
            <w:tcW w:w="0" w:type="auto"/>
          </w:tcPr>
          <w:p w14:paraId="1C31B6FE" w14:textId="77777777" w:rsidR="004D2778" w:rsidRPr="00CD10BE" w:rsidRDefault="004D2778" w:rsidP="00F21222">
            <w:pPr>
              <w:jc w:val="center"/>
              <w:rPr>
                <w:b/>
                <w:bCs/>
                <w:sz w:val="16"/>
                <w:szCs w:val="22"/>
              </w:rPr>
            </w:pPr>
            <w:r w:rsidRPr="00CD10BE">
              <w:rPr>
                <w:b/>
                <w:bCs/>
                <w:sz w:val="16"/>
                <w:szCs w:val="22"/>
              </w:rPr>
              <w:t>CSG-SCP+RE</w:t>
            </w:r>
          </w:p>
        </w:tc>
        <w:tc>
          <w:tcPr>
            <w:tcW w:w="0" w:type="auto"/>
          </w:tcPr>
          <w:p w14:paraId="3A45E01A" w14:textId="77777777" w:rsidR="004D2778" w:rsidRPr="00CD10BE" w:rsidRDefault="004D2778" w:rsidP="00F21222">
            <w:pPr>
              <w:jc w:val="center"/>
              <w:rPr>
                <w:b/>
                <w:bCs/>
                <w:sz w:val="16"/>
                <w:szCs w:val="22"/>
              </w:rPr>
            </w:pPr>
            <w:r w:rsidRPr="00CD10BE">
              <w:rPr>
                <w:b/>
                <w:bCs/>
                <w:sz w:val="16"/>
                <w:szCs w:val="22"/>
              </w:rPr>
              <w:t>NG-MMP</w:t>
            </w:r>
          </w:p>
        </w:tc>
        <w:tc>
          <w:tcPr>
            <w:tcW w:w="0" w:type="auto"/>
          </w:tcPr>
          <w:p w14:paraId="25B31745" w14:textId="468BB2D0" w:rsidR="004D2778" w:rsidRPr="00CD10BE" w:rsidRDefault="004D2778" w:rsidP="00F21222">
            <w:pPr>
              <w:jc w:val="center"/>
              <w:rPr>
                <w:b/>
                <w:bCs/>
                <w:sz w:val="16"/>
                <w:szCs w:val="22"/>
              </w:rPr>
            </w:pPr>
            <w:r w:rsidRPr="00CD10BE">
              <w:rPr>
                <w:b/>
                <w:bCs/>
                <w:sz w:val="16"/>
                <w:szCs w:val="22"/>
              </w:rPr>
              <w:t>NG-</w:t>
            </w:r>
            <w:r>
              <w:rPr>
                <w:b/>
                <w:bCs/>
                <w:sz w:val="16"/>
                <w:szCs w:val="22"/>
              </w:rPr>
              <w:t>MMP-</w:t>
            </w:r>
            <w:r w:rsidR="003D166A">
              <w:rPr>
                <w:b/>
                <w:bCs/>
                <w:sz w:val="16"/>
                <w:szCs w:val="22"/>
              </w:rPr>
              <w:t>BL</w:t>
            </w:r>
          </w:p>
        </w:tc>
        <w:tc>
          <w:tcPr>
            <w:tcW w:w="0" w:type="auto"/>
          </w:tcPr>
          <w:p w14:paraId="62907307" w14:textId="77777777" w:rsidR="004D2778" w:rsidRPr="00CD10BE" w:rsidRDefault="004D2778" w:rsidP="00F21222">
            <w:pPr>
              <w:jc w:val="center"/>
              <w:rPr>
                <w:b/>
                <w:bCs/>
                <w:sz w:val="16"/>
                <w:szCs w:val="22"/>
              </w:rPr>
            </w:pPr>
            <w:r w:rsidRPr="00CD10BE">
              <w:rPr>
                <w:b/>
                <w:bCs/>
                <w:sz w:val="16"/>
                <w:szCs w:val="22"/>
              </w:rPr>
              <w:t>CSG-MMP</w:t>
            </w:r>
          </w:p>
        </w:tc>
        <w:tc>
          <w:tcPr>
            <w:tcW w:w="0" w:type="auto"/>
          </w:tcPr>
          <w:p w14:paraId="5A99BFE3" w14:textId="0A03689E" w:rsidR="004D2778" w:rsidRPr="00CD10BE" w:rsidRDefault="004D2778" w:rsidP="00F21222">
            <w:pPr>
              <w:jc w:val="center"/>
              <w:rPr>
                <w:b/>
                <w:bCs/>
                <w:sz w:val="16"/>
                <w:szCs w:val="22"/>
              </w:rPr>
            </w:pPr>
            <w:r w:rsidRPr="00CD10BE">
              <w:rPr>
                <w:b/>
                <w:bCs/>
                <w:sz w:val="16"/>
                <w:szCs w:val="22"/>
              </w:rPr>
              <w:t>CSG-MMP+RE</w:t>
            </w:r>
          </w:p>
        </w:tc>
      </w:tr>
      <w:tr w:rsidR="004D2778" w14:paraId="6FE6C597" w14:textId="77777777" w:rsidTr="00F21222">
        <w:tc>
          <w:tcPr>
            <w:tcW w:w="0" w:type="auto"/>
            <w:vAlign w:val="center"/>
          </w:tcPr>
          <w:p w14:paraId="59099099" w14:textId="5E2F2538" w:rsidR="004D2778" w:rsidRPr="00E86340" w:rsidRDefault="004D2778" w:rsidP="00F21222">
            <w:pPr>
              <w:jc w:val="center"/>
              <w:rPr>
                <w:b/>
                <w:bCs/>
              </w:rPr>
            </w:pPr>
            <w:r w:rsidRPr="00E86340">
              <w:rPr>
                <w:b/>
                <w:bCs/>
              </w:rPr>
              <w:t>H</w:t>
            </w:r>
            <w:r w:rsidRPr="00E86340">
              <w:rPr>
                <w:b/>
                <w:bCs/>
                <w:vertAlign w:val="subscript"/>
              </w:rPr>
              <w:t>2</w:t>
            </w:r>
            <w:r w:rsidRPr="00E86340">
              <w:rPr>
                <w:b/>
                <w:bCs/>
              </w:rPr>
              <w:t xml:space="preserve"> produced (kt</w:t>
            </w:r>
            <w:r>
              <w:rPr>
                <w:b/>
                <w:bCs/>
              </w:rPr>
              <w:t>a</w:t>
            </w:r>
            <w:r w:rsidRPr="00E86340">
              <w:rPr>
                <w:b/>
                <w:bCs/>
              </w:rPr>
              <w:t>)</w:t>
            </w:r>
          </w:p>
        </w:tc>
        <w:tc>
          <w:tcPr>
            <w:tcW w:w="0" w:type="auto"/>
            <w:vAlign w:val="center"/>
          </w:tcPr>
          <w:p w14:paraId="5EFD15D9" w14:textId="77777777" w:rsidR="004D2778" w:rsidRDefault="004D2778" w:rsidP="00F21222">
            <w:pPr>
              <w:jc w:val="center"/>
            </w:pPr>
            <w:r>
              <w:t>100</w:t>
            </w:r>
          </w:p>
        </w:tc>
        <w:tc>
          <w:tcPr>
            <w:tcW w:w="0" w:type="auto"/>
            <w:vAlign w:val="center"/>
          </w:tcPr>
          <w:p w14:paraId="2E3BFEA0" w14:textId="77777777" w:rsidR="004D2778" w:rsidRDefault="004D2778" w:rsidP="00F21222">
            <w:pPr>
              <w:jc w:val="center"/>
            </w:pPr>
            <w:r>
              <w:t>100</w:t>
            </w:r>
          </w:p>
        </w:tc>
        <w:tc>
          <w:tcPr>
            <w:tcW w:w="0" w:type="auto"/>
            <w:vAlign w:val="center"/>
          </w:tcPr>
          <w:p w14:paraId="4EA3FCF7" w14:textId="77777777" w:rsidR="004D2778" w:rsidRDefault="004D2778" w:rsidP="00F21222">
            <w:pPr>
              <w:jc w:val="center"/>
            </w:pPr>
            <w:r>
              <w:t>100</w:t>
            </w:r>
          </w:p>
        </w:tc>
        <w:tc>
          <w:tcPr>
            <w:tcW w:w="0" w:type="auto"/>
            <w:vAlign w:val="center"/>
          </w:tcPr>
          <w:p w14:paraId="042C7C75" w14:textId="77777777" w:rsidR="004D2778" w:rsidRDefault="004D2778" w:rsidP="00F21222">
            <w:pPr>
              <w:jc w:val="center"/>
            </w:pPr>
            <w:r>
              <w:t>100</w:t>
            </w:r>
          </w:p>
        </w:tc>
        <w:tc>
          <w:tcPr>
            <w:tcW w:w="0" w:type="auto"/>
            <w:vAlign w:val="center"/>
          </w:tcPr>
          <w:p w14:paraId="39AF371F" w14:textId="77777777" w:rsidR="004D2778" w:rsidRDefault="004D2778" w:rsidP="00F21222">
            <w:pPr>
              <w:jc w:val="center"/>
            </w:pPr>
            <w:r>
              <w:t>100</w:t>
            </w:r>
          </w:p>
        </w:tc>
        <w:tc>
          <w:tcPr>
            <w:tcW w:w="0" w:type="auto"/>
            <w:vAlign w:val="center"/>
          </w:tcPr>
          <w:p w14:paraId="11E276F5" w14:textId="77777777" w:rsidR="004D2778" w:rsidRDefault="004D2778" w:rsidP="00F21222">
            <w:pPr>
              <w:jc w:val="center"/>
            </w:pPr>
            <w:r>
              <w:t>100</w:t>
            </w:r>
          </w:p>
        </w:tc>
        <w:tc>
          <w:tcPr>
            <w:tcW w:w="0" w:type="auto"/>
            <w:vAlign w:val="center"/>
          </w:tcPr>
          <w:p w14:paraId="37FA4E8D" w14:textId="77777777" w:rsidR="004D2778" w:rsidRDefault="004D2778" w:rsidP="00F21222">
            <w:pPr>
              <w:jc w:val="center"/>
            </w:pPr>
            <w:r>
              <w:t>100</w:t>
            </w:r>
          </w:p>
        </w:tc>
      </w:tr>
      <w:tr w:rsidR="004D2778" w14:paraId="09107ED1" w14:textId="77777777" w:rsidTr="00F21222">
        <w:trPr>
          <w:trHeight w:val="313"/>
        </w:trPr>
        <w:tc>
          <w:tcPr>
            <w:tcW w:w="0" w:type="auto"/>
            <w:vAlign w:val="center"/>
          </w:tcPr>
          <w:p w14:paraId="03371E6E" w14:textId="3BA73AF7" w:rsidR="004D2778" w:rsidRPr="00E86340" w:rsidRDefault="004D2778" w:rsidP="00F21222">
            <w:pPr>
              <w:jc w:val="center"/>
              <w:rPr>
                <w:b/>
                <w:bCs/>
              </w:rPr>
            </w:pPr>
            <w:r>
              <w:rPr>
                <w:b/>
                <w:bCs/>
              </w:rPr>
              <w:lastRenderedPageBreak/>
              <w:t xml:space="preserve">Gas </w:t>
            </w:r>
            <w:r w:rsidRPr="00E86340">
              <w:rPr>
                <w:b/>
                <w:bCs/>
              </w:rPr>
              <w:t>input (kt</w:t>
            </w:r>
            <w:r>
              <w:rPr>
                <w:b/>
                <w:bCs/>
              </w:rPr>
              <w:t>a</w:t>
            </w:r>
            <w:r w:rsidRPr="00E86340">
              <w:rPr>
                <w:b/>
                <w:bCs/>
              </w:rPr>
              <w:t>)</w:t>
            </w:r>
          </w:p>
        </w:tc>
        <w:tc>
          <w:tcPr>
            <w:tcW w:w="0" w:type="auto"/>
            <w:vAlign w:val="center"/>
          </w:tcPr>
          <w:p w14:paraId="74971D14" w14:textId="77777777" w:rsidR="004D2778" w:rsidRDefault="004D2778" w:rsidP="00F21222">
            <w:pPr>
              <w:jc w:val="center"/>
            </w:pPr>
            <w:r w:rsidRPr="004C5274">
              <w:t>576</w:t>
            </w:r>
          </w:p>
        </w:tc>
        <w:tc>
          <w:tcPr>
            <w:tcW w:w="0" w:type="auto"/>
            <w:vAlign w:val="center"/>
          </w:tcPr>
          <w:p w14:paraId="64436E2B" w14:textId="77777777" w:rsidR="004D2778" w:rsidRDefault="004D2778" w:rsidP="00F21222">
            <w:pPr>
              <w:jc w:val="center"/>
            </w:pPr>
            <w:r w:rsidRPr="004C5274">
              <w:t>533</w:t>
            </w:r>
          </w:p>
        </w:tc>
        <w:tc>
          <w:tcPr>
            <w:tcW w:w="0" w:type="auto"/>
            <w:vAlign w:val="center"/>
          </w:tcPr>
          <w:p w14:paraId="09E659BE" w14:textId="77777777" w:rsidR="004D2778" w:rsidRDefault="004D2778" w:rsidP="00F21222">
            <w:pPr>
              <w:jc w:val="center"/>
            </w:pPr>
            <w:r w:rsidRPr="004C5274">
              <w:t>438</w:t>
            </w:r>
          </w:p>
        </w:tc>
        <w:tc>
          <w:tcPr>
            <w:tcW w:w="0" w:type="auto"/>
            <w:vAlign w:val="center"/>
          </w:tcPr>
          <w:p w14:paraId="650D73A3" w14:textId="77777777" w:rsidR="004D2778" w:rsidRDefault="004D2778" w:rsidP="00F21222">
            <w:pPr>
              <w:jc w:val="center"/>
            </w:pPr>
            <w:r>
              <w:t>595</w:t>
            </w:r>
          </w:p>
        </w:tc>
        <w:tc>
          <w:tcPr>
            <w:tcW w:w="0" w:type="auto"/>
            <w:vAlign w:val="center"/>
          </w:tcPr>
          <w:p w14:paraId="501A1519" w14:textId="77777777" w:rsidR="004D2778" w:rsidRDefault="004D2778" w:rsidP="00F21222">
            <w:pPr>
              <w:jc w:val="center"/>
            </w:pPr>
            <w:r>
              <w:t>267</w:t>
            </w:r>
          </w:p>
        </w:tc>
        <w:tc>
          <w:tcPr>
            <w:tcW w:w="0" w:type="auto"/>
            <w:vAlign w:val="center"/>
          </w:tcPr>
          <w:p w14:paraId="13A8349B" w14:textId="77777777" w:rsidR="004D2778" w:rsidRDefault="004D2778" w:rsidP="00F21222">
            <w:pPr>
              <w:jc w:val="center"/>
            </w:pPr>
            <w:r>
              <w:t>550</w:t>
            </w:r>
          </w:p>
        </w:tc>
        <w:tc>
          <w:tcPr>
            <w:tcW w:w="0" w:type="auto"/>
            <w:vAlign w:val="center"/>
          </w:tcPr>
          <w:p w14:paraId="36F6CD97" w14:textId="77777777" w:rsidR="004D2778" w:rsidRDefault="004D2778" w:rsidP="00F21222">
            <w:pPr>
              <w:jc w:val="center"/>
            </w:pPr>
            <w:r>
              <w:t>458</w:t>
            </w:r>
          </w:p>
        </w:tc>
      </w:tr>
      <w:tr w:rsidR="004D2778" w14:paraId="45F94E93" w14:textId="77777777" w:rsidTr="00F21222">
        <w:tc>
          <w:tcPr>
            <w:tcW w:w="0" w:type="auto"/>
            <w:vAlign w:val="center"/>
          </w:tcPr>
          <w:p w14:paraId="58DDD12B" w14:textId="77777777" w:rsidR="004D2778" w:rsidRPr="00E86340" w:rsidRDefault="004D2778" w:rsidP="00F21222">
            <w:pPr>
              <w:rPr>
                <w:b/>
                <w:bCs/>
              </w:rPr>
            </w:pPr>
            <w:r w:rsidRPr="00E86340">
              <w:rPr>
                <w:b/>
                <w:bCs/>
              </w:rPr>
              <w:t>CO</w:t>
            </w:r>
            <w:r w:rsidRPr="00E86340">
              <w:rPr>
                <w:b/>
                <w:bCs/>
                <w:vertAlign w:val="subscript"/>
              </w:rPr>
              <w:t>2</w:t>
            </w:r>
            <w:r w:rsidRPr="00E86340">
              <w:rPr>
                <w:b/>
                <w:bCs/>
              </w:rPr>
              <w:t>e (kg-CO</w:t>
            </w:r>
            <w:r w:rsidRPr="00E86340">
              <w:rPr>
                <w:b/>
                <w:bCs/>
                <w:vertAlign w:val="subscript"/>
              </w:rPr>
              <w:t>2</w:t>
            </w:r>
            <w:r w:rsidRPr="00E86340">
              <w:rPr>
                <w:b/>
                <w:bCs/>
              </w:rPr>
              <w:t>/t-H</w:t>
            </w:r>
            <w:r w:rsidRPr="00E86340">
              <w:rPr>
                <w:b/>
                <w:bCs/>
                <w:vertAlign w:val="subscript"/>
              </w:rPr>
              <w:t>2</w:t>
            </w:r>
            <w:r w:rsidRPr="00E86340">
              <w:rPr>
                <w:b/>
                <w:bCs/>
              </w:rPr>
              <w:t>)</w:t>
            </w:r>
          </w:p>
        </w:tc>
        <w:tc>
          <w:tcPr>
            <w:tcW w:w="0" w:type="auto"/>
            <w:vAlign w:val="center"/>
          </w:tcPr>
          <w:p w14:paraId="50AE5622" w14:textId="77777777" w:rsidR="004D2778" w:rsidRDefault="004D2778" w:rsidP="00F21222">
            <w:pPr>
              <w:jc w:val="center"/>
            </w:pPr>
            <w:r>
              <w:t>231</w:t>
            </w:r>
          </w:p>
        </w:tc>
        <w:tc>
          <w:tcPr>
            <w:tcW w:w="0" w:type="auto"/>
            <w:vAlign w:val="center"/>
          </w:tcPr>
          <w:p w14:paraId="4B2B2553" w14:textId="77777777" w:rsidR="004D2778" w:rsidRDefault="004D2778" w:rsidP="00F21222">
            <w:pPr>
              <w:jc w:val="center"/>
            </w:pPr>
            <w:r>
              <w:t>230</w:t>
            </w:r>
          </w:p>
        </w:tc>
        <w:tc>
          <w:tcPr>
            <w:tcW w:w="0" w:type="auto"/>
            <w:vAlign w:val="center"/>
          </w:tcPr>
          <w:p w14:paraId="5143CC39" w14:textId="77777777" w:rsidR="004D2778" w:rsidRDefault="004D2778" w:rsidP="00F21222">
            <w:pPr>
              <w:jc w:val="center"/>
            </w:pPr>
            <w:r>
              <w:t>600</w:t>
            </w:r>
          </w:p>
        </w:tc>
        <w:tc>
          <w:tcPr>
            <w:tcW w:w="0" w:type="auto"/>
            <w:vAlign w:val="center"/>
          </w:tcPr>
          <w:p w14:paraId="30FE9634" w14:textId="77777777" w:rsidR="004D2778" w:rsidRDefault="004D2778" w:rsidP="00F21222">
            <w:pPr>
              <w:jc w:val="center"/>
            </w:pPr>
            <w:r>
              <w:t>310</w:t>
            </w:r>
          </w:p>
        </w:tc>
        <w:tc>
          <w:tcPr>
            <w:tcW w:w="0" w:type="auto"/>
            <w:vAlign w:val="center"/>
          </w:tcPr>
          <w:p w14:paraId="31D50728" w14:textId="77777777" w:rsidR="004D2778" w:rsidRDefault="004D2778" w:rsidP="00F21222">
            <w:pPr>
              <w:jc w:val="center"/>
            </w:pPr>
            <w:r>
              <w:t>50</w:t>
            </w:r>
          </w:p>
        </w:tc>
        <w:tc>
          <w:tcPr>
            <w:tcW w:w="0" w:type="auto"/>
            <w:vAlign w:val="center"/>
          </w:tcPr>
          <w:p w14:paraId="54806132" w14:textId="77777777" w:rsidR="004D2778" w:rsidRDefault="004D2778" w:rsidP="00F21222">
            <w:pPr>
              <w:jc w:val="center"/>
            </w:pPr>
            <w:r>
              <w:t>300</w:t>
            </w:r>
          </w:p>
        </w:tc>
        <w:tc>
          <w:tcPr>
            <w:tcW w:w="0" w:type="auto"/>
            <w:vAlign w:val="center"/>
          </w:tcPr>
          <w:p w14:paraId="5C1DA8EF" w14:textId="77777777" w:rsidR="004D2778" w:rsidRDefault="004D2778" w:rsidP="00F21222">
            <w:pPr>
              <w:jc w:val="center"/>
            </w:pPr>
            <w:r>
              <w:t>1130</w:t>
            </w:r>
          </w:p>
        </w:tc>
      </w:tr>
    </w:tbl>
    <w:p w14:paraId="084842A2" w14:textId="77777777" w:rsidR="00FD3DEE" w:rsidRDefault="00FD3DEE" w:rsidP="00FD3DEE">
      <w:pPr>
        <w:jc w:val="both"/>
      </w:pPr>
    </w:p>
    <w:p w14:paraId="57310389" w14:textId="673D9EA7" w:rsidR="00FD3DEE" w:rsidRDefault="00FD3DEE" w:rsidP="00FD3DEE">
      <w:pPr>
        <w:jc w:val="both"/>
      </w:pPr>
      <w:r>
        <w:t>F</w:t>
      </w:r>
      <w:r w:rsidR="00BF0373">
        <w:t>or</w:t>
      </w:r>
      <w:r>
        <w:t xml:space="preserve"> the reforming technologies, it was found that there is comparable performance</w:t>
      </w:r>
      <w:r w:rsidR="00BF0373">
        <w:t xml:space="preserve"> regardless of configuration. The largest change came with </w:t>
      </w:r>
      <w:r>
        <w:t xml:space="preserve">optimization </w:t>
      </w:r>
      <w:r w:rsidR="00BF0373">
        <w:t xml:space="preserve">(for energy) of </w:t>
      </w:r>
      <w:r>
        <w:t xml:space="preserve">CCS </w:t>
      </w:r>
      <w:r w:rsidR="00BF0373">
        <w:t>integration with</w:t>
      </w:r>
      <w:r>
        <w:t xml:space="preserve"> </w:t>
      </w:r>
      <w:r w:rsidRPr="002250B7">
        <w:rPr>
          <w:b/>
          <w:bCs/>
        </w:rPr>
        <w:t>ATR</w:t>
      </w:r>
      <w:r w:rsidR="00BF0373" w:rsidRPr="00BF0373">
        <w:t>, which</w:t>
      </w:r>
      <w:r>
        <w:t xml:space="preserve"> reduced the </w:t>
      </w:r>
      <w:r w:rsidR="00BF0373">
        <w:t xml:space="preserve">natural </w:t>
      </w:r>
      <w:r>
        <w:t xml:space="preserve">gas input </w:t>
      </w:r>
      <w:r w:rsidR="00BF0373">
        <w:t xml:space="preserve">flowrate, </w:t>
      </w:r>
      <w:r>
        <w:t>but increase</w:t>
      </w:r>
      <w:r w:rsidR="00BF0373">
        <w:t>d</w:t>
      </w:r>
      <w:r>
        <w:t xml:space="preserve"> the </w:t>
      </w:r>
      <w:r w:rsidR="00BF0373">
        <w:t xml:space="preserve">overall </w:t>
      </w:r>
      <w:r>
        <w:t xml:space="preserve">emissions intensity. Combined and Standalone </w:t>
      </w:r>
      <w:r w:rsidRPr="002250B7">
        <w:rPr>
          <w:b/>
          <w:bCs/>
        </w:rPr>
        <w:t>SMR</w:t>
      </w:r>
      <w:r>
        <w:t xml:space="preserve"> had comparable performance, with the integration of </w:t>
      </w:r>
      <w:r w:rsidRPr="002250B7">
        <w:rPr>
          <w:b/>
          <w:bCs/>
        </w:rPr>
        <w:t>ATR</w:t>
      </w:r>
      <w:r>
        <w:t xml:space="preserve"> slightly reducing gas input and emissions intensity. For pyrolysis, it is apparent that SCP cases have low emissions intensities. </w:t>
      </w:r>
      <w:r w:rsidRPr="00CA143D">
        <w:rPr>
          <w:b/>
          <w:bCs/>
        </w:rPr>
        <w:t>CSG-SCP+RE</w:t>
      </w:r>
      <w:r>
        <w:t xml:space="preserve"> has a higher emissions intensity as no CCS is used in this system</w:t>
      </w:r>
      <w:r w:rsidR="00B00867">
        <w:t xml:space="preserve"> due to the integration of renewable energy for heat provision</w:t>
      </w:r>
      <w:r>
        <w:t>, whereas &gt;90% capture efficiency is used in other scenarios</w:t>
      </w:r>
      <w:r w:rsidR="00B00867">
        <w:t xml:space="preserve"> where tail gas provides the heat</w:t>
      </w:r>
      <w:r>
        <w:t xml:space="preserve">. </w:t>
      </w:r>
      <w:r w:rsidRPr="002250B7">
        <w:rPr>
          <w:b/>
          <w:bCs/>
        </w:rPr>
        <w:t>NG-MMP</w:t>
      </w:r>
      <w:r>
        <w:rPr>
          <w:b/>
          <w:bCs/>
        </w:rPr>
        <w:t xml:space="preserve"> </w:t>
      </w:r>
      <w:r>
        <w:t xml:space="preserve">produces a low emissions process for hydrogen production, with emissions only resulting from onsite combustion of fuel for heat and energy. Again, the integration of renewable energy with the omission of CCS results in a higher emissions process as no CCS is adopted, showing a low emissions pathway that negates reliance on CCS. Lastly, the </w:t>
      </w:r>
      <w:r>
        <w:rPr>
          <w:b/>
          <w:bCs/>
        </w:rPr>
        <w:t>NG-</w:t>
      </w:r>
      <w:r w:rsidR="004D2778">
        <w:rPr>
          <w:b/>
          <w:bCs/>
        </w:rPr>
        <w:t>MMP-</w:t>
      </w:r>
      <w:r w:rsidR="003D166A">
        <w:rPr>
          <w:b/>
          <w:bCs/>
        </w:rPr>
        <w:t>BL</w:t>
      </w:r>
      <w:r>
        <w:t xml:space="preserve"> pathway, which did not consider hydrogen purification, was able to produce a </w:t>
      </w:r>
      <w:r w:rsidRPr="002235FF">
        <w:t xml:space="preserve">maximum hydrogen concentration </w:t>
      </w:r>
      <w:r>
        <w:t>of</w:t>
      </w:r>
      <w:r w:rsidRPr="002235FF">
        <w:t xml:space="preserve"> </w:t>
      </w:r>
      <w:r>
        <w:t>approximately</w:t>
      </w:r>
      <w:r w:rsidRPr="002235FF">
        <w:t xml:space="preserve"> 79 mol% with 17.8 mol% of methane.</w:t>
      </w:r>
      <w:r>
        <w:t xml:space="preserve"> This reduced purity ultimately means that there is a reduction of feed gas</w:t>
      </w:r>
      <w:r w:rsidR="00B00867">
        <w:t xml:space="preserve"> required</w:t>
      </w:r>
      <w:r>
        <w:t>. However, the reduced operating load of</w:t>
      </w:r>
      <w:r w:rsidR="004D2778">
        <w:t xml:space="preserve"> </w:t>
      </w:r>
      <w:r w:rsidR="00BF4E2C">
        <w:t>the purification</w:t>
      </w:r>
      <w:r>
        <w:t xml:space="preserve"> units does mean that there is a reduced energy load for the process. This is represented by the reduced process emissions. </w:t>
      </w:r>
    </w:p>
    <w:p w14:paraId="0E6191F0" w14:textId="6B1E846E" w:rsidR="00FD3DEE" w:rsidRDefault="00FD3DEE" w:rsidP="00FD3DEE">
      <w:pPr>
        <w:jc w:val="both"/>
      </w:pPr>
      <w:r>
        <w:t xml:space="preserve">The process economics were analysed using a </w:t>
      </w:r>
      <w:r w:rsidR="00B00867">
        <w:t>discounted cash flow</w:t>
      </w:r>
      <w:r>
        <w:t xml:space="preserve"> model. Key learnings from the evaluation are as follows:</w:t>
      </w:r>
    </w:p>
    <w:p w14:paraId="50285EA2" w14:textId="7C674A1B" w:rsidR="00FD3DEE" w:rsidRDefault="00FD3DEE" w:rsidP="00BF0373">
      <w:pPr>
        <w:pStyle w:val="ListParagraph"/>
      </w:pPr>
      <w:r w:rsidRPr="00634CE2">
        <w:rPr>
          <w:b/>
          <w:bCs/>
        </w:rPr>
        <w:t>NG-</w:t>
      </w:r>
      <w:r w:rsidR="004D2778" w:rsidRPr="00634CE2">
        <w:rPr>
          <w:b/>
          <w:bCs/>
        </w:rPr>
        <w:t>MMP-</w:t>
      </w:r>
      <w:r w:rsidR="003D166A" w:rsidRPr="00634CE2">
        <w:rPr>
          <w:b/>
          <w:bCs/>
        </w:rPr>
        <w:t>BL</w:t>
      </w:r>
      <w:r>
        <w:t xml:space="preserve"> is an anomaly in performance, due to the $1.58/kg H</w:t>
      </w:r>
      <w:r w:rsidRPr="00634CE2">
        <w:rPr>
          <w:vertAlign w:val="subscript"/>
        </w:rPr>
        <w:t>2</w:t>
      </w:r>
      <w:r>
        <w:t xml:space="preserve"> LCOH</w:t>
      </w:r>
    </w:p>
    <w:p w14:paraId="37C33A67" w14:textId="3A35FD4E" w:rsidR="00FD3DEE" w:rsidRDefault="00FD3DEE" w:rsidP="00BF0373">
      <w:pPr>
        <w:pStyle w:val="ListParagraph"/>
      </w:pPr>
      <w:r>
        <w:t>Th</w:t>
      </w:r>
      <w:r w:rsidR="00634CE2">
        <w:t>e</w:t>
      </w:r>
      <w:r>
        <w:t xml:space="preserve"> low production cost</w:t>
      </w:r>
      <w:r w:rsidR="00634CE2">
        <w:t xml:space="preserve"> of the </w:t>
      </w:r>
      <w:r w:rsidR="00634CE2" w:rsidRPr="00634CE2">
        <w:rPr>
          <w:b/>
          <w:bCs/>
        </w:rPr>
        <w:t>NG-MMP-BL</w:t>
      </w:r>
      <w:r w:rsidR="00634CE2" w:rsidRPr="00634CE2">
        <w:t xml:space="preserve"> pathway</w:t>
      </w:r>
      <w:r>
        <w:t xml:space="preserve"> is associated with the low purity, </w:t>
      </w:r>
      <w:r w:rsidR="006E1E74">
        <w:t xml:space="preserve">as </w:t>
      </w:r>
      <w:r>
        <w:t xml:space="preserve">there is no hydrogen purification </w:t>
      </w:r>
      <w:r w:rsidR="006E1E74">
        <w:t xml:space="preserve">which is </w:t>
      </w:r>
      <w:r>
        <w:t xml:space="preserve">15%-28% </w:t>
      </w:r>
      <w:r w:rsidR="006E1E74">
        <w:t xml:space="preserve">of the </w:t>
      </w:r>
      <w:r>
        <w:t xml:space="preserve">CAPEX in </w:t>
      </w:r>
      <w:r w:rsidR="006E1E74">
        <w:t xml:space="preserve">the </w:t>
      </w:r>
      <w:r w:rsidRPr="00634CE2">
        <w:rPr>
          <w:b/>
          <w:bCs/>
        </w:rPr>
        <w:t>MMP</w:t>
      </w:r>
      <w:r>
        <w:t xml:space="preserve"> alternatives</w:t>
      </w:r>
    </w:p>
    <w:p w14:paraId="57A45B2E" w14:textId="69032967" w:rsidR="00FD3DEE" w:rsidRDefault="00FD3DEE" w:rsidP="00BF0373">
      <w:pPr>
        <w:pStyle w:val="ListParagraph"/>
      </w:pPr>
      <w:r>
        <w:t xml:space="preserve">This process design presents a low-cost hydrogen blending solution to </w:t>
      </w:r>
      <w:r w:rsidR="00B00867">
        <w:t xml:space="preserve">partially </w:t>
      </w:r>
      <w:r>
        <w:t>decarbonise industrial and household gas use</w:t>
      </w:r>
    </w:p>
    <w:p w14:paraId="574AE4C7" w14:textId="436905E9" w:rsidR="00FD3DEE" w:rsidRDefault="006E1E74" w:rsidP="00BF0373">
      <w:pPr>
        <w:pStyle w:val="ListParagraph"/>
      </w:pPr>
      <w:r>
        <w:t xml:space="preserve">Natural gas price </w:t>
      </w:r>
      <w:r w:rsidR="00FD3DEE">
        <w:t xml:space="preserve">and CAPEX are the main economic drivers for natural gas to hydrogen pathways </w:t>
      </w:r>
    </w:p>
    <w:p w14:paraId="6F3783CD" w14:textId="19586E54" w:rsidR="00FD3DEE" w:rsidRDefault="00634CE2" w:rsidP="00BF0373">
      <w:pPr>
        <w:pStyle w:val="ListParagraph"/>
      </w:pPr>
      <w:r>
        <w:t>H</w:t>
      </w:r>
      <w:r w:rsidR="00FD3DEE">
        <w:t xml:space="preserve">igh natural gas prices significantly </w:t>
      </w:r>
      <w:r w:rsidR="006E1E74">
        <w:t>increase LCOH</w:t>
      </w:r>
    </w:p>
    <w:p w14:paraId="3FC843B0" w14:textId="14EE61A9" w:rsidR="00FD3DEE" w:rsidRDefault="00634CE2" w:rsidP="00BF0373">
      <w:pPr>
        <w:pStyle w:val="ListParagraph"/>
      </w:pPr>
      <w:r>
        <w:t>L</w:t>
      </w:r>
      <w:r w:rsidR="006E1E74">
        <w:t xml:space="preserve">ower CAPEX through </w:t>
      </w:r>
      <w:r w:rsidR="00FD3DEE">
        <w:t xml:space="preserve">deployment of technologies </w:t>
      </w:r>
      <w:r w:rsidR="006E1E74">
        <w:t xml:space="preserve">to improve learning rates </w:t>
      </w:r>
      <w:r w:rsidR="00FD3DEE">
        <w:t>has the potential to greatly enhance process economics for emerging technologies</w:t>
      </w:r>
    </w:p>
    <w:p w14:paraId="25916C94" w14:textId="797EDD20" w:rsidR="00D971EE" w:rsidRDefault="002545AA" w:rsidP="00BF0373">
      <w:pPr>
        <w:pStyle w:val="ListParagraph"/>
      </w:pPr>
      <w:r>
        <w:t>The s</w:t>
      </w:r>
      <w:r w:rsidR="00FD3DEE">
        <w:t xml:space="preserve">ale price of </w:t>
      </w:r>
      <w:r w:rsidR="006E1E74">
        <w:t xml:space="preserve">the solid </w:t>
      </w:r>
      <w:r w:rsidR="00FD3DEE">
        <w:t xml:space="preserve">carbon </w:t>
      </w:r>
      <w:r w:rsidR="006E1E74">
        <w:t xml:space="preserve">by-product </w:t>
      </w:r>
      <w:r w:rsidR="00FD3DEE">
        <w:t>was a key economic driver</w:t>
      </w:r>
      <w:r w:rsidR="006E1E74">
        <w:t xml:space="preserve"> for all pyrolysis scenarios</w:t>
      </w:r>
    </w:p>
    <w:p w14:paraId="34018612" w14:textId="5B555236" w:rsidR="00FD3DEE" w:rsidRDefault="00634CE2" w:rsidP="00BF0373">
      <w:pPr>
        <w:pStyle w:val="ListParagraph"/>
      </w:pPr>
      <w:r>
        <w:t>T</w:t>
      </w:r>
      <w:r w:rsidR="00FD3DEE">
        <w:t>herefore, enhancing the carbon product value through further investigations is warranted</w:t>
      </w:r>
      <w:r>
        <w:t xml:space="preserve"> noting that</w:t>
      </w:r>
      <w:r w:rsidR="006E1E74">
        <w:t>:</w:t>
      </w:r>
      <w:r w:rsidR="005C2A67">
        <w:t xml:space="preserve"> </w:t>
      </w:r>
      <w:r w:rsidR="00BF0373">
        <w:t>t</w:t>
      </w:r>
      <w:r w:rsidR="00FD3DEE">
        <w:t>he carbon sale price has high uncertainty</w:t>
      </w:r>
      <w:r w:rsidR="006E1E74">
        <w:t xml:space="preserve"> around product quality</w:t>
      </w:r>
      <w:r w:rsidR="00D971EE">
        <w:t>;</w:t>
      </w:r>
      <w:r w:rsidR="006E1E74">
        <w:t xml:space="preserve"> and</w:t>
      </w:r>
      <w:r w:rsidR="00D971EE">
        <w:t>, secondly,</w:t>
      </w:r>
      <w:r w:rsidR="005C2A67">
        <w:t xml:space="preserve"> </w:t>
      </w:r>
      <w:r w:rsidR="006E1E74">
        <w:t>p</w:t>
      </w:r>
      <w:r w:rsidR="00FD3DEE">
        <w:t xml:space="preserve">urification </w:t>
      </w:r>
      <w:r w:rsidR="006E1E74">
        <w:t xml:space="preserve">of the solid carbon </w:t>
      </w:r>
      <w:r w:rsidR="00FD3DEE">
        <w:t>is unlikely to be appropriately costed</w:t>
      </w:r>
      <w:r w:rsidR="006E1E74">
        <w:t>.</w:t>
      </w:r>
    </w:p>
    <w:p w14:paraId="39813B6E" w14:textId="69495F58" w:rsidR="00FD3DEE" w:rsidRPr="00662435" w:rsidRDefault="00FD3DEE" w:rsidP="00BF0373">
      <w:pPr>
        <w:pStyle w:val="ListParagraph"/>
      </w:pPr>
      <w:r>
        <w:lastRenderedPageBreak/>
        <w:t>Technologies that integrated renewable electricity (</w:t>
      </w:r>
      <w:r w:rsidRPr="004D2AFD">
        <w:rPr>
          <w:b/>
          <w:bCs/>
        </w:rPr>
        <w:t>CSG-SCP+RE</w:t>
      </w:r>
      <w:r w:rsidR="004D2778">
        <w:rPr>
          <w:b/>
          <w:bCs/>
        </w:rPr>
        <w:t xml:space="preserve"> </w:t>
      </w:r>
      <w:r w:rsidR="004D2778">
        <w:rPr>
          <w:bCs/>
        </w:rPr>
        <w:t>and</w:t>
      </w:r>
      <w:r w:rsidRPr="004D2AFD">
        <w:rPr>
          <w:b/>
          <w:bCs/>
        </w:rPr>
        <w:t xml:space="preserve"> CSG-MMP+RE</w:t>
      </w:r>
      <w:r>
        <w:t xml:space="preserve">) had lower CAPEX </w:t>
      </w:r>
      <w:r w:rsidR="006E1E74">
        <w:t xml:space="preserve">as </w:t>
      </w:r>
      <w:r>
        <w:t>CCS</w:t>
      </w:r>
      <w:r w:rsidR="006E1E74">
        <w:t xml:space="preserve"> is not feasible on the small and dilute process emissions streams. Counterintuitively, these process schemes had a larger emissions penalty </w:t>
      </w:r>
      <w:r>
        <w:t xml:space="preserve">due to all process emissions </w:t>
      </w:r>
    </w:p>
    <w:p w14:paraId="2DD1B69A" w14:textId="77777777" w:rsidR="00FD3DEE" w:rsidRDefault="00FD3DEE" w:rsidP="00BF0373">
      <w:pPr>
        <w:pStyle w:val="ListParagraph"/>
      </w:pPr>
      <w:r w:rsidRPr="00662435">
        <w:t xml:space="preserve">The cheapest pure hydrogen pathway was </w:t>
      </w:r>
      <w:r w:rsidRPr="00662435">
        <w:rPr>
          <w:b/>
          <w:bCs/>
        </w:rPr>
        <w:t>ATR-OP</w:t>
      </w:r>
      <w:r w:rsidRPr="00662435">
        <w:t xml:space="preserve"> with a LCOH of </w:t>
      </w:r>
      <w:r>
        <w:t>$2.</w:t>
      </w:r>
      <w:r w:rsidRPr="00662435">
        <w:t>92/kg H</w:t>
      </w:r>
      <w:r w:rsidRPr="00662435">
        <w:rPr>
          <w:vertAlign w:val="subscript"/>
        </w:rPr>
        <w:t>2</w:t>
      </w:r>
    </w:p>
    <w:p w14:paraId="6157069D" w14:textId="125157ED" w:rsidR="00FD3DEE" w:rsidRPr="00662435" w:rsidRDefault="00FD3DEE" w:rsidP="00BF0373">
      <w:pPr>
        <w:pStyle w:val="ListParagraph"/>
      </w:pPr>
      <w:r>
        <w:t xml:space="preserve">The reduction in CCS </w:t>
      </w:r>
      <w:r w:rsidR="006E1E74">
        <w:t xml:space="preserve">CAPEX </w:t>
      </w:r>
      <w:r>
        <w:t>was the key driver for minimising the LCOH</w:t>
      </w:r>
    </w:p>
    <w:p w14:paraId="62A5989D" w14:textId="3897F1DC" w:rsidR="00FD3DEE" w:rsidRDefault="00FD3DEE" w:rsidP="00BF0373">
      <w:pPr>
        <w:pStyle w:val="ListParagraph"/>
      </w:pPr>
      <w:r w:rsidRPr="00662435">
        <w:t xml:space="preserve">The </w:t>
      </w:r>
      <w:r w:rsidR="00B00867">
        <w:t>lowest cost</w:t>
      </w:r>
      <w:r w:rsidRPr="00662435">
        <w:t xml:space="preserve"> </w:t>
      </w:r>
      <w:r w:rsidR="006E1E74">
        <w:t xml:space="preserve">for </w:t>
      </w:r>
      <w:r w:rsidRPr="00662435">
        <w:t>emerging technolog</w:t>
      </w:r>
      <w:r w:rsidR="006E1E74">
        <w:t>ies</w:t>
      </w:r>
      <w:r w:rsidRPr="00662435">
        <w:t xml:space="preserve"> </w:t>
      </w:r>
      <w:r w:rsidR="006E1E74">
        <w:t>(</w:t>
      </w:r>
      <w:r w:rsidRPr="00662435">
        <w:t>producing high purity hydrogen</w:t>
      </w:r>
      <w:r w:rsidR="006E1E74">
        <w:t>)</w:t>
      </w:r>
      <w:r w:rsidRPr="00662435">
        <w:t xml:space="preserve"> was </w:t>
      </w:r>
      <w:r w:rsidRPr="00BF0373">
        <w:rPr>
          <w:b/>
          <w:bCs/>
        </w:rPr>
        <w:t>CSG-SCP+RE</w:t>
      </w:r>
      <w:r w:rsidRPr="00662435">
        <w:t xml:space="preserve"> at $3.68/kg H</w:t>
      </w:r>
      <w:r w:rsidRPr="00662435">
        <w:rPr>
          <w:vertAlign w:val="subscript"/>
        </w:rPr>
        <w:t>2</w:t>
      </w:r>
      <w:r w:rsidRPr="00662435">
        <w:t xml:space="preserve"> and CSG-MMP+RE at $3.71/kg H</w:t>
      </w:r>
      <w:r w:rsidRPr="00662435">
        <w:rPr>
          <w:vertAlign w:val="subscript"/>
        </w:rPr>
        <w:t>2</w:t>
      </w:r>
    </w:p>
    <w:p w14:paraId="5FDE98AD" w14:textId="07F5E3BA" w:rsidR="00FD3DEE" w:rsidRDefault="00FD3DEE" w:rsidP="00FD3DEE">
      <w:pPr>
        <w:pStyle w:val="Heading2"/>
        <w:numPr>
          <w:ilvl w:val="0"/>
          <w:numId w:val="0"/>
        </w:numPr>
      </w:pPr>
      <w:bookmarkStart w:id="31" w:name="_Toc108515518"/>
      <w:bookmarkStart w:id="32" w:name="_Toc142485551"/>
      <w:bookmarkStart w:id="33" w:name="_Toc149560711"/>
      <w:r>
        <w:t>Coal</w:t>
      </w:r>
      <w:bookmarkEnd w:id="31"/>
      <w:bookmarkEnd w:id="32"/>
      <w:bookmarkEnd w:id="33"/>
    </w:p>
    <w:p w14:paraId="79941E27" w14:textId="5EFC0620" w:rsidR="00FD3DEE" w:rsidRDefault="00FD3DEE" w:rsidP="00FD3DEE">
      <w:pPr>
        <w:jc w:val="both"/>
      </w:pPr>
      <w:r>
        <w:t>Blue hydrogen can be produced through gasification of coal, with the implementation of carbon capture and storage. Coal gasification involves heating coal to high temperatures in the presence of an oxidising agent (water and/or oxygen) to produce syngas. The hydrogen content of the syngas is increased through a water gas shift reaction. CO</w:t>
      </w:r>
      <w:r>
        <w:rPr>
          <w:vertAlign w:val="subscript"/>
        </w:rPr>
        <w:t>2</w:t>
      </w:r>
      <w:r>
        <w:t xml:space="preserve"> is then removed for compression and storage. The hydrogen undergoes purification through pressure swing adsorption before being compressed to </w:t>
      </w:r>
      <w:r w:rsidR="00322E79">
        <w:t>8 MPa</w:t>
      </w:r>
      <w:r>
        <w:t>.</w:t>
      </w:r>
    </w:p>
    <w:p w14:paraId="4255C14B" w14:textId="2F42817D" w:rsidR="00FD3DEE" w:rsidRPr="007807D0" w:rsidRDefault="00FD3DEE" w:rsidP="00FD3DEE">
      <w:pPr>
        <w:jc w:val="both"/>
      </w:pPr>
      <w:r>
        <w:t xml:space="preserve">Four (4) cases of hydrogen production through coal gasification were investigated; two (2) involving an </w:t>
      </w:r>
      <w:r w:rsidRPr="001E2EEF">
        <w:rPr>
          <w:b/>
          <w:bCs/>
        </w:rPr>
        <w:t>entrained flow gasifier (E</w:t>
      </w:r>
      <w:r w:rsidR="00BF4E2C">
        <w:rPr>
          <w:b/>
          <w:bCs/>
        </w:rPr>
        <w:t>FR</w:t>
      </w:r>
      <w:r w:rsidRPr="001E2EEF">
        <w:rPr>
          <w:b/>
          <w:bCs/>
        </w:rPr>
        <w:t>)</w:t>
      </w:r>
      <w:r>
        <w:t xml:space="preserve"> and two (2) involving a </w:t>
      </w:r>
      <w:r w:rsidRPr="001E2EEF">
        <w:rPr>
          <w:b/>
          <w:bCs/>
        </w:rPr>
        <w:t>dual fluidised bed gasifier (DFB)</w:t>
      </w:r>
      <w:r>
        <w:t>. E</w:t>
      </w:r>
      <w:r w:rsidR="00BF4E2C">
        <w:t>FR</w:t>
      </w:r>
      <w:r>
        <w:t xml:space="preserve"> was investigated with both </w:t>
      </w:r>
      <w:r w:rsidRPr="001E2EEF">
        <w:rPr>
          <w:b/>
          <w:bCs/>
        </w:rPr>
        <w:t>Queensland black coal (QBC)</w:t>
      </w:r>
      <w:r>
        <w:t xml:space="preserve"> and </w:t>
      </w:r>
      <w:r w:rsidRPr="001E2EEF">
        <w:rPr>
          <w:b/>
          <w:bCs/>
        </w:rPr>
        <w:t xml:space="preserve">Victorian brown coal (VBC) </w:t>
      </w:r>
      <w:r>
        <w:t xml:space="preserve">while DFB was investigated with only VBC. One DFB scenario was run with </w:t>
      </w:r>
      <w:r w:rsidRPr="001E2EEF">
        <w:rPr>
          <w:b/>
          <w:bCs/>
        </w:rPr>
        <w:t>in-situ carbon capture</w:t>
      </w:r>
      <w:r>
        <w:t xml:space="preserve"> </w:t>
      </w:r>
      <w:r w:rsidR="006C4330">
        <w:t>(</w:t>
      </w:r>
      <w:r w:rsidR="006C4330" w:rsidRPr="006C4330">
        <w:rPr>
          <w:b/>
        </w:rPr>
        <w:t>VBC-DFB-CAP</w:t>
      </w:r>
      <w:r w:rsidR="006C4330">
        <w:t xml:space="preserve">) </w:t>
      </w:r>
      <w:r>
        <w:t xml:space="preserve">while the other implemented </w:t>
      </w:r>
      <w:r w:rsidRPr="001E2EEF">
        <w:rPr>
          <w:b/>
          <w:bCs/>
        </w:rPr>
        <w:t>Selexol carbon capture</w:t>
      </w:r>
      <w:r>
        <w:t xml:space="preserve">. Both </w:t>
      </w:r>
      <w:r w:rsidR="00BF4E2C">
        <w:t>EFR</w:t>
      </w:r>
      <w:r>
        <w:t xml:space="preserve"> scenarios utilised Selexol carbon capture.</w:t>
      </w:r>
    </w:p>
    <w:p w14:paraId="3E61FCCA" w14:textId="4B0B83E6" w:rsidR="00BF4E2C" w:rsidRDefault="00FD3DEE" w:rsidP="00FD3DEE">
      <w:pPr>
        <w:spacing w:before="240"/>
        <w:jc w:val="both"/>
      </w:pPr>
      <w:r>
        <w:t xml:space="preserve">The processes were </w:t>
      </w:r>
      <w:r w:rsidR="00322E79">
        <w:t>investigated using process modelling tools with a production basis of 100kta of hydrogen.</w:t>
      </w:r>
      <w:r w:rsidR="00BF4E2C" w:rsidRPr="00BF4E2C">
        <w:t xml:space="preserve"> </w:t>
      </w:r>
      <w:r w:rsidR="00BF4E2C">
        <w:t>Electricity prices</w:t>
      </w:r>
      <w:r w:rsidR="00934546">
        <w:t xml:space="preserve"> (</w:t>
      </w:r>
      <w:r w:rsidR="002E3023">
        <w:t>grid-</w:t>
      </w:r>
      <w:r w:rsidR="00934546">
        <w:t>$85/MWh)</w:t>
      </w:r>
      <w:r w:rsidR="00BF4E2C">
        <w:t xml:space="preserve">, </w:t>
      </w:r>
      <w:r w:rsidR="00934546">
        <w:t xml:space="preserve">coal ($1.5/GJ VBC and $3.5/GJ QBC) </w:t>
      </w:r>
      <w:r w:rsidR="00BF4E2C">
        <w:t xml:space="preserve">and utility costs were uniform across all scenarios. The primary findings of the mass and energy balances are shown in </w:t>
      </w:r>
      <w:r w:rsidR="006C4330">
        <w:fldChar w:fldCharType="begin"/>
      </w:r>
      <w:r w:rsidR="006C4330">
        <w:instrText xml:space="preserve"> REF _Ref141696483 \h </w:instrText>
      </w:r>
      <w:r w:rsidR="006C4330">
        <w:fldChar w:fldCharType="separate"/>
      </w:r>
      <w:r w:rsidR="000A0462">
        <w:t xml:space="preserve">Table </w:t>
      </w:r>
      <w:r w:rsidR="000A0462">
        <w:rPr>
          <w:noProof/>
        </w:rPr>
        <w:t>0</w:t>
      </w:r>
      <w:r w:rsidR="000A0462">
        <w:t>.</w:t>
      </w:r>
      <w:r w:rsidR="000A0462">
        <w:rPr>
          <w:noProof/>
        </w:rPr>
        <w:t>4</w:t>
      </w:r>
      <w:r w:rsidR="006C4330">
        <w:fldChar w:fldCharType="end"/>
      </w:r>
      <w:r w:rsidR="00BF4E2C">
        <w:t>. The process name is given by feedstock-technology, e</w:t>
      </w:r>
      <w:r w:rsidR="00F57DB8">
        <w:t>.</w:t>
      </w:r>
      <w:r w:rsidR="00BF4E2C">
        <w:t>g</w:t>
      </w:r>
      <w:r w:rsidR="00F57DB8">
        <w:t>.</w:t>
      </w:r>
      <w:r w:rsidR="00BF4E2C">
        <w:t xml:space="preserve"> Queensland black coal fed entrained flow gasifier is denoted </w:t>
      </w:r>
      <w:r w:rsidR="00BF4E2C" w:rsidRPr="00BF0373">
        <w:rPr>
          <w:b/>
          <w:bCs/>
        </w:rPr>
        <w:t>QBC-EFR</w:t>
      </w:r>
      <w:r w:rsidR="00BF4E2C">
        <w:t>.</w:t>
      </w:r>
    </w:p>
    <w:p w14:paraId="6EE52F4A" w14:textId="572B21DC" w:rsidR="00FD3DEE" w:rsidRPr="00794C3B" w:rsidRDefault="00773EC1" w:rsidP="00FD3DEE">
      <w:pPr>
        <w:spacing w:before="240"/>
        <w:jc w:val="both"/>
      </w:pPr>
      <w:r>
        <w:t xml:space="preserve">Coal consumption of </w:t>
      </w:r>
      <w:r w:rsidR="00FD3DEE">
        <w:t xml:space="preserve">QBC was over </w:t>
      </w:r>
      <w:r w:rsidR="00FD3DEE" w:rsidRPr="001E2EEF">
        <w:rPr>
          <w:b/>
          <w:bCs/>
        </w:rPr>
        <w:t>two times less</w:t>
      </w:r>
      <w:r w:rsidR="00FD3DEE">
        <w:t xml:space="preserve"> than VBC consumption in the respective processes </w:t>
      </w:r>
      <w:r w:rsidR="00F57DB8">
        <w:t xml:space="preserve">due </w:t>
      </w:r>
      <w:r w:rsidR="00FD3DEE">
        <w:t xml:space="preserve">to the </w:t>
      </w:r>
      <w:r w:rsidR="006C4330">
        <w:t xml:space="preserve">much </w:t>
      </w:r>
      <w:r w:rsidR="00FD3DEE">
        <w:t xml:space="preserve">higher </w:t>
      </w:r>
      <w:r w:rsidR="006C4330">
        <w:t xml:space="preserve">moisture </w:t>
      </w:r>
      <w:r w:rsidR="00FD3DEE">
        <w:t xml:space="preserve">content of </w:t>
      </w:r>
      <w:r w:rsidR="006C4330">
        <w:t>VBC</w:t>
      </w:r>
      <w:r w:rsidR="00FD3DEE">
        <w:t>.</w:t>
      </w:r>
      <w:r w:rsidR="006C4330">
        <w:t xml:space="preserve"> On a dry, ash-free basis coal consumption of VBC was 10-20% higher than QBC depending on the process route.</w:t>
      </w:r>
      <w:r w:rsidR="00FD3DEE">
        <w:t xml:space="preserve"> Electricity consumption of the </w:t>
      </w:r>
      <w:r w:rsidR="00BF4E2C">
        <w:t>EFR</w:t>
      </w:r>
      <w:r w:rsidR="00FD3DEE">
        <w:t xml:space="preserve"> cases was </w:t>
      </w:r>
      <w:r>
        <w:t>highest</w:t>
      </w:r>
      <w:r w:rsidR="00FD3DEE">
        <w:t xml:space="preserve"> due to the air separation unit (ASU) demand</w:t>
      </w:r>
      <w:r>
        <w:t>; h</w:t>
      </w:r>
      <w:r w:rsidR="00FD3DEE">
        <w:t xml:space="preserve">owever, the DFB cases </w:t>
      </w:r>
      <w:r>
        <w:t>also had</w:t>
      </w:r>
      <w:r w:rsidR="00FD3DEE">
        <w:t xml:space="preserve"> high auxiliary power demand. DFB cases utilise natural gas as fuel to supply </w:t>
      </w:r>
      <w:r>
        <w:t>the</w:t>
      </w:r>
      <w:r w:rsidR="00FD3DEE">
        <w:t xml:space="preserve"> balance of energy to the gasifier unit and, for the in-situ carbon capture process, to regenerate the </w:t>
      </w:r>
      <w:r>
        <w:t xml:space="preserve">solid </w:t>
      </w:r>
      <w:r w:rsidR="00FD3DEE">
        <w:t>CaO/CaCO</w:t>
      </w:r>
      <w:r w:rsidR="00FD3DEE">
        <w:rPr>
          <w:vertAlign w:val="subscript"/>
        </w:rPr>
        <w:t>3</w:t>
      </w:r>
      <w:r w:rsidR="00FD3DEE">
        <w:t xml:space="preserve"> </w:t>
      </w:r>
      <w:r>
        <w:t>sorbent</w:t>
      </w:r>
      <w:r w:rsidR="00FD3DEE">
        <w:t>.</w:t>
      </w:r>
    </w:p>
    <w:p w14:paraId="65240CE6" w14:textId="400144B6" w:rsidR="006C4330" w:rsidRDefault="00FD3DEE" w:rsidP="00FD3DEE">
      <w:pPr>
        <w:spacing w:before="240"/>
        <w:jc w:val="both"/>
      </w:pPr>
      <w:r>
        <w:t>CO</w:t>
      </w:r>
      <w:r>
        <w:rPr>
          <w:vertAlign w:val="subscript"/>
        </w:rPr>
        <w:t>2</w:t>
      </w:r>
      <w:r>
        <w:t xml:space="preserve"> is produced during the gasification process, in the combustion of tail gas and, for DFB cases only, in the combustion of natural gas. As the majority of process CO</w:t>
      </w:r>
      <w:r>
        <w:rPr>
          <w:vertAlign w:val="subscript"/>
        </w:rPr>
        <w:t>2</w:t>
      </w:r>
      <w:r>
        <w:t xml:space="preserve"> is produced in the gasification units for the </w:t>
      </w:r>
      <w:r w:rsidR="00BF4E2C">
        <w:t>EFR</w:t>
      </w:r>
      <w:r>
        <w:t xml:space="preserve"> cases, the high pressure, high efficiency Selexol process is used. As such, these processes have </w:t>
      </w:r>
      <w:r w:rsidR="00773EC1">
        <w:t xml:space="preserve">very high </w:t>
      </w:r>
      <w:r>
        <w:t>CO</w:t>
      </w:r>
      <w:r>
        <w:rPr>
          <w:vertAlign w:val="subscript"/>
        </w:rPr>
        <w:t>2</w:t>
      </w:r>
      <w:r>
        <w:t xml:space="preserve"> capture rates of &gt;99%. The DFB cases have a lower capture rate of 94-96%. The QBC process has the lowest levelized CO</w:t>
      </w:r>
      <w:r>
        <w:rPr>
          <w:vertAlign w:val="subscript"/>
        </w:rPr>
        <w:t>2</w:t>
      </w:r>
      <w:r>
        <w:t xml:space="preserve"> emissions </w:t>
      </w:r>
      <w:r w:rsidRPr="00804BFF">
        <w:rPr>
          <w:b/>
          <w:bCs/>
        </w:rPr>
        <w:t>(0.18 t-CO</w:t>
      </w:r>
      <w:r w:rsidRPr="00804BFF">
        <w:rPr>
          <w:b/>
          <w:bCs/>
          <w:vertAlign w:val="subscript"/>
        </w:rPr>
        <w:t>2</w:t>
      </w:r>
      <w:r w:rsidRPr="00804BFF">
        <w:rPr>
          <w:b/>
          <w:bCs/>
        </w:rPr>
        <w:t>/t-H</w:t>
      </w:r>
      <w:r w:rsidRPr="00804BFF">
        <w:rPr>
          <w:b/>
          <w:bCs/>
          <w:vertAlign w:val="subscript"/>
        </w:rPr>
        <w:t>2</w:t>
      </w:r>
      <w:r w:rsidRPr="00804BFF">
        <w:rPr>
          <w:b/>
          <w:bCs/>
        </w:rPr>
        <w:t>)</w:t>
      </w:r>
      <w:r>
        <w:t xml:space="preserve">, closely followed by the </w:t>
      </w:r>
      <w:r w:rsidR="00BF4E2C">
        <w:t>EFR</w:t>
      </w:r>
      <w:r>
        <w:t xml:space="preserve"> gasification of VBC </w:t>
      </w:r>
      <w:r w:rsidRPr="00804BFF">
        <w:rPr>
          <w:b/>
          <w:bCs/>
        </w:rPr>
        <w:t>(0.23 t-CO</w:t>
      </w:r>
      <w:r w:rsidRPr="00804BFF">
        <w:rPr>
          <w:b/>
          <w:bCs/>
          <w:vertAlign w:val="subscript"/>
        </w:rPr>
        <w:t>2</w:t>
      </w:r>
      <w:r w:rsidRPr="00804BFF">
        <w:rPr>
          <w:b/>
          <w:bCs/>
        </w:rPr>
        <w:t>/t-H</w:t>
      </w:r>
      <w:r w:rsidRPr="00804BFF">
        <w:rPr>
          <w:b/>
          <w:bCs/>
          <w:vertAlign w:val="subscript"/>
        </w:rPr>
        <w:t>2</w:t>
      </w:r>
      <w:r w:rsidRPr="00804BFF">
        <w:rPr>
          <w:b/>
          <w:bCs/>
        </w:rPr>
        <w:t>)</w:t>
      </w:r>
      <w:r>
        <w:t>. The DFB process with Selexol CO</w:t>
      </w:r>
      <w:r>
        <w:rPr>
          <w:vertAlign w:val="subscript"/>
        </w:rPr>
        <w:t>2</w:t>
      </w:r>
      <w:r>
        <w:t xml:space="preserve"> capture is much higher, at </w:t>
      </w:r>
      <w:r w:rsidRPr="00804BFF">
        <w:rPr>
          <w:b/>
          <w:bCs/>
        </w:rPr>
        <w:t>0.68 t-CO</w:t>
      </w:r>
      <w:r w:rsidRPr="00804BFF">
        <w:rPr>
          <w:b/>
          <w:bCs/>
          <w:vertAlign w:val="subscript"/>
        </w:rPr>
        <w:t>2</w:t>
      </w:r>
      <w:r w:rsidRPr="00804BFF">
        <w:rPr>
          <w:b/>
          <w:bCs/>
        </w:rPr>
        <w:t>/t-H</w:t>
      </w:r>
      <w:r w:rsidRPr="00804BFF">
        <w:rPr>
          <w:b/>
          <w:bCs/>
          <w:vertAlign w:val="subscript"/>
        </w:rPr>
        <w:t>2</w:t>
      </w:r>
      <w:r>
        <w:t>, while the DFB process with in-situ CO</w:t>
      </w:r>
      <w:r>
        <w:rPr>
          <w:vertAlign w:val="subscript"/>
        </w:rPr>
        <w:t>2</w:t>
      </w:r>
      <w:r>
        <w:t xml:space="preserve"> capture lags at </w:t>
      </w:r>
      <w:r w:rsidRPr="00804BFF">
        <w:rPr>
          <w:b/>
          <w:bCs/>
        </w:rPr>
        <w:t>1.08 t-CO</w:t>
      </w:r>
      <w:r w:rsidRPr="00804BFF">
        <w:rPr>
          <w:b/>
          <w:bCs/>
          <w:vertAlign w:val="subscript"/>
        </w:rPr>
        <w:t>2</w:t>
      </w:r>
      <w:r w:rsidRPr="00804BFF">
        <w:rPr>
          <w:b/>
          <w:bCs/>
        </w:rPr>
        <w:t>/t-H</w:t>
      </w:r>
      <w:r w:rsidRPr="00804BFF">
        <w:rPr>
          <w:b/>
          <w:bCs/>
          <w:vertAlign w:val="subscript"/>
        </w:rPr>
        <w:t>2</w:t>
      </w:r>
      <w:r>
        <w:t>.</w:t>
      </w:r>
    </w:p>
    <w:p w14:paraId="30DE5DB2" w14:textId="77777777" w:rsidR="00D01673" w:rsidRDefault="00D01673" w:rsidP="00FD3DEE">
      <w:pPr>
        <w:spacing w:before="240"/>
        <w:jc w:val="both"/>
      </w:pPr>
    </w:p>
    <w:p w14:paraId="37438FDB" w14:textId="6818F21A" w:rsidR="006C4330" w:rsidRPr="00804BFF" w:rsidRDefault="006C4330" w:rsidP="006C4330">
      <w:pPr>
        <w:pStyle w:val="Caption"/>
        <w:keepNext/>
      </w:pPr>
      <w:bookmarkStart w:id="34" w:name="_Ref141696483"/>
      <w:bookmarkStart w:id="35" w:name="_Toc142485720"/>
      <w:bookmarkStart w:id="36" w:name="_Toc146464197"/>
      <w:bookmarkStart w:id="37" w:name="_Toc149572604"/>
      <w:r>
        <w:t xml:space="preserve">Table </w:t>
      </w:r>
      <w:r>
        <w:fldChar w:fldCharType="begin"/>
      </w:r>
      <w:r>
        <w:instrText xml:space="preserve"> STYLEREF 1 \s </w:instrText>
      </w:r>
      <w:r>
        <w:fldChar w:fldCharType="separate"/>
      </w:r>
      <w:r w:rsidR="000A0462">
        <w:rPr>
          <w:noProof/>
        </w:rPr>
        <w:t>0</w:t>
      </w:r>
      <w:r>
        <w:fldChar w:fldCharType="end"/>
      </w:r>
      <w:r>
        <w:t>.</w:t>
      </w:r>
      <w:r>
        <w:fldChar w:fldCharType="begin"/>
      </w:r>
      <w:r>
        <w:instrText xml:space="preserve"> SEQ Table \* ARABIC \s 1 </w:instrText>
      </w:r>
      <w:r>
        <w:fldChar w:fldCharType="separate"/>
      </w:r>
      <w:r w:rsidR="000A0462">
        <w:rPr>
          <w:noProof/>
        </w:rPr>
        <w:t>4</w:t>
      </w:r>
      <w:r>
        <w:fldChar w:fldCharType="end"/>
      </w:r>
      <w:bookmarkEnd w:id="34"/>
      <w:r>
        <w:t xml:space="preserve"> Coal Gasification Mass and Energy Balance Summary</w:t>
      </w:r>
      <w:bookmarkEnd w:id="35"/>
      <w:bookmarkEnd w:id="36"/>
      <w:bookmarkEnd w:id="37"/>
    </w:p>
    <w:tbl>
      <w:tblPr>
        <w:tblStyle w:val="TableGrid"/>
        <w:tblW w:w="0" w:type="auto"/>
        <w:jc w:val="center"/>
        <w:tblLook w:val="04A0" w:firstRow="1" w:lastRow="0" w:firstColumn="1" w:lastColumn="0" w:noHBand="0" w:noVBand="1"/>
      </w:tblPr>
      <w:tblGrid>
        <w:gridCol w:w="2306"/>
        <w:gridCol w:w="1219"/>
        <w:gridCol w:w="1194"/>
        <w:gridCol w:w="1206"/>
        <w:gridCol w:w="1744"/>
      </w:tblGrid>
      <w:tr w:rsidR="00BF4E2C" w14:paraId="1708831E" w14:textId="77777777" w:rsidTr="006C4330">
        <w:trPr>
          <w:jc w:val="center"/>
        </w:trPr>
        <w:tc>
          <w:tcPr>
            <w:tcW w:w="0" w:type="auto"/>
          </w:tcPr>
          <w:p w14:paraId="3A68E72C" w14:textId="0D892604" w:rsidR="00BF4E2C" w:rsidRPr="00BF4E2C" w:rsidRDefault="00BF4E2C" w:rsidP="006C4330">
            <w:pPr>
              <w:jc w:val="both"/>
              <w:rPr>
                <w:b/>
              </w:rPr>
            </w:pPr>
            <w:r w:rsidRPr="00BF4E2C">
              <w:rPr>
                <w:b/>
              </w:rPr>
              <w:t>Result</w:t>
            </w:r>
          </w:p>
        </w:tc>
        <w:tc>
          <w:tcPr>
            <w:tcW w:w="0" w:type="auto"/>
          </w:tcPr>
          <w:p w14:paraId="65796297" w14:textId="24435C7C" w:rsidR="00BF4E2C" w:rsidRPr="006C4330" w:rsidRDefault="00BF4E2C" w:rsidP="006C4330">
            <w:pPr>
              <w:jc w:val="center"/>
              <w:rPr>
                <w:b/>
              </w:rPr>
            </w:pPr>
            <w:r w:rsidRPr="006C4330">
              <w:rPr>
                <w:b/>
              </w:rPr>
              <w:t>QBC-EFR</w:t>
            </w:r>
          </w:p>
        </w:tc>
        <w:tc>
          <w:tcPr>
            <w:tcW w:w="0" w:type="auto"/>
          </w:tcPr>
          <w:p w14:paraId="7CC8325D" w14:textId="59E369D8" w:rsidR="00BF4E2C" w:rsidRPr="006C4330" w:rsidRDefault="00BF4E2C" w:rsidP="006C4330">
            <w:pPr>
              <w:jc w:val="center"/>
              <w:rPr>
                <w:b/>
              </w:rPr>
            </w:pPr>
            <w:r w:rsidRPr="006C4330">
              <w:rPr>
                <w:b/>
              </w:rPr>
              <w:t>VBC-EFR</w:t>
            </w:r>
          </w:p>
        </w:tc>
        <w:tc>
          <w:tcPr>
            <w:tcW w:w="0" w:type="auto"/>
          </w:tcPr>
          <w:p w14:paraId="27410F20" w14:textId="76E33370" w:rsidR="00BF4E2C" w:rsidRPr="006C4330" w:rsidRDefault="00BF4E2C" w:rsidP="006C4330">
            <w:pPr>
              <w:jc w:val="center"/>
              <w:rPr>
                <w:b/>
              </w:rPr>
            </w:pPr>
            <w:r w:rsidRPr="006C4330">
              <w:rPr>
                <w:b/>
              </w:rPr>
              <w:t>VBC-DFB</w:t>
            </w:r>
          </w:p>
        </w:tc>
        <w:tc>
          <w:tcPr>
            <w:tcW w:w="0" w:type="auto"/>
          </w:tcPr>
          <w:p w14:paraId="05EE037D" w14:textId="1CB9918E" w:rsidR="00BF4E2C" w:rsidRPr="006C4330" w:rsidRDefault="00BF4E2C" w:rsidP="006C4330">
            <w:pPr>
              <w:jc w:val="center"/>
              <w:rPr>
                <w:b/>
              </w:rPr>
            </w:pPr>
            <w:r w:rsidRPr="006C4330">
              <w:rPr>
                <w:b/>
              </w:rPr>
              <w:t>VBC-DFB-CAP</w:t>
            </w:r>
          </w:p>
        </w:tc>
      </w:tr>
      <w:tr w:rsidR="00BF4E2C" w14:paraId="01658572" w14:textId="77777777" w:rsidTr="006C4330">
        <w:trPr>
          <w:jc w:val="center"/>
        </w:trPr>
        <w:tc>
          <w:tcPr>
            <w:tcW w:w="0" w:type="auto"/>
            <w:vAlign w:val="center"/>
          </w:tcPr>
          <w:p w14:paraId="3C9ACBEC" w14:textId="3E5BD70C" w:rsidR="00BF4E2C" w:rsidRPr="006C4330" w:rsidRDefault="00BF4E2C" w:rsidP="006C4330">
            <w:pPr>
              <w:jc w:val="both"/>
              <w:rPr>
                <w:b/>
                <w:bCs/>
              </w:rPr>
            </w:pPr>
            <w:r w:rsidRPr="00E86340">
              <w:rPr>
                <w:b/>
                <w:bCs/>
              </w:rPr>
              <w:t>H</w:t>
            </w:r>
            <w:r w:rsidRPr="00E86340">
              <w:rPr>
                <w:b/>
                <w:bCs/>
                <w:vertAlign w:val="subscript"/>
              </w:rPr>
              <w:t>2</w:t>
            </w:r>
            <w:r w:rsidRPr="00E86340">
              <w:rPr>
                <w:b/>
                <w:bCs/>
              </w:rPr>
              <w:t xml:space="preserve"> produced (kt</w:t>
            </w:r>
            <w:r>
              <w:rPr>
                <w:b/>
                <w:bCs/>
              </w:rPr>
              <w:t>a</w:t>
            </w:r>
            <w:r w:rsidRPr="00E86340">
              <w:rPr>
                <w:b/>
                <w:bCs/>
              </w:rPr>
              <w:t>)</w:t>
            </w:r>
          </w:p>
        </w:tc>
        <w:tc>
          <w:tcPr>
            <w:tcW w:w="0" w:type="auto"/>
          </w:tcPr>
          <w:p w14:paraId="198DF527" w14:textId="0F45164D" w:rsidR="00BF4E2C" w:rsidRDefault="006C4330" w:rsidP="006C4330">
            <w:pPr>
              <w:jc w:val="center"/>
            </w:pPr>
            <w:r>
              <w:t>100</w:t>
            </w:r>
          </w:p>
        </w:tc>
        <w:tc>
          <w:tcPr>
            <w:tcW w:w="0" w:type="auto"/>
          </w:tcPr>
          <w:p w14:paraId="76029987" w14:textId="6D2F764F" w:rsidR="00BF4E2C" w:rsidRDefault="006C4330" w:rsidP="006C4330">
            <w:pPr>
              <w:jc w:val="center"/>
            </w:pPr>
            <w:r>
              <w:t>100</w:t>
            </w:r>
          </w:p>
        </w:tc>
        <w:tc>
          <w:tcPr>
            <w:tcW w:w="0" w:type="auto"/>
          </w:tcPr>
          <w:p w14:paraId="5CC8D15E" w14:textId="47215676" w:rsidR="00BF4E2C" w:rsidRDefault="006C4330" w:rsidP="006C4330">
            <w:pPr>
              <w:jc w:val="center"/>
            </w:pPr>
            <w:r>
              <w:t>100</w:t>
            </w:r>
          </w:p>
        </w:tc>
        <w:tc>
          <w:tcPr>
            <w:tcW w:w="0" w:type="auto"/>
          </w:tcPr>
          <w:p w14:paraId="1F14F0C5" w14:textId="51F47AB4" w:rsidR="00BF4E2C" w:rsidRDefault="006C4330" w:rsidP="006C4330">
            <w:pPr>
              <w:jc w:val="center"/>
            </w:pPr>
            <w:r>
              <w:t>100</w:t>
            </w:r>
          </w:p>
        </w:tc>
      </w:tr>
      <w:tr w:rsidR="00BF4E2C" w14:paraId="7CC4CBFB" w14:textId="77777777" w:rsidTr="006C4330">
        <w:trPr>
          <w:jc w:val="center"/>
        </w:trPr>
        <w:tc>
          <w:tcPr>
            <w:tcW w:w="0" w:type="auto"/>
            <w:vAlign w:val="center"/>
          </w:tcPr>
          <w:p w14:paraId="2EBD0BA8" w14:textId="14EA5403" w:rsidR="00BF4E2C" w:rsidRDefault="00BF4E2C" w:rsidP="006C4330">
            <w:pPr>
              <w:jc w:val="both"/>
            </w:pPr>
            <w:r>
              <w:rPr>
                <w:b/>
                <w:bCs/>
              </w:rPr>
              <w:t xml:space="preserve">Coal </w:t>
            </w:r>
            <w:r w:rsidRPr="00E86340">
              <w:rPr>
                <w:b/>
                <w:bCs/>
              </w:rPr>
              <w:t>input (kt</w:t>
            </w:r>
            <w:r>
              <w:rPr>
                <w:b/>
                <w:bCs/>
              </w:rPr>
              <w:t>a</w:t>
            </w:r>
            <w:r w:rsidR="006C4330">
              <w:rPr>
                <w:b/>
                <w:bCs/>
              </w:rPr>
              <w:t>, wet</w:t>
            </w:r>
            <w:r w:rsidRPr="00E86340">
              <w:rPr>
                <w:b/>
                <w:bCs/>
              </w:rPr>
              <w:t>)</w:t>
            </w:r>
          </w:p>
        </w:tc>
        <w:tc>
          <w:tcPr>
            <w:tcW w:w="0" w:type="auto"/>
          </w:tcPr>
          <w:p w14:paraId="2574EA13" w14:textId="10D07B58" w:rsidR="00BF4E2C" w:rsidRDefault="006C4330" w:rsidP="006C4330">
            <w:pPr>
              <w:jc w:val="center"/>
            </w:pPr>
            <w:r>
              <w:t>843</w:t>
            </w:r>
          </w:p>
        </w:tc>
        <w:tc>
          <w:tcPr>
            <w:tcW w:w="0" w:type="auto"/>
          </w:tcPr>
          <w:p w14:paraId="1144A92B" w14:textId="3BB4D58A" w:rsidR="00BF4E2C" w:rsidRDefault="006C4330" w:rsidP="006C4330">
            <w:pPr>
              <w:jc w:val="center"/>
            </w:pPr>
            <w:r>
              <w:t>1959</w:t>
            </w:r>
          </w:p>
        </w:tc>
        <w:tc>
          <w:tcPr>
            <w:tcW w:w="0" w:type="auto"/>
          </w:tcPr>
          <w:p w14:paraId="121A92AE" w14:textId="5351E810" w:rsidR="00BF4E2C" w:rsidRDefault="006C4330" w:rsidP="006C4330">
            <w:pPr>
              <w:jc w:val="center"/>
            </w:pPr>
            <w:r>
              <w:t>2017</w:t>
            </w:r>
          </w:p>
        </w:tc>
        <w:tc>
          <w:tcPr>
            <w:tcW w:w="0" w:type="auto"/>
          </w:tcPr>
          <w:p w14:paraId="2079D3F3" w14:textId="30C8083B" w:rsidR="00BF4E2C" w:rsidRDefault="006C4330" w:rsidP="006C4330">
            <w:pPr>
              <w:jc w:val="center"/>
            </w:pPr>
            <w:r>
              <w:t>2119</w:t>
            </w:r>
          </w:p>
        </w:tc>
      </w:tr>
      <w:tr w:rsidR="00BF4E2C" w14:paraId="2E6FC10E" w14:textId="77777777" w:rsidTr="006C4330">
        <w:trPr>
          <w:jc w:val="center"/>
        </w:trPr>
        <w:tc>
          <w:tcPr>
            <w:tcW w:w="0" w:type="auto"/>
            <w:vAlign w:val="center"/>
          </w:tcPr>
          <w:p w14:paraId="24D2554F" w14:textId="197643A1" w:rsidR="00BF4E2C" w:rsidRDefault="00BF4E2C" w:rsidP="006C4330">
            <w:pPr>
              <w:jc w:val="both"/>
            </w:pPr>
            <w:r w:rsidRPr="00E86340">
              <w:rPr>
                <w:b/>
                <w:bCs/>
              </w:rPr>
              <w:t>CO</w:t>
            </w:r>
            <w:r w:rsidRPr="00E86340">
              <w:rPr>
                <w:b/>
                <w:bCs/>
                <w:vertAlign w:val="subscript"/>
              </w:rPr>
              <w:t>2</w:t>
            </w:r>
            <w:r w:rsidRPr="00E86340">
              <w:rPr>
                <w:b/>
                <w:bCs/>
              </w:rPr>
              <w:t>e (kg-CO</w:t>
            </w:r>
            <w:r w:rsidRPr="00E86340">
              <w:rPr>
                <w:b/>
                <w:bCs/>
                <w:vertAlign w:val="subscript"/>
              </w:rPr>
              <w:t>2</w:t>
            </w:r>
            <w:r w:rsidRPr="00E86340">
              <w:rPr>
                <w:b/>
                <w:bCs/>
              </w:rPr>
              <w:t>/t-H</w:t>
            </w:r>
            <w:r w:rsidRPr="00E86340">
              <w:rPr>
                <w:b/>
                <w:bCs/>
                <w:vertAlign w:val="subscript"/>
              </w:rPr>
              <w:t>2</w:t>
            </w:r>
            <w:r w:rsidRPr="00E86340">
              <w:rPr>
                <w:b/>
                <w:bCs/>
              </w:rPr>
              <w:t>)</w:t>
            </w:r>
          </w:p>
        </w:tc>
        <w:tc>
          <w:tcPr>
            <w:tcW w:w="0" w:type="auto"/>
          </w:tcPr>
          <w:p w14:paraId="341F6FF9" w14:textId="288270EE" w:rsidR="00BF4E2C" w:rsidRDefault="006C4330" w:rsidP="006C4330">
            <w:pPr>
              <w:jc w:val="center"/>
            </w:pPr>
            <w:r>
              <w:t>0.18</w:t>
            </w:r>
          </w:p>
        </w:tc>
        <w:tc>
          <w:tcPr>
            <w:tcW w:w="0" w:type="auto"/>
          </w:tcPr>
          <w:p w14:paraId="351766BE" w14:textId="373CC38C" w:rsidR="00BF4E2C" w:rsidRDefault="006C4330" w:rsidP="006C4330">
            <w:pPr>
              <w:jc w:val="center"/>
            </w:pPr>
            <w:r>
              <w:t>0.23</w:t>
            </w:r>
          </w:p>
        </w:tc>
        <w:tc>
          <w:tcPr>
            <w:tcW w:w="0" w:type="auto"/>
          </w:tcPr>
          <w:p w14:paraId="5DCD6535" w14:textId="4D61765A" w:rsidR="00BF4E2C" w:rsidRDefault="006C4330" w:rsidP="006C4330">
            <w:pPr>
              <w:jc w:val="center"/>
            </w:pPr>
            <w:r>
              <w:t>0.68</w:t>
            </w:r>
          </w:p>
        </w:tc>
        <w:tc>
          <w:tcPr>
            <w:tcW w:w="0" w:type="auto"/>
          </w:tcPr>
          <w:p w14:paraId="2BB08875" w14:textId="7D249AD1" w:rsidR="00BF4E2C" w:rsidRDefault="006C4330" w:rsidP="006C4330">
            <w:pPr>
              <w:jc w:val="center"/>
            </w:pPr>
            <w:r>
              <w:t>1.09</w:t>
            </w:r>
          </w:p>
        </w:tc>
      </w:tr>
    </w:tbl>
    <w:p w14:paraId="580E374B" w14:textId="0A9E5340" w:rsidR="00FD3DEE" w:rsidRDefault="00FD3DEE" w:rsidP="00FD3DEE">
      <w:pPr>
        <w:spacing w:before="240"/>
        <w:jc w:val="both"/>
      </w:pPr>
      <w:r>
        <w:t xml:space="preserve">The capital expense of a DFB is much higher than an EFR, owing to the </w:t>
      </w:r>
      <w:r w:rsidR="001F222C">
        <w:t>technology’s</w:t>
      </w:r>
      <w:r>
        <w:t xml:space="preserve"> novelty. Coupled with the requirement for CO</w:t>
      </w:r>
      <w:r>
        <w:rPr>
          <w:vertAlign w:val="subscript"/>
        </w:rPr>
        <w:t>2</w:t>
      </w:r>
      <w:r>
        <w:t xml:space="preserve"> removal from syngas, the capital expense of the DFB scenario with Selexol CO</w:t>
      </w:r>
      <w:r>
        <w:rPr>
          <w:vertAlign w:val="subscript"/>
        </w:rPr>
        <w:t>2</w:t>
      </w:r>
      <w:r>
        <w:t xml:space="preserve"> capture is the </w:t>
      </w:r>
      <w:r w:rsidRPr="00D6156F">
        <w:rPr>
          <w:b/>
          <w:bCs/>
        </w:rPr>
        <w:t>highest</w:t>
      </w:r>
      <w:r>
        <w:t xml:space="preserve">. Since QBC requires no drying, the capital expense savings associated with coal pre-treatment yields a very </w:t>
      </w:r>
      <w:r w:rsidRPr="00D6156F">
        <w:rPr>
          <w:b/>
          <w:bCs/>
        </w:rPr>
        <w:t>similar capital cost between the EFR scenarios</w:t>
      </w:r>
      <w:r>
        <w:t xml:space="preserve">. Both are </w:t>
      </w:r>
      <w:r w:rsidRPr="00D6156F">
        <w:rPr>
          <w:b/>
          <w:bCs/>
        </w:rPr>
        <w:t xml:space="preserve">less expensive than the DFB </w:t>
      </w:r>
      <w:r>
        <w:t>scenarios.</w:t>
      </w:r>
    </w:p>
    <w:p w14:paraId="346C22CC" w14:textId="27262BB6" w:rsidR="00FD3DEE" w:rsidRDefault="00FD3DEE" w:rsidP="00FD3DEE">
      <w:pPr>
        <w:spacing w:before="240"/>
        <w:jc w:val="both"/>
      </w:pPr>
      <w:r>
        <w:t xml:space="preserve">Utility costs for all scenarios are </w:t>
      </w:r>
      <w:r w:rsidRPr="00AF5693">
        <w:rPr>
          <w:b/>
          <w:bCs/>
        </w:rPr>
        <w:t>dominated by electricity costs</w:t>
      </w:r>
      <w:r>
        <w:t xml:space="preserve">. Cooling water make up and raw water demand both make up </w:t>
      </w:r>
      <w:r w:rsidRPr="00AF5693">
        <w:rPr>
          <w:b/>
          <w:bCs/>
        </w:rPr>
        <w:t>very small portions</w:t>
      </w:r>
      <w:r>
        <w:t xml:space="preserve"> of utility cost in all scenarios. The natural gas demand of DFB scenarios increase their utility costs </w:t>
      </w:r>
      <w:r w:rsidRPr="00AF5693">
        <w:rPr>
          <w:b/>
          <w:bCs/>
        </w:rPr>
        <w:t>beyond the EFR scenarios</w:t>
      </w:r>
      <w:r>
        <w:t>. Despite having a slightly lower electricity cost than the DFB process employing Selexol capture, the DFB process with in-situ CO</w:t>
      </w:r>
      <w:r>
        <w:rPr>
          <w:vertAlign w:val="subscript"/>
        </w:rPr>
        <w:t>2</w:t>
      </w:r>
      <w:r>
        <w:t xml:space="preserve"> capture has the highest utility cost due to its </w:t>
      </w:r>
      <w:r w:rsidRPr="00AF5693">
        <w:rPr>
          <w:b/>
          <w:bCs/>
        </w:rPr>
        <w:t>greater natural gas demand</w:t>
      </w:r>
      <w:r w:rsidR="00E6180A" w:rsidRPr="008E5DC0">
        <w:t>.</w:t>
      </w:r>
      <w:r w:rsidR="006F63A7">
        <w:rPr>
          <w:rStyle w:val="FootnoteReference"/>
          <w:b/>
          <w:bCs/>
        </w:rPr>
        <w:footnoteReference w:id="3"/>
      </w:r>
    </w:p>
    <w:p w14:paraId="337FAAD3" w14:textId="281A2EE0" w:rsidR="00FD3DEE" w:rsidRPr="00B21D67" w:rsidRDefault="00FD3DEE" w:rsidP="00FD3DEE">
      <w:pPr>
        <w:spacing w:before="240"/>
        <w:jc w:val="both"/>
      </w:pPr>
      <w:r>
        <w:t xml:space="preserve">Levelized cost of hydrogen (LCOH) is </w:t>
      </w:r>
      <w:r w:rsidRPr="00DB7A50">
        <w:rPr>
          <w:b/>
          <w:bCs/>
        </w:rPr>
        <w:t xml:space="preserve">driven largely by the </w:t>
      </w:r>
      <w:r w:rsidR="00773EC1">
        <w:rPr>
          <w:b/>
          <w:bCs/>
        </w:rPr>
        <w:t>capital cost</w:t>
      </w:r>
      <w:r>
        <w:t>, accounting for 35-44% of the cost. Variable operational expenses also have a substantial impact on LCOH – the high utility cost of the DFB process with in-situ CO</w:t>
      </w:r>
      <w:r>
        <w:rPr>
          <w:vertAlign w:val="subscript"/>
        </w:rPr>
        <w:t>2</w:t>
      </w:r>
      <w:r>
        <w:t xml:space="preserve"> capture stands out. </w:t>
      </w:r>
      <w:r w:rsidRPr="005F0BE8">
        <w:rPr>
          <w:b/>
          <w:bCs/>
        </w:rPr>
        <w:t>Coal feedstock costs are relatively insignificant</w:t>
      </w:r>
      <w:r>
        <w:t xml:space="preserve"> (&lt;10%) to the LCOH, except for the QBC case where the cost of coal accounts for 22% of the LCOH. </w:t>
      </w:r>
      <w:r w:rsidRPr="00AE29E1">
        <w:rPr>
          <w:b/>
          <w:bCs/>
        </w:rPr>
        <w:t>Fixed operational expenses are roughly equal</w:t>
      </w:r>
      <w:r>
        <w:t xml:space="preserve"> between scenarios, except for the DFB with Selexol CO</w:t>
      </w:r>
      <w:r>
        <w:rPr>
          <w:vertAlign w:val="subscript"/>
        </w:rPr>
        <w:t>2</w:t>
      </w:r>
      <w:r>
        <w:t xml:space="preserve"> capture which has higher fixed operational costs due to greater process complexity. Gasification of VBC in an EFR yields the lowest LCOH (</w:t>
      </w:r>
      <w:r w:rsidR="00F5326C">
        <w:t>$</w:t>
      </w:r>
      <w:r>
        <w:t>4.12/kg), followed by VBC gasification in a DFB with in-situ CO</w:t>
      </w:r>
      <w:r>
        <w:rPr>
          <w:vertAlign w:val="subscript"/>
        </w:rPr>
        <w:t>2</w:t>
      </w:r>
      <w:r>
        <w:t xml:space="preserve"> capture (</w:t>
      </w:r>
      <w:r w:rsidR="00F5326C">
        <w:t>$</w:t>
      </w:r>
      <w:r>
        <w:t xml:space="preserve">4.48/kg). QBC gasification in an EFR gives an LCOH of </w:t>
      </w:r>
      <w:r w:rsidR="00F5326C">
        <w:t>$</w:t>
      </w:r>
      <w:r>
        <w:t>4.89/kg followed by VBC gasification in a DFB with Selexol CO</w:t>
      </w:r>
      <w:r>
        <w:rPr>
          <w:vertAlign w:val="subscript"/>
        </w:rPr>
        <w:t>2</w:t>
      </w:r>
      <w:r>
        <w:t xml:space="preserve"> capture (</w:t>
      </w:r>
      <w:r w:rsidR="00F5326C">
        <w:t>$</w:t>
      </w:r>
      <w:r>
        <w:t>4.83/kg). QBC gasification in an EFR and VBC gasification in a DFB, both with Selexol CO</w:t>
      </w:r>
      <w:r>
        <w:rPr>
          <w:vertAlign w:val="subscript"/>
        </w:rPr>
        <w:t>2</w:t>
      </w:r>
      <w:r>
        <w:t xml:space="preserve"> capture yield very similar LCOH at </w:t>
      </w:r>
      <w:r w:rsidR="00F5326C">
        <w:t>$</w:t>
      </w:r>
      <w:r>
        <w:t xml:space="preserve">4.89/kg and </w:t>
      </w:r>
      <w:r w:rsidR="00F5326C">
        <w:t>$</w:t>
      </w:r>
      <w:r>
        <w:t xml:space="preserve">4.83/kg respectively. </w:t>
      </w:r>
    </w:p>
    <w:p w14:paraId="0466028F" w14:textId="6C279E68" w:rsidR="00FD3DEE" w:rsidRDefault="00FD3DEE" w:rsidP="00FD3DEE">
      <w:r>
        <w:t xml:space="preserve">A sensitivity analysis found the LCOH to be </w:t>
      </w:r>
      <w:r w:rsidR="00773EC1">
        <w:t xml:space="preserve">most </w:t>
      </w:r>
      <w:r>
        <w:t xml:space="preserve">sensitive to variations in CAPEX, electricity price and coal price. QBC is only becomes competitive with VBC if the price of QBC drops by 70% (to </w:t>
      </w:r>
      <w:r w:rsidR="00F5326C">
        <w:t>$</w:t>
      </w:r>
      <w:r>
        <w:t>1.05/GJ). LCOH demonstrates minimal sensitivity to CO</w:t>
      </w:r>
      <w:r>
        <w:rPr>
          <w:vertAlign w:val="subscript"/>
        </w:rPr>
        <w:t>2</w:t>
      </w:r>
      <w:r>
        <w:t xml:space="preserve"> storage price.</w:t>
      </w:r>
    </w:p>
    <w:p w14:paraId="4B3679EB" w14:textId="77777777" w:rsidR="00FD3DEE" w:rsidRDefault="00FD3DEE" w:rsidP="00FD3DEE">
      <w:pPr>
        <w:pStyle w:val="Heading2"/>
        <w:numPr>
          <w:ilvl w:val="0"/>
          <w:numId w:val="0"/>
        </w:numPr>
        <w:ind w:left="576" w:hanging="576"/>
      </w:pPr>
      <w:bookmarkStart w:id="38" w:name="_Toc108515519"/>
      <w:bookmarkStart w:id="39" w:name="_Toc142485552"/>
      <w:bookmarkStart w:id="40" w:name="_Toc149560712"/>
      <w:r>
        <w:lastRenderedPageBreak/>
        <w:t>Biomass</w:t>
      </w:r>
      <w:bookmarkEnd w:id="38"/>
      <w:bookmarkEnd w:id="39"/>
      <w:bookmarkEnd w:id="40"/>
    </w:p>
    <w:p w14:paraId="0F108988" w14:textId="0C2AD310" w:rsidR="00FD3DEE" w:rsidRDefault="00FD3DEE" w:rsidP="00FD3DEE">
      <w:pPr>
        <w:jc w:val="both"/>
      </w:pPr>
      <w:r>
        <w:t xml:space="preserve">Biomass has a great potential for </w:t>
      </w:r>
      <w:r w:rsidR="00677185">
        <w:t>conversion</w:t>
      </w:r>
      <w:r>
        <w:t xml:space="preserve"> into green hydrogen</w:t>
      </w:r>
      <w:r w:rsidR="0089531B">
        <w:t xml:space="preserve">. </w:t>
      </w:r>
      <w:r>
        <w:t xml:space="preserve">Two main </w:t>
      </w:r>
      <w:r w:rsidR="00773EC1">
        <w:t xml:space="preserve">thermochemical </w:t>
      </w:r>
      <w:r>
        <w:t>pathways exist for green hydrogen production from biomass</w:t>
      </w:r>
      <w:r w:rsidR="00E6180A">
        <w:t>:</w:t>
      </w:r>
      <w:r>
        <w:t xml:space="preserve"> pyrolysis and gasification. Both methods involve the high temperature decomposition of biomass. Gasification adds steam into the reaction chamber while pyrolysis occurs without the addition of oxidising agents. Processing is required to remove tar</w:t>
      </w:r>
      <w:r w:rsidR="003F5415">
        <w:t>s</w:t>
      </w:r>
      <w:r>
        <w:t xml:space="preserve"> produced through the process. Common methods are steam tar reforming and OLGA treatment. The former involves the addition of steam to tar to chemically convert it into syngas. OLGA treatment removes tar from the syngas through adsorption, after which the tar is combusted for </w:t>
      </w:r>
      <w:r w:rsidR="00773EC1">
        <w:t xml:space="preserve">additional </w:t>
      </w:r>
      <w:r>
        <w:t>steam generation</w:t>
      </w:r>
      <w:r w:rsidR="00773EC1">
        <w:t xml:space="preserve"> in the plant which can be used for heat integration or additional electricity production</w:t>
      </w:r>
      <w:r>
        <w:t xml:space="preserve">. </w:t>
      </w:r>
    </w:p>
    <w:p w14:paraId="0878D76A" w14:textId="1CC5EBBF" w:rsidR="00FD3DEE" w:rsidRDefault="00FD3DEE" w:rsidP="00FD3DEE">
      <w:pPr>
        <w:jc w:val="both"/>
      </w:pPr>
      <w:r>
        <w:t xml:space="preserve">Five (5) processes have been investigated for the production of green hydrogen from biomass; four (4) involve </w:t>
      </w:r>
      <w:r w:rsidRPr="00021D6E">
        <w:rPr>
          <w:b/>
          <w:bCs/>
        </w:rPr>
        <w:t>pyrolysis</w:t>
      </w:r>
      <w:r>
        <w:t xml:space="preserve"> </w:t>
      </w:r>
      <w:r w:rsidR="005C34F4">
        <w:t xml:space="preserve">(P) </w:t>
      </w:r>
      <w:r>
        <w:t xml:space="preserve">while one (1) employs </w:t>
      </w:r>
      <w:r w:rsidRPr="00021D6E">
        <w:rPr>
          <w:b/>
          <w:bCs/>
        </w:rPr>
        <w:t>gasification</w:t>
      </w:r>
      <w:r w:rsidR="005C34F4">
        <w:rPr>
          <w:b/>
          <w:bCs/>
        </w:rPr>
        <w:t xml:space="preserve"> </w:t>
      </w:r>
      <w:r w:rsidR="005C34F4">
        <w:t>(G)</w:t>
      </w:r>
      <w:r>
        <w:t>. In the pyrolysis scenarios, the tar treatment (</w:t>
      </w:r>
      <w:r w:rsidRPr="00021D6E">
        <w:rPr>
          <w:b/>
          <w:bCs/>
        </w:rPr>
        <w:t>steam tar reforming</w:t>
      </w:r>
      <w:r>
        <w:t xml:space="preserve"> </w:t>
      </w:r>
      <w:r w:rsidR="005C34F4">
        <w:t xml:space="preserve">(STM) </w:t>
      </w:r>
      <w:r>
        <w:t xml:space="preserve">or </w:t>
      </w:r>
      <w:r w:rsidRPr="00021D6E">
        <w:rPr>
          <w:b/>
          <w:bCs/>
        </w:rPr>
        <w:t>OLGA treatment</w:t>
      </w:r>
      <w:r w:rsidR="005C34F4">
        <w:rPr>
          <w:b/>
          <w:bCs/>
        </w:rPr>
        <w:t xml:space="preserve"> </w:t>
      </w:r>
      <w:r w:rsidR="005C34F4">
        <w:t>(OLGA)</w:t>
      </w:r>
      <w:r>
        <w:t xml:space="preserve">) and carbon capture extent </w:t>
      </w:r>
      <w:r w:rsidR="005C34F4">
        <w:t xml:space="preserve">(LO/HI) </w:t>
      </w:r>
      <w:r>
        <w:t xml:space="preserve">was varied to create four (4) unique scenarios. As biomass is an inherently green feedstock, high carbon capture rates are not necessary, however a high level of capture could make the process carbon negative. Hence, two variations of carbon capture were </w:t>
      </w:r>
      <w:r w:rsidR="00773EC1">
        <w:t xml:space="preserve">investigated including </w:t>
      </w:r>
      <w:r>
        <w:t>capture of CO</w:t>
      </w:r>
      <w:r>
        <w:rPr>
          <w:vertAlign w:val="subscript"/>
        </w:rPr>
        <w:t>2</w:t>
      </w:r>
      <w:r>
        <w:t xml:space="preserve"> from the </w:t>
      </w:r>
      <w:r w:rsidRPr="00021D6E">
        <w:rPr>
          <w:b/>
          <w:bCs/>
        </w:rPr>
        <w:t>syngas only</w:t>
      </w:r>
      <w:r>
        <w:t xml:space="preserve"> </w:t>
      </w:r>
      <w:r w:rsidR="005C34F4">
        <w:t xml:space="preserve">(LO) </w:t>
      </w:r>
      <w:r>
        <w:t xml:space="preserve">or from the </w:t>
      </w:r>
      <w:r w:rsidRPr="00021D6E">
        <w:rPr>
          <w:b/>
          <w:bCs/>
        </w:rPr>
        <w:t>syngas and flue gas</w:t>
      </w:r>
      <w:r w:rsidR="005C34F4">
        <w:rPr>
          <w:b/>
          <w:bCs/>
        </w:rPr>
        <w:t xml:space="preserve"> </w:t>
      </w:r>
      <w:r w:rsidR="005C34F4">
        <w:t>(HI)</w:t>
      </w:r>
      <w:r>
        <w:t xml:space="preserve">. The gasification scenario utilised </w:t>
      </w:r>
      <w:r w:rsidR="00D01673">
        <w:t>OLGA</w:t>
      </w:r>
      <w:r>
        <w:t xml:space="preserve"> </w:t>
      </w:r>
      <w:r w:rsidR="00D01673">
        <w:t xml:space="preserve">for tar treatment </w:t>
      </w:r>
      <w:r>
        <w:t>and removed CO</w:t>
      </w:r>
      <w:r>
        <w:rPr>
          <w:vertAlign w:val="subscript"/>
        </w:rPr>
        <w:t>2</w:t>
      </w:r>
      <w:r>
        <w:t xml:space="preserve"> from the </w:t>
      </w:r>
      <w:r w:rsidRPr="00021D6E">
        <w:rPr>
          <w:b/>
          <w:bCs/>
        </w:rPr>
        <w:t>syngas only</w:t>
      </w:r>
      <w:r>
        <w:t xml:space="preserve">. </w:t>
      </w:r>
    </w:p>
    <w:p w14:paraId="6A612C58" w14:textId="2F5D93AC" w:rsidR="008C2DF9" w:rsidRDefault="00FD3DEE" w:rsidP="00FD3DEE">
      <w:pPr>
        <w:jc w:val="both"/>
      </w:pPr>
      <w:r>
        <w:t xml:space="preserve">Syngas produced in each process also underwent a </w:t>
      </w:r>
      <w:r w:rsidRPr="00021D6E">
        <w:rPr>
          <w:b/>
          <w:bCs/>
        </w:rPr>
        <w:t>water gas shift</w:t>
      </w:r>
      <w:r>
        <w:t xml:space="preserve"> to increase hydrogen yield and </w:t>
      </w:r>
      <w:r w:rsidRPr="00021D6E">
        <w:rPr>
          <w:b/>
          <w:bCs/>
        </w:rPr>
        <w:t>pressure swing adsorption</w:t>
      </w:r>
      <w:r>
        <w:t xml:space="preserve"> for purification before compression to meet the required</w:t>
      </w:r>
      <w:r w:rsidR="004627ED">
        <w:t xml:space="preserve"> H</w:t>
      </w:r>
      <w:r w:rsidR="004627ED" w:rsidRPr="004627ED">
        <w:rPr>
          <w:vertAlign w:val="subscript"/>
        </w:rPr>
        <w:t>2</w:t>
      </w:r>
      <w:r w:rsidR="004627ED">
        <w:t xml:space="preserve"> purity</w:t>
      </w:r>
      <w:r>
        <w:t xml:space="preserve">. For all scenarios, </w:t>
      </w:r>
      <w:r w:rsidRPr="00021D6E">
        <w:rPr>
          <w:b/>
          <w:bCs/>
        </w:rPr>
        <w:t>sugarcane bagasse</w:t>
      </w:r>
      <w:r>
        <w:t xml:space="preserve"> was used as the feedstock</w:t>
      </w:r>
      <w:r w:rsidR="008E5DC0">
        <w:t>, because it was one of the lowest cost, higher availability feedstocks that was sufficiently well characterised for both pyrolysis and gasification</w:t>
      </w:r>
      <w:r>
        <w:t xml:space="preserve">. </w:t>
      </w:r>
    </w:p>
    <w:p w14:paraId="0FB48E59" w14:textId="1B5B3B01" w:rsidR="005C34F4" w:rsidRDefault="00773EC1" w:rsidP="005C34F4">
      <w:pPr>
        <w:spacing w:before="240"/>
        <w:jc w:val="both"/>
      </w:pPr>
      <w:r>
        <w:t xml:space="preserve">The processes were investigated using process modelling tools with a production basis of </w:t>
      </w:r>
      <w:r w:rsidR="00CA2800">
        <w:t xml:space="preserve">25kta of hydrogen produced. </w:t>
      </w:r>
      <w:r w:rsidR="005C34F4">
        <w:t>Electricity prices</w:t>
      </w:r>
      <w:r w:rsidR="00934546">
        <w:t xml:space="preserve"> (</w:t>
      </w:r>
      <w:r w:rsidR="002E3023">
        <w:t>grid-</w:t>
      </w:r>
      <w:r w:rsidR="00934546">
        <w:t>$85/MWh)</w:t>
      </w:r>
      <w:r w:rsidR="005C34F4">
        <w:t xml:space="preserve">, </w:t>
      </w:r>
      <w:r w:rsidR="00934546">
        <w:t>feedstock prices ($0.1/GJ)</w:t>
      </w:r>
      <w:r w:rsidR="005C34F4">
        <w:t xml:space="preserve"> and utility costs were uniform across all scenarios. The primary findings of the mass and energy balances are shown in </w:t>
      </w:r>
      <w:r w:rsidR="005C34F4">
        <w:fldChar w:fldCharType="begin"/>
      </w:r>
      <w:r w:rsidR="005C34F4">
        <w:instrText xml:space="preserve"> REF _Ref108691383 \h </w:instrText>
      </w:r>
      <w:r w:rsidR="005C34F4">
        <w:fldChar w:fldCharType="separate"/>
      </w:r>
      <w:r w:rsidR="000A0462">
        <w:t xml:space="preserve">Table </w:t>
      </w:r>
      <w:r w:rsidR="000A0462">
        <w:rPr>
          <w:noProof/>
        </w:rPr>
        <w:t>0</w:t>
      </w:r>
      <w:r w:rsidR="000A0462">
        <w:t>.</w:t>
      </w:r>
      <w:r w:rsidR="000A0462">
        <w:rPr>
          <w:noProof/>
        </w:rPr>
        <w:t>7</w:t>
      </w:r>
      <w:r w:rsidR="005C34F4">
        <w:fldChar w:fldCharType="end"/>
      </w:r>
      <w:r w:rsidR="005C34F4">
        <w:t>. The process name is given by feedstock-technology, e</w:t>
      </w:r>
      <w:r w:rsidR="00996D95">
        <w:t>.</w:t>
      </w:r>
      <w:r w:rsidR="005C34F4">
        <w:t>g</w:t>
      </w:r>
      <w:r w:rsidR="00996D95">
        <w:t>.</w:t>
      </w:r>
      <w:r w:rsidR="005C34F4">
        <w:t xml:space="preserve"> </w:t>
      </w:r>
      <w:r w:rsidR="004B5014">
        <w:t>pyrolysis employing steam tar reforming with carbon capture only on the syngas stream is denoted BIO-P-STM-LO</w:t>
      </w:r>
      <w:r w:rsidR="005C34F4">
        <w:t>.</w:t>
      </w:r>
    </w:p>
    <w:p w14:paraId="272DF840" w14:textId="7236481F" w:rsidR="008C2DF9" w:rsidRPr="00804BFF" w:rsidRDefault="008C2DF9" w:rsidP="008C2DF9">
      <w:pPr>
        <w:pStyle w:val="Caption"/>
        <w:keepNext/>
      </w:pPr>
      <w:bookmarkStart w:id="41" w:name="_Toc142485721"/>
      <w:bookmarkStart w:id="42" w:name="_Toc146464198"/>
      <w:bookmarkStart w:id="43" w:name="_Toc149572605"/>
      <w:r>
        <w:t xml:space="preserve">Table </w:t>
      </w:r>
      <w:r>
        <w:fldChar w:fldCharType="begin"/>
      </w:r>
      <w:r>
        <w:instrText xml:space="preserve"> STYLEREF 1 \s </w:instrText>
      </w:r>
      <w:r>
        <w:fldChar w:fldCharType="separate"/>
      </w:r>
      <w:r w:rsidR="000A0462">
        <w:rPr>
          <w:noProof/>
        </w:rPr>
        <w:t>0</w:t>
      </w:r>
      <w:r>
        <w:fldChar w:fldCharType="end"/>
      </w:r>
      <w:r>
        <w:t>.</w:t>
      </w:r>
      <w:r>
        <w:fldChar w:fldCharType="begin"/>
      </w:r>
      <w:r>
        <w:instrText xml:space="preserve"> SEQ Table \* ARABIC \s 1 </w:instrText>
      </w:r>
      <w:r>
        <w:fldChar w:fldCharType="separate"/>
      </w:r>
      <w:r w:rsidR="000A0462">
        <w:rPr>
          <w:noProof/>
        </w:rPr>
        <w:t>5</w:t>
      </w:r>
      <w:r>
        <w:fldChar w:fldCharType="end"/>
      </w:r>
      <w:r>
        <w:t xml:space="preserve"> Biomass Mass and Energy Balance Summary</w:t>
      </w:r>
      <w:bookmarkEnd w:id="41"/>
      <w:bookmarkEnd w:id="42"/>
      <w:bookmarkEnd w:id="43"/>
    </w:p>
    <w:tbl>
      <w:tblPr>
        <w:tblStyle w:val="TableGrid"/>
        <w:tblW w:w="0" w:type="auto"/>
        <w:jc w:val="center"/>
        <w:tblLook w:val="04A0" w:firstRow="1" w:lastRow="0" w:firstColumn="1" w:lastColumn="0" w:noHBand="0" w:noVBand="1"/>
      </w:tblPr>
      <w:tblGrid>
        <w:gridCol w:w="3277"/>
        <w:gridCol w:w="1060"/>
        <w:gridCol w:w="974"/>
        <w:gridCol w:w="1231"/>
        <w:gridCol w:w="1145"/>
        <w:gridCol w:w="852"/>
      </w:tblGrid>
      <w:tr w:rsidR="008C2DF9" w14:paraId="6C5CC9DF" w14:textId="0A9009F8" w:rsidTr="00EF7298">
        <w:trPr>
          <w:jc w:val="center"/>
        </w:trPr>
        <w:tc>
          <w:tcPr>
            <w:tcW w:w="0" w:type="auto"/>
          </w:tcPr>
          <w:p w14:paraId="299983FF" w14:textId="77777777" w:rsidR="008C2DF9" w:rsidRPr="00BF4E2C" w:rsidRDefault="008C2DF9" w:rsidP="003F5415">
            <w:pPr>
              <w:spacing w:after="0"/>
              <w:jc w:val="both"/>
              <w:rPr>
                <w:b/>
              </w:rPr>
            </w:pPr>
            <w:r w:rsidRPr="00BF4E2C">
              <w:rPr>
                <w:b/>
              </w:rPr>
              <w:t>Result</w:t>
            </w:r>
          </w:p>
        </w:tc>
        <w:tc>
          <w:tcPr>
            <w:tcW w:w="0" w:type="auto"/>
          </w:tcPr>
          <w:p w14:paraId="1FDAC4DB" w14:textId="77777777" w:rsidR="003F5415" w:rsidRDefault="003F5415" w:rsidP="003F5415">
            <w:pPr>
              <w:spacing w:after="0" w:line="240" w:lineRule="auto"/>
              <w:jc w:val="center"/>
              <w:rPr>
                <w:b/>
              </w:rPr>
            </w:pPr>
            <w:r>
              <w:rPr>
                <w:b/>
              </w:rPr>
              <w:t>BIO-P-</w:t>
            </w:r>
          </w:p>
          <w:p w14:paraId="016991D3" w14:textId="0901A9C6" w:rsidR="008C2DF9" w:rsidRPr="006C4330" w:rsidRDefault="003F5415" w:rsidP="003F5415">
            <w:pPr>
              <w:spacing w:after="0" w:line="240" w:lineRule="auto"/>
              <w:jc w:val="center"/>
              <w:rPr>
                <w:b/>
              </w:rPr>
            </w:pPr>
            <w:r>
              <w:rPr>
                <w:b/>
              </w:rPr>
              <w:t>STM-LO</w:t>
            </w:r>
          </w:p>
        </w:tc>
        <w:tc>
          <w:tcPr>
            <w:tcW w:w="0" w:type="auto"/>
          </w:tcPr>
          <w:p w14:paraId="731F0DBE" w14:textId="77777777" w:rsidR="003F5415" w:rsidRDefault="003F5415" w:rsidP="003F5415">
            <w:pPr>
              <w:spacing w:after="0" w:line="240" w:lineRule="auto"/>
              <w:jc w:val="center"/>
              <w:rPr>
                <w:b/>
              </w:rPr>
            </w:pPr>
            <w:r>
              <w:rPr>
                <w:b/>
              </w:rPr>
              <w:t>BIO-P-</w:t>
            </w:r>
          </w:p>
          <w:p w14:paraId="4A0C0A5E" w14:textId="2976F681" w:rsidR="008C2DF9" w:rsidRPr="006C4330" w:rsidRDefault="003F5415" w:rsidP="003F5415">
            <w:pPr>
              <w:spacing w:after="0" w:line="240" w:lineRule="auto"/>
              <w:jc w:val="center"/>
              <w:rPr>
                <w:b/>
              </w:rPr>
            </w:pPr>
            <w:r>
              <w:rPr>
                <w:b/>
              </w:rPr>
              <w:t>STM-HI</w:t>
            </w:r>
          </w:p>
        </w:tc>
        <w:tc>
          <w:tcPr>
            <w:tcW w:w="0" w:type="auto"/>
          </w:tcPr>
          <w:p w14:paraId="59F37232" w14:textId="77777777" w:rsidR="003F5415" w:rsidRDefault="003F5415" w:rsidP="003F5415">
            <w:pPr>
              <w:spacing w:after="0" w:line="240" w:lineRule="auto"/>
              <w:jc w:val="center"/>
              <w:rPr>
                <w:b/>
              </w:rPr>
            </w:pPr>
            <w:r>
              <w:rPr>
                <w:b/>
              </w:rPr>
              <w:t>BIO-P-</w:t>
            </w:r>
          </w:p>
          <w:p w14:paraId="4AF69343" w14:textId="3074C2EF" w:rsidR="008C2DF9" w:rsidRPr="006C4330" w:rsidRDefault="003F5415" w:rsidP="003F5415">
            <w:pPr>
              <w:spacing w:after="0" w:line="240" w:lineRule="auto"/>
              <w:jc w:val="center"/>
              <w:rPr>
                <w:b/>
              </w:rPr>
            </w:pPr>
            <w:r>
              <w:rPr>
                <w:b/>
              </w:rPr>
              <w:t>OLGA-LO</w:t>
            </w:r>
          </w:p>
        </w:tc>
        <w:tc>
          <w:tcPr>
            <w:tcW w:w="0" w:type="auto"/>
          </w:tcPr>
          <w:p w14:paraId="6C017389" w14:textId="77777777" w:rsidR="003F5415" w:rsidRDefault="003F5415" w:rsidP="003F5415">
            <w:pPr>
              <w:spacing w:after="0" w:line="240" w:lineRule="auto"/>
              <w:jc w:val="center"/>
              <w:rPr>
                <w:b/>
              </w:rPr>
            </w:pPr>
            <w:r>
              <w:rPr>
                <w:b/>
              </w:rPr>
              <w:t>BIO-P-</w:t>
            </w:r>
          </w:p>
          <w:p w14:paraId="707C51D8" w14:textId="471435F7" w:rsidR="008C2DF9" w:rsidRPr="006C4330" w:rsidRDefault="003F5415" w:rsidP="003F5415">
            <w:pPr>
              <w:spacing w:after="0" w:line="240" w:lineRule="auto"/>
              <w:jc w:val="center"/>
              <w:rPr>
                <w:b/>
              </w:rPr>
            </w:pPr>
            <w:r>
              <w:rPr>
                <w:b/>
              </w:rPr>
              <w:t>OLGA-HI</w:t>
            </w:r>
          </w:p>
        </w:tc>
        <w:tc>
          <w:tcPr>
            <w:tcW w:w="0" w:type="auto"/>
          </w:tcPr>
          <w:p w14:paraId="52DB1947" w14:textId="741834EF" w:rsidR="008C2DF9" w:rsidRPr="006C4330" w:rsidRDefault="003F5415" w:rsidP="003F5415">
            <w:pPr>
              <w:spacing w:after="0" w:line="240" w:lineRule="auto"/>
              <w:jc w:val="center"/>
              <w:rPr>
                <w:b/>
              </w:rPr>
            </w:pPr>
            <w:r>
              <w:rPr>
                <w:b/>
              </w:rPr>
              <w:t>BIO-G</w:t>
            </w:r>
          </w:p>
        </w:tc>
      </w:tr>
      <w:tr w:rsidR="008C2DF9" w14:paraId="4BCFCE1D" w14:textId="3A659CBF" w:rsidTr="00EF7298">
        <w:trPr>
          <w:jc w:val="center"/>
        </w:trPr>
        <w:tc>
          <w:tcPr>
            <w:tcW w:w="0" w:type="auto"/>
            <w:vAlign w:val="center"/>
          </w:tcPr>
          <w:p w14:paraId="3EB95A56" w14:textId="77777777" w:rsidR="008C2DF9" w:rsidRPr="006C4330" w:rsidRDefault="008C2DF9" w:rsidP="00365B36">
            <w:pPr>
              <w:jc w:val="both"/>
              <w:rPr>
                <w:b/>
                <w:bCs/>
              </w:rPr>
            </w:pPr>
            <w:r w:rsidRPr="00E86340">
              <w:rPr>
                <w:b/>
                <w:bCs/>
              </w:rPr>
              <w:t>H</w:t>
            </w:r>
            <w:r w:rsidRPr="00E86340">
              <w:rPr>
                <w:b/>
                <w:bCs/>
                <w:vertAlign w:val="subscript"/>
              </w:rPr>
              <w:t>2</w:t>
            </w:r>
            <w:r w:rsidRPr="00E86340">
              <w:rPr>
                <w:b/>
                <w:bCs/>
              </w:rPr>
              <w:t xml:space="preserve"> produced (kt</w:t>
            </w:r>
            <w:r>
              <w:rPr>
                <w:b/>
                <w:bCs/>
              </w:rPr>
              <w:t>a</w:t>
            </w:r>
            <w:r w:rsidRPr="00E86340">
              <w:rPr>
                <w:b/>
                <w:bCs/>
              </w:rPr>
              <w:t>)</w:t>
            </w:r>
          </w:p>
        </w:tc>
        <w:tc>
          <w:tcPr>
            <w:tcW w:w="0" w:type="auto"/>
          </w:tcPr>
          <w:p w14:paraId="67CB657D" w14:textId="659B0E7F" w:rsidR="008C2DF9" w:rsidRDefault="008C2DF9" w:rsidP="00365B36">
            <w:pPr>
              <w:jc w:val="center"/>
            </w:pPr>
            <w:r>
              <w:t>25</w:t>
            </w:r>
          </w:p>
        </w:tc>
        <w:tc>
          <w:tcPr>
            <w:tcW w:w="0" w:type="auto"/>
          </w:tcPr>
          <w:p w14:paraId="01015ADC" w14:textId="34688955" w:rsidR="008C2DF9" w:rsidRDefault="008C2DF9" w:rsidP="00365B36">
            <w:pPr>
              <w:jc w:val="center"/>
            </w:pPr>
            <w:r>
              <w:t>25</w:t>
            </w:r>
          </w:p>
        </w:tc>
        <w:tc>
          <w:tcPr>
            <w:tcW w:w="0" w:type="auto"/>
          </w:tcPr>
          <w:p w14:paraId="2C07535C" w14:textId="6C903862" w:rsidR="008C2DF9" w:rsidRDefault="008C2DF9" w:rsidP="00365B36">
            <w:pPr>
              <w:jc w:val="center"/>
            </w:pPr>
            <w:r>
              <w:t>25</w:t>
            </w:r>
          </w:p>
        </w:tc>
        <w:tc>
          <w:tcPr>
            <w:tcW w:w="0" w:type="auto"/>
          </w:tcPr>
          <w:p w14:paraId="3015B50F" w14:textId="2D4F97A2" w:rsidR="008C2DF9" w:rsidRDefault="008C2DF9" w:rsidP="00365B36">
            <w:pPr>
              <w:jc w:val="center"/>
            </w:pPr>
            <w:r>
              <w:t>25</w:t>
            </w:r>
          </w:p>
        </w:tc>
        <w:tc>
          <w:tcPr>
            <w:tcW w:w="0" w:type="auto"/>
          </w:tcPr>
          <w:p w14:paraId="673B3110" w14:textId="656A2597" w:rsidR="008C2DF9" w:rsidRDefault="008C2DF9" w:rsidP="00365B36">
            <w:pPr>
              <w:jc w:val="center"/>
            </w:pPr>
            <w:r>
              <w:t>25</w:t>
            </w:r>
          </w:p>
        </w:tc>
      </w:tr>
      <w:tr w:rsidR="008C2DF9" w14:paraId="3789B518" w14:textId="64D61F4F" w:rsidTr="00EF7298">
        <w:trPr>
          <w:jc w:val="center"/>
        </w:trPr>
        <w:tc>
          <w:tcPr>
            <w:tcW w:w="0" w:type="auto"/>
            <w:vAlign w:val="center"/>
          </w:tcPr>
          <w:p w14:paraId="7E22FF91" w14:textId="53329EB2" w:rsidR="008C2DF9" w:rsidRDefault="009E259F" w:rsidP="00365B36">
            <w:pPr>
              <w:jc w:val="both"/>
            </w:pPr>
            <w:r>
              <w:rPr>
                <w:b/>
                <w:bCs/>
              </w:rPr>
              <w:t>Biomass</w:t>
            </w:r>
            <w:r w:rsidR="008C2DF9">
              <w:rPr>
                <w:b/>
                <w:bCs/>
              </w:rPr>
              <w:t xml:space="preserve"> </w:t>
            </w:r>
            <w:r w:rsidR="008C2DF9" w:rsidRPr="00E86340">
              <w:rPr>
                <w:b/>
                <w:bCs/>
              </w:rPr>
              <w:t>input (kt</w:t>
            </w:r>
            <w:r w:rsidR="008C2DF9">
              <w:rPr>
                <w:b/>
                <w:bCs/>
              </w:rPr>
              <w:t>a, wet</w:t>
            </w:r>
            <w:r w:rsidR="008C2DF9" w:rsidRPr="00E86340">
              <w:rPr>
                <w:b/>
                <w:bCs/>
              </w:rPr>
              <w:t>)</w:t>
            </w:r>
          </w:p>
        </w:tc>
        <w:tc>
          <w:tcPr>
            <w:tcW w:w="0" w:type="auto"/>
          </w:tcPr>
          <w:p w14:paraId="1FB35BB5" w14:textId="68E30248" w:rsidR="008C2DF9" w:rsidRDefault="005C34F4" w:rsidP="00365B36">
            <w:pPr>
              <w:jc w:val="center"/>
            </w:pPr>
            <w:r>
              <w:t>597</w:t>
            </w:r>
          </w:p>
        </w:tc>
        <w:tc>
          <w:tcPr>
            <w:tcW w:w="0" w:type="auto"/>
          </w:tcPr>
          <w:p w14:paraId="3ED1F650" w14:textId="05452F74" w:rsidR="008C2DF9" w:rsidRDefault="005C34F4" w:rsidP="00365B36">
            <w:pPr>
              <w:jc w:val="center"/>
            </w:pPr>
            <w:r>
              <w:t>597</w:t>
            </w:r>
          </w:p>
        </w:tc>
        <w:tc>
          <w:tcPr>
            <w:tcW w:w="0" w:type="auto"/>
          </w:tcPr>
          <w:p w14:paraId="17E32073" w14:textId="21D4A752" w:rsidR="008C2DF9" w:rsidRDefault="005C34F4" w:rsidP="00365B36">
            <w:pPr>
              <w:jc w:val="center"/>
            </w:pPr>
            <w:r>
              <w:t>1319</w:t>
            </w:r>
          </w:p>
        </w:tc>
        <w:tc>
          <w:tcPr>
            <w:tcW w:w="0" w:type="auto"/>
          </w:tcPr>
          <w:p w14:paraId="7F6096E4" w14:textId="45CAF7F1" w:rsidR="008C2DF9" w:rsidRDefault="005C34F4" w:rsidP="00365B36">
            <w:pPr>
              <w:jc w:val="center"/>
            </w:pPr>
            <w:r>
              <w:t>1319</w:t>
            </w:r>
          </w:p>
        </w:tc>
        <w:tc>
          <w:tcPr>
            <w:tcW w:w="0" w:type="auto"/>
          </w:tcPr>
          <w:p w14:paraId="057BF424" w14:textId="67D14B54" w:rsidR="008C2DF9" w:rsidRDefault="005C34F4" w:rsidP="00365B36">
            <w:pPr>
              <w:jc w:val="center"/>
            </w:pPr>
            <w:r>
              <w:t>870.5</w:t>
            </w:r>
          </w:p>
        </w:tc>
      </w:tr>
      <w:tr w:rsidR="008C2DF9" w14:paraId="0ACFE2F9" w14:textId="7F51C5C4" w:rsidTr="00EF7298">
        <w:trPr>
          <w:jc w:val="center"/>
        </w:trPr>
        <w:tc>
          <w:tcPr>
            <w:tcW w:w="0" w:type="auto"/>
            <w:vAlign w:val="center"/>
          </w:tcPr>
          <w:p w14:paraId="15ABA62C" w14:textId="77777777" w:rsidR="008C2DF9" w:rsidRDefault="008C2DF9" w:rsidP="00365B36">
            <w:pPr>
              <w:jc w:val="both"/>
              <w:rPr>
                <w:b/>
                <w:bCs/>
              </w:rPr>
            </w:pPr>
            <w:r w:rsidRPr="00E86340">
              <w:rPr>
                <w:b/>
                <w:bCs/>
              </w:rPr>
              <w:t>CO</w:t>
            </w:r>
            <w:r w:rsidRPr="00E86340">
              <w:rPr>
                <w:b/>
                <w:bCs/>
                <w:vertAlign w:val="subscript"/>
              </w:rPr>
              <w:t>2</w:t>
            </w:r>
            <w:r w:rsidRPr="00E86340">
              <w:rPr>
                <w:b/>
                <w:bCs/>
              </w:rPr>
              <w:t>e (kg-CO</w:t>
            </w:r>
            <w:r w:rsidRPr="00E86340">
              <w:rPr>
                <w:b/>
                <w:bCs/>
                <w:vertAlign w:val="subscript"/>
              </w:rPr>
              <w:t>2</w:t>
            </w:r>
            <w:r w:rsidRPr="00E86340">
              <w:rPr>
                <w:b/>
                <w:bCs/>
              </w:rPr>
              <w:t>/t-H</w:t>
            </w:r>
            <w:r w:rsidRPr="00E86340">
              <w:rPr>
                <w:b/>
                <w:bCs/>
                <w:vertAlign w:val="subscript"/>
              </w:rPr>
              <w:t>2</w:t>
            </w:r>
            <w:r w:rsidRPr="00E86340">
              <w:rPr>
                <w:b/>
                <w:bCs/>
              </w:rPr>
              <w:t>)</w:t>
            </w:r>
          </w:p>
          <w:p w14:paraId="38F534C2" w14:textId="33B763C6" w:rsidR="004B5014" w:rsidRDefault="004B5014" w:rsidP="00365B36">
            <w:pPr>
              <w:jc w:val="both"/>
            </w:pPr>
            <w:r>
              <w:t>Net CO</w:t>
            </w:r>
            <w:r w:rsidRPr="004B5014">
              <w:rPr>
                <w:vertAlign w:val="subscript"/>
              </w:rPr>
              <w:t>2</w:t>
            </w:r>
            <w:r>
              <w:t xml:space="preserve"> Capture Efficiency (%)</w:t>
            </w:r>
          </w:p>
        </w:tc>
        <w:tc>
          <w:tcPr>
            <w:tcW w:w="0" w:type="auto"/>
          </w:tcPr>
          <w:p w14:paraId="1B810682" w14:textId="77777777" w:rsidR="008C2DF9" w:rsidRDefault="003F5415" w:rsidP="00365B36">
            <w:pPr>
              <w:jc w:val="center"/>
            </w:pPr>
            <w:r>
              <w:t>14.34</w:t>
            </w:r>
          </w:p>
          <w:p w14:paraId="31F5C48E" w14:textId="63DF137E" w:rsidR="004B5014" w:rsidRDefault="004B5014" w:rsidP="00365B36">
            <w:pPr>
              <w:jc w:val="center"/>
            </w:pPr>
            <w:r>
              <w:t>46.8</w:t>
            </w:r>
          </w:p>
        </w:tc>
        <w:tc>
          <w:tcPr>
            <w:tcW w:w="0" w:type="auto"/>
          </w:tcPr>
          <w:p w14:paraId="03CAA30E" w14:textId="77777777" w:rsidR="008C2DF9" w:rsidRDefault="003F5415" w:rsidP="00365B36">
            <w:pPr>
              <w:jc w:val="center"/>
            </w:pPr>
            <w:r>
              <w:t>2.24</w:t>
            </w:r>
          </w:p>
          <w:p w14:paraId="3C823967" w14:textId="4FA68087" w:rsidR="004B5014" w:rsidRDefault="004B5014" w:rsidP="00365B36">
            <w:pPr>
              <w:jc w:val="center"/>
            </w:pPr>
            <w:r>
              <w:t>91.7</w:t>
            </w:r>
          </w:p>
        </w:tc>
        <w:tc>
          <w:tcPr>
            <w:tcW w:w="0" w:type="auto"/>
          </w:tcPr>
          <w:p w14:paraId="63862E8F" w14:textId="77777777" w:rsidR="008C2DF9" w:rsidRDefault="003F5415" w:rsidP="00365B36">
            <w:pPr>
              <w:jc w:val="center"/>
            </w:pPr>
            <w:r>
              <w:t>33.06</w:t>
            </w:r>
          </w:p>
          <w:p w14:paraId="6AE0F8A3" w14:textId="0AB961D6" w:rsidR="004B5014" w:rsidRDefault="004B5014" w:rsidP="00365B36">
            <w:pPr>
              <w:jc w:val="center"/>
            </w:pPr>
            <w:r>
              <w:t>36.2</w:t>
            </w:r>
          </w:p>
        </w:tc>
        <w:tc>
          <w:tcPr>
            <w:tcW w:w="0" w:type="auto"/>
          </w:tcPr>
          <w:p w14:paraId="60F5BE44" w14:textId="77777777" w:rsidR="008C2DF9" w:rsidRDefault="003F5415" w:rsidP="00365B36">
            <w:pPr>
              <w:jc w:val="center"/>
            </w:pPr>
            <w:r>
              <w:t>7.54</w:t>
            </w:r>
          </w:p>
          <w:p w14:paraId="53AF6559" w14:textId="74D8297F" w:rsidR="004B5014" w:rsidRDefault="004B5014" w:rsidP="00365B36">
            <w:pPr>
              <w:jc w:val="center"/>
            </w:pPr>
            <w:r>
              <w:t>85.4</w:t>
            </w:r>
          </w:p>
        </w:tc>
        <w:tc>
          <w:tcPr>
            <w:tcW w:w="0" w:type="auto"/>
          </w:tcPr>
          <w:p w14:paraId="12B8EAB0" w14:textId="77777777" w:rsidR="008C2DF9" w:rsidRDefault="003F5415" w:rsidP="00365B36">
            <w:pPr>
              <w:jc w:val="center"/>
            </w:pPr>
            <w:r>
              <w:t>17.25</w:t>
            </w:r>
          </w:p>
          <w:p w14:paraId="7F1CF559" w14:textId="489BA5ED" w:rsidR="004B5014" w:rsidRDefault="004B5014" w:rsidP="00365B36">
            <w:pPr>
              <w:jc w:val="center"/>
            </w:pPr>
            <w:r>
              <w:t>48.5</w:t>
            </w:r>
          </w:p>
        </w:tc>
      </w:tr>
    </w:tbl>
    <w:p w14:paraId="243FD2E3" w14:textId="77777777" w:rsidR="008C2DF9" w:rsidRDefault="008C2DF9" w:rsidP="00FD3DEE">
      <w:pPr>
        <w:jc w:val="both"/>
      </w:pPr>
    </w:p>
    <w:p w14:paraId="781DD2ED" w14:textId="5FB859DB" w:rsidR="00FD3DEE" w:rsidRDefault="00CA2800" w:rsidP="00FD3DEE">
      <w:pPr>
        <w:jc w:val="both"/>
      </w:pPr>
      <w:r>
        <w:t>R</w:t>
      </w:r>
      <w:r w:rsidR="00FD3DEE">
        <w:t xml:space="preserve">equirements </w:t>
      </w:r>
      <w:r>
        <w:t xml:space="preserve">for bagasse </w:t>
      </w:r>
      <w:r w:rsidR="00FD3DEE">
        <w:t xml:space="preserve">were lowest for pyrolysis cases with steam tar reforming. Compared to OGLA treatment where tar is combusted and </w:t>
      </w:r>
      <w:r w:rsidR="00FD3DEE" w:rsidRPr="00C43B10">
        <w:rPr>
          <w:b/>
          <w:bCs/>
        </w:rPr>
        <w:t>hydrogen in tail gases vented</w:t>
      </w:r>
      <w:r w:rsidR="00FD3DEE">
        <w:t xml:space="preserve"> to </w:t>
      </w:r>
      <w:r w:rsidR="00FD3DEE">
        <w:lastRenderedPageBreak/>
        <w:t xml:space="preserve">atmosphere, steam tar reforming </w:t>
      </w:r>
      <w:r w:rsidR="00FD3DEE" w:rsidRPr="00C43B10">
        <w:rPr>
          <w:b/>
          <w:bCs/>
        </w:rPr>
        <w:t>harnesses the hydrogen in tar</w:t>
      </w:r>
      <w:r w:rsidR="00FD3DEE">
        <w:t xml:space="preserve"> for production </w:t>
      </w:r>
      <w:r w:rsidR="005C34F4">
        <w:t>of additional hydrogen</w:t>
      </w:r>
      <w:r w:rsidR="00FD3DEE">
        <w:t xml:space="preserve">. Hence, the </w:t>
      </w:r>
      <w:r w:rsidR="004627ED">
        <w:t xml:space="preserve">steam tar reforming </w:t>
      </w:r>
      <w:r w:rsidR="00FD3DEE">
        <w:t xml:space="preserve">process has a </w:t>
      </w:r>
      <w:r w:rsidR="00FD3DEE" w:rsidRPr="00C43B10">
        <w:rPr>
          <w:b/>
          <w:bCs/>
        </w:rPr>
        <w:t>greater biomass utilisation</w:t>
      </w:r>
      <w:r w:rsidR="004627ED">
        <w:t xml:space="preserve"> than the other processes, almost twice that of the OLGA scenarios, and ~45% better than the </w:t>
      </w:r>
      <w:r w:rsidR="00FD3DEE">
        <w:t xml:space="preserve">gasification case </w:t>
      </w:r>
      <w:r w:rsidR="004627ED">
        <w:t xml:space="preserve">(which has </w:t>
      </w:r>
      <w:r w:rsidR="00FD3DEE">
        <w:t xml:space="preserve">a </w:t>
      </w:r>
      <w:r w:rsidR="00FD3DEE" w:rsidRPr="00C43B10">
        <w:rPr>
          <w:b/>
          <w:bCs/>
        </w:rPr>
        <w:t>lower H</w:t>
      </w:r>
      <w:r w:rsidR="00FD3DEE" w:rsidRPr="00C43B10">
        <w:rPr>
          <w:b/>
          <w:bCs/>
          <w:vertAlign w:val="subscript"/>
        </w:rPr>
        <w:t>2</w:t>
      </w:r>
      <w:r w:rsidR="00FD3DEE" w:rsidRPr="00C43B10">
        <w:rPr>
          <w:b/>
          <w:bCs/>
        </w:rPr>
        <w:t xml:space="preserve"> conversion rate</w:t>
      </w:r>
      <w:r w:rsidR="00FD3DEE">
        <w:t xml:space="preserve"> than pyrolysis, </w:t>
      </w:r>
      <w:r w:rsidR="004627ED">
        <w:t xml:space="preserve">but still </w:t>
      </w:r>
      <w:r w:rsidR="00FD3DEE">
        <w:t>employs steam tar reforming</w:t>
      </w:r>
      <w:r w:rsidR="004627ED">
        <w:t>)</w:t>
      </w:r>
      <w:r w:rsidR="00FD3DEE">
        <w:t>.</w:t>
      </w:r>
    </w:p>
    <w:p w14:paraId="2B31B653" w14:textId="7E70A7BD" w:rsidR="00FD3DEE" w:rsidRDefault="004627ED" w:rsidP="00FD3DEE">
      <w:pPr>
        <w:jc w:val="both"/>
      </w:pPr>
      <w:r>
        <w:t>Importantly, t</w:t>
      </w:r>
      <w:r w:rsidR="00CA2800">
        <w:t xml:space="preserve">here </w:t>
      </w:r>
      <w:r w:rsidR="00FD3DEE">
        <w:t>is a substantial difference in CO</w:t>
      </w:r>
      <w:r w:rsidR="00FD3DEE">
        <w:rPr>
          <w:vertAlign w:val="subscript"/>
        </w:rPr>
        <w:t>2</w:t>
      </w:r>
      <w:r w:rsidR="00FD3DEE">
        <w:t xml:space="preserve"> emissions between processes. The processes w</w:t>
      </w:r>
      <w:r>
        <w:t>here</w:t>
      </w:r>
      <w:r w:rsidR="00FD3DEE">
        <w:t xml:space="preserve"> </w:t>
      </w:r>
      <w:r w:rsidR="00FD3DEE" w:rsidRPr="004627ED">
        <w:rPr>
          <w:b/>
          <w:bCs/>
        </w:rPr>
        <w:t xml:space="preserve">carbon capture </w:t>
      </w:r>
      <w:r w:rsidRPr="004627ED">
        <w:rPr>
          <w:b/>
          <w:bCs/>
        </w:rPr>
        <w:t xml:space="preserve">is employed on both </w:t>
      </w:r>
      <w:r w:rsidR="00FD3DEE" w:rsidRPr="004627ED">
        <w:rPr>
          <w:b/>
          <w:bCs/>
        </w:rPr>
        <w:t>syngas and flue gas have the</w:t>
      </w:r>
      <w:r w:rsidR="00FD3DEE">
        <w:t xml:space="preserve"> </w:t>
      </w:r>
      <w:r w:rsidR="00FD3DEE" w:rsidRPr="00AE4B6F">
        <w:rPr>
          <w:b/>
          <w:bCs/>
        </w:rPr>
        <w:t>lowest levelized emissions</w:t>
      </w:r>
      <w:r>
        <w:t xml:space="preserve">. Again, the steam tar reforming with pyrolysis scenario has less than half the emissions of the OLGA equivalent and is between </w:t>
      </w:r>
      <w:r w:rsidR="009D3202">
        <w:t>5</w:t>
      </w:r>
      <w:r>
        <w:t xml:space="preserve"> and </w:t>
      </w:r>
      <w:r w:rsidR="009D3202">
        <w:t>14 times better than the LO capture scenarios where CO</w:t>
      </w:r>
      <w:r w:rsidR="009D3202" w:rsidRPr="009D3202">
        <w:rPr>
          <w:vertAlign w:val="subscript"/>
        </w:rPr>
        <w:t>2</w:t>
      </w:r>
      <w:r w:rsidR="009D3202">
        <w:t xml:space="preserve"> is only captured from the syngas. </w:t>
      </w:r>
      <w:r w:rsidR="00FD3DEE">
        <w:t xml:space="preserve"> </w:t>
      </w:r>
    </w:p>
    <w:p w14:paraId="2D2C5B1B" w14:textId="1E860108" w:rsidR="00FD3DEE" w:rsidRDefault="00FD3DEE" w:rsidP="00FD3DEE">
      <w:pPr>
        <w:jc w:val="both"/>
      </w:pPr>
      <w:r w:rsidRPr="003F2F01">
        <w:rPr>
          <w:b/>
          <w:bCs/>
        </w:rPr>
        <w:t>Electricity dominates the utility demand</w:t>
      </w:r>
      <w:r>
        <w:t xml:space="preserve"> of all scenarios. </w:t>
      </w:r>
      <w:r w:rsidRPr="003F2F01">
        <w:rPr>
          <w:b/>
          <w:bCs/>
        </w:rPr>
        <w:t>Pyrolysis scenarios have higher electricity demand than the gasification scenario</w:t>
      </w:r>
      <w:r>
        <w:t xml:space="preserve"> owing to greater compressor </w:t>
      </w:r>
      <w:r w:rsidR="004B5014">
        <w:t>requirements</w:t>
      </w:r>
      <w:r>
        <w:t>. OLGA scenarios generate significant amounts of</w:t>
      </w:r>
      <w:r w:rsidR="00CA2800">
        <w:t xml:space="preserve"> extra</w:t>
      </w:r>
      <w:r>
        <w:t xml:space="preserve"> electricity through combustion</w:t>
      </w:r>
      <w:r w:rsidR="00CA2800">
        <w:t xml:space="preserve"> of the tars to produce steam</w:t>
      </w:r>
      <w:r>
        <w:t xml:space="preserve">. Hence, these scenarios have much lower total electricity demand than steam tar reforming scenarios. Scenarios with </w:t>
      </w:r>
      <w:r w:rsidRPr="003F2F01">
        <w:rPr>
          <w:b/>
          <w:bCs/>
        </w:rPr>
        <w:t>higher rates of carbon capture have higher utility demands</w:t>
      </w:r>
      <w:r>
        <w:t xml:space="preserve"> than their respective counterparts. The steam tar reforming case w</w:t>
      </w:r>
      <w:r w:rsidR="00CA2800">
        <w:t xml:space="preserve">here </w:t>
      </w:r>
      <w:r>
        <w:t xml:space="preserve">carbon capture </w:t>
      </w:r>
      <w:r w:rsidR="00CA2800">
        <w:t>is applied only to the syngas</w:t>
      </w:r>
      <w:r w:rsidR="004B5014">
        <w:t xml:space="preserve"> (BIO-P-STM-LO)</w:t>
      </w:r>
      <w:r w:rsidR="00CA2800">
        <w:t xml:space="preserve">, </w:t>
      </w:r>
      <w:r>
        <w:t>has the lowest operating cost for the pyrolysis scenarios while the OLGA treatment with syngas and flue gas carbon capture</w:t>
      </w:r>
      <w:r w:rsidR="004B5014">
        <w:t xml:space="preserve"> (BIO-P-OLGA-HI)</w:t>
      </w:r>
      <w:r>
        <w:t xml:space="preserve"> has the highest operating cost. </w:t>
      </w:r>
    </w:p>
    <w:p w14:paraId="19AFE331" w14:textId="404E6D19" w:rsidR="00FD3DEE" w:rsidRDefault="00FD3DEE" w:rsidP="00FD3DEE">
      <w:pPr>
        <w:jc w:val="both"/>
      </w:pPr>
      <w:r>
        <w:t>Despite utilising the same pyrolysis technology, the cost of the pyrolysis unit for OLGA cases is greater</w:t>
      </w:r>
      <w:r w:rsidR="00CA2800">
        <w:t xml:space="preserve"> (more than double) than the </w:t>
      </w:r>
      <w:r>
        <w:t>steam tar reforming as a larger pyrolysis unit is required due to the lower biomass utilisation and therefore higher biomass fe</w:t>
      </w:r>
      <w:r w:rsidR="00CA2800">
        <w:t xml:space="preserve">ed </w:t>
      </w:r>
      <w:r>
        <w:t xml:space="preserve">rate. Despite the </w:t>
      </w:r>
      <w:r w:rsidR="004B5014">
        <w:t xml:space="preserve">capital </w:t>
      </w:r>
      <w:r>
        <w:t xml:space="preserve">cost of the gasifier being greater than the smaller pyrolysis units, the gasification scenario has a similar capital cost to the cheapest pyrolysis scenario, owing to reduced costs around carbon capture equipment. </w:t>
      </w:r>
      <w:r w:rsidRPr="00775D67">
        <w:rPr>
          <w:b/>
          <w:bCs/>
        </w:rPr>
        <w:t>Carbon capture equipment</w:t>
      </w:r>
      <w:r>
        <w:t xml:space="preserve"> accounts for up to a </w:t>
      </w:r>
      <w:r w:rsidRPr="00775D67">
        <w:rPr>
          <w:b/>
          <w:bCs/>
        </w:rPr>
        <w:t xml:space="preserve">third of reduced capture </w:t>
      </w:r>
      <w:r w:rsidR="004B5014">
        <w:rPr>
          <w:b/>
          <w:bCs/>
        </w:rPr>
        <w:t xml:space="preserve">(LO) </w:t>
      </w:r>
      <w:r w:rsidRPr="00775D67">
        <w:rPr>
          <w:b/>
          <w:bCs/>
        </w:rPr>
        <w:t>scenarios</w:t>
      </w:r>
      <w:r>
        <w:t xml:space="preserve"> and over a </w:t>
      </w:r>
      <w:r w:rsidRPr="00775D67">
        <w:rPr>
          <w:b/>
          <w:bCs/>
        </w:rPr>
        <w:t xml:space="preserve">half of high carbon capture </w:t>
      </w:r>
      <w:r w:rsidR="009D3202">
        <w:rPr>
          <w:b/>
          <w:bCs/>
        </w:rPr>
        <w:t xml:space="preserve">(HI) </w:t>
      </w:r>
      <w:r w:rsidRPr="00775D67">
        <w:rPr>
          <w:b/>
          <w:bCs/>
        </w:rPr>
        <w:t>scenarios</w:t>
      </w:r>
      <w:r>
        <w:t xml:space="preserve">.  </w:t>
      </w:r>
    </w:p>
    <w:p w14:paraId="0BAB941D" w14:textId="4A65EC50" w:rsidR="00FD3DEE" w:rsidRDefault="00FD3DEE" w:rsidP="00FD3DEE">
      <w:pPr>
        <w:jc w:val="both"/>
      </w:pPr>
      <w:r>
        <w:t xml:space="preserve">The gasification has a lower LCOH than all pyrolysis scenarios, at </w:t>
      </w:r>
      <w:r w:rsidR="00F5326C">
        <w:rPr>
          <w:b/>
          <w:bCs/>
        </w:rPr>
        <w:t>$</w:t>
      </w:r>
      <w:r w:rsidRPr="00C5654D">
        <w:rPr>
          <w:b/>
          <w:bCs/>
        </w:rPr>
        <w:t>4.66/kg</w:t>
      </w:r>
      <w:r>
        <w:t xml:space="preserve">. The most competitive pyrolysis case </w:t>
      </w:r>
      <w:r w:rsidR="004B5014">
        <w:t>BIO-P-STM-LO produced</w:t>
      </w:r>
      <w:r>
        <w:t xml:space="preserve"> hydrogen at </w:t>
      </w:r>
      <w:r w:rsidR="00F5326C">
        <w:rPr>
          <w:b/>
          <w:bCs/>
        </w:rPr>
        <w:t>$</w:t>
      </w:r>
      <w:r w:rsidRPr="00C5654D">
        <w:rPr>
          <w:b/>
          <w:bCs/>
        </w:rPr>
        <w:t>4.94/kg</w:t>
      </w:r>
      <w:r>
        <w:t xml:space="preserve">. </w:t>
      </w:r>
      <w:r w:rsidR="004B5014">
        <w:t xml:space="preserve">followed by </w:t>
      </w:r>
      <w:r>
        <w:t xml:space="preserve">BIO-P-OLGA-LO, at </w:t>
      </w:r>
      <w:r w:rsidR="00F5326C">
        <w:rPr>
          <w:b/>
          <w:bCs/>
        </w:rPr>
        <w:t>$</w:t>
      </w:r>
      <w:r w:rsidRPr="00C5654D">
        <w:rPr>
          <w:b/>
          <w:bCs/>
        </w:rPr>
        <w:t>6.38/kg</w:t>
      </w:r>
      <w:r>
        <w:t xml:space="preserve">, </w:t>
      </w:r>
      <w:r w:rsidR="004B5014">
        <w:t xml:space="preserve">and then </w:t>
      </w:r>
      <w:r>
        <w:t>BIO-P-STM-HI</w:t>
      </w:r>
      <w:r w:rsidR="004B5014">
        <w:t xml:space="preserve"> at</w:t>
      </w:r>
      <w:r>
        <w:t xml:space="preserve"> </w:t>
      </w:r>
      <w:r w:rsidR="00F5326C">
        <w:rPr>
          <w:b/>
          <w:bCs/>
        </w:rPr>
        <w:t>$</w:t>
      </w:r>
      <w:r w:rsidRPr="00C5654D">
        <w:rPr>
          <w:b/>
          <w:bCs/>
        </w:rPr>
        <w:t>6.89/kg</w:t>
      </w:r>
      <w:r>
        <w:t xml:space="preserve">. </w:t>
      </w:r>
      <w:r w:rsidR="004B5014">
        <w:t xml:space="preserve">BIO-P-OLGA-HI </w:t>
      </w:r>
      <w:r>
        <w:t xml:space="preserve">was by far the least cost effective with an LCOH of </w:t>
      </w:r>
      <w:r w:rsidR="00F5326C">
        <w:rPr>
          <w:b/>
          <w:bCs/>
        </w:rPr>
        <w:t>$</w:t>
      </w:r>
      <w:r w:rsidRPr="00C5654D">
        <w:rPr>
          <w:b/>
          <w:bCs/>
        </w:rPr>
        <w:t>9.63/kg</w:t>
      </w:r>
      <w:r>
        <w:t xml:space="preserve">. </w:t>
      </w:r>
      <w:r w:rsidRPr="00C5654D">
        <w:rPr>
          <w:b/>
          <w:bCs/>
        </w:rPr>
        <w:t xml:space="preserve">CAPEX </w:t>
      </w:r>
      <w:r w:rsidR="004B5014">
        <w:rPr>
          <w:b/>
          <w:bCs/>
        </w:rPr>
        <w:t xml:space="preserve">was the dominant component of </w:t>
      </w:r>
      <w:r w:rsidRPr="00C5654D">
        <w:rPr>
          <w:b/>
          <w:bCs/>
        </w:rPr>
        <w:t>LCOH</w:t>
      </w:r>
      <w:r>
        <w:t xml:space="preserve"> of all </w:t>
      </w:r>
      <w:r w:rsidR="004B5014">
        <w:t>biomass scenarios</w:t>
      </w:r>
      <w:r>
        <w:t xml:space="preserve">. </w:t>
      </w:r>
      <w:r w:rsidRPr="00C5654D">
        <w:rPr>
          <w:b/>
          <w:bCs/>
        </w:rPr>
        <w:t>Feedstock costs made a negligible contribution</w:t>
      </w:r>
      <w:r>
        <w:t xml:space="preserve"> to LCOH. </w:t>
      </w:r>
    </w:p>
    <w:p w14:paraId="505DD0AF" w14:textId="09F8B944" w:rsidR="00FD3DEE" w:rsidRDefault="00FD3DEE" w:rsidP="008C2427">
      <w:pPr>
        <w:jc w:val="both"/>
      </w:pPr>
      <w:r>
        <w:t xml:space="preserve">A sensitivity analysis indicated that only </w:t>
      </w:r>
      <w:r w:rsidRPr="00C5654D">
        <w:rPr>
          <w:b/>
          <w:bCs/>
        </w:rPr>
        <w:t>electricity price</w:t>
      </w:r>
      <w:r>
        <w:t xml:space="preserve"> and </w:t>
      </w:r>
      <w:r w:rsidRPr="00C5654D">
        <w:rPr>
          <w:b/>
          <w:bCs/>
        </w:rPr>
        <w:t>CAPEX</w:t>
      </w:r>
      <w:r>
        <w:t xml:space="preserve"> had notable impacts on LCOH. Biomass (feedstock) price, CO</w:t>
      </w:r>
      <w:r>
        <w:rPr>
          <w:vertAlign w:val="subscript"/>
        </w:rPr>
        <w:t>2</w:t>
      </w:r>
      <w:r>
        <w:t xml:space="preserve"> sequestration incentive</w:t>
      </w:r>
      <w:r w:rsidR="00CA2800">
        <w:t>s to generate negative emissions</w:t>
      </w:r>
      <w:r>
        <w:t xml:space="preserve"> and CO</w:t>
      </w:r>
      <w:r>
        <w:rPr>
          <w:vertAlign w:val="subscript"/>
        </w:rPr>
        <w:t>2</w:t>
      </w:r>
      <w:r>
        <w:t xml:space="preserve"> storage cost</w:t>
      </w:r>
      <w:r w:rsidR="00CA2800">
        <w:t>s</w:t>
      </w:r>
      <w:r>
        <w:t xml:space="preserve"> all had negligible impacts on LCOH over their respective ranges. </w:t>
      </w:r>
      <w:r w:rsidRPr="00C5654D">
        <w:rPr>
          <w:b/>
          <w:bCs/>
        </w:rPr>
        <w:t>Electricity price</w:t>
      </w:r>
      <w:r>
        <w:t xml:space="preserve"> was the only parameter found to </w:t>
      </w:r>
      <w:r w:rsidRPr="00C5654D">
        <w:rPr>
          <w:b/>
          <w:bCs/>
        </w:rPr>
        <w:t>change the competitiveness</w:t>
      </w:r>
      <w:r>
        <w:t xml:space="preserve"> order between technologies, with </w:t>
      </w:r>
      <w:r w:rsidR="00934546">
        <w:t xml:space="preserve">the LCOH of </w:t>
      </w:r>
      <w:r w:rsidR="004B5014">
        <w:t xml:space="preserve">BIO-P-STM-LO </w:t>
      </w:r>
      <w:r w:rsidR="00934546">
        <w:t xml:space="preserve">lower than BIO-G when the </w:t>
      </w:r>
      <w:r w:rsidR="002E3023">
        <w:t xml:space="preserve">grid </w:t>
      </w:r>
      <w:r>
        <w:t xml:space="preserve">electricity price </w:t>
      </w:r>
      <w:r w:rsidR="00934546">
        <w:t xml:space="preserve">was reduced to </w:t>
      </w:r>
      <w:r w:rsidR="00F5326C">
        <w:t>$</w:t>
      </w:r>
      <w:r>
        <w:t xml:space="preserve">25/MWh. </w:t>
      </w:r>
    </w:p>
    <w:p w14:paraId="14EADE25" w14:textId="64775F1B" w:rsidR="00E61711" w:rsidRDefault="00E61711" w:rsidP="00E61711">
      <w:pPr>
        <w:pStyle w:val="Heading2"/>
        <w:numPr>
          <w:ilvl w:val="0"/>
          <w:numId w:val="0"/>
        </w:numPr>
        <w:ind w:left="576" w:hanging="576"/>
      </w:pPr>
      <w:bookmarkStart w:id="44" w:name="_Toc142485553"/>
      <w:bookmarkStart w:id="45" w:name="_Toc149560713"/>
      <w:r>
        <w:t>Electrolysis</w:t>
      </w:r>
      <w:bookmarkEnd w:id="44"/>
      <w:bookmarkEnd w:id="45"/>
    </w:p>
    <w:p w14:paraId="2A245587" w14:textId="3AB16E66" w:rsidR="00E61711" w:rsidRDefault="00E61711" w:rsidP="00E61711">
      <w:pPr>
        <w:jc w:val="both"/>
        <w:rPr>
          <w:rFonts w:eastAsiaTheme="minorEastAsia"/>
        </w:rPr>
      </w:pPr>
      <w:r>
        <w:t>The electrolysis of water is an</w:t>
      </w:r>
      <w:r w:rsidR="00CA2800">
        <w:t xml:space="preserve"> electrochemical</w:t>
      </w:r>
      <w:r>
        <w:t xml:space="preserve"> process by which electricity</w:t>
      </w:r>
      <w:r w:rsidR="00CA2800">
        <w:t xml:space="preserve"> breaks</w:t>
      </w:r>
      <w:r>
        <w:t xml:space="preserve"> water (H</w:t>
      </w:r>
      <w:r>
        <w:rPr>
          <w:vertAlign w:val="subscript"/>
        </w:rPr>
        <w:t>2</w:t>
      </w:r>
      <w:r>
        <w:t>O) into hydrogen (H</w:t>
      </w:r>
      <w:r>
        <w:rPr>
          <w:vertAlign w:val="subscript"/>
        </w:rPr>
        <w:t>2</w:t>
      </w:r>
      <w:r>
        <w:t>) and oxygen (O</w:t>
      </w:r>
      <w:r>
        <w:rPr>
          <w:vertAlign w:val="subscript"/>
        </w:rPr>
        <w:t>2</w:t>
      </w:r>
      <w:r>
        <w:t xml:space="preserve">). If this electricity is generated renewably, the hydrogen can be considered </w:t>
      </w:r>
      <w:r>
        <w:rPr>
          <w:i/>
        </w:rPr>
        <w:t>green</w:t>
      </w:r>
      <w:r>
        <w:t xml:space="preserve">. The two most prominent and commercially mature </w:t>
      </w:r>
      <w:r w:rsidR="00CA2800">
        <w:t xml:space="preserve">electrolysis processes </w:t>
      </w:r>
      <w:r>
        <w:t>are</w:t>
      </w:r>
      <w:r>
        <w:rPr>
          <w:rFonts w:eastAsiaTheme="minorEastAsia"/>
        </w:rPr>
        <w:t xml:space="preserve"> </w:t>
      </w:r>
      <w:r>
        <w:rPr>
          <w:rFonts w:eastAsiaTheme="minorEastAsia"/>
          <w:b/>
        </w:rPr>
        <w:t xml:space="preserve">proton exchange membrane (PEM) electrolysers </w:t>
      </w:r>
      <w:r>
        <w:rPr>
          <w:rFonts w:eastAsiaTheme="minorEastAsia"/>
        </w:rPr>
        <w:t xml:space="preserve">— using a solid polymer </w:t>
      </w:r>
      <w:r>
        <w:rPr>
          <w:rFonts w:eastAsiaTheme="minorEastAsia"/>
        </w:rPr>
        <w:lastRenderedPageBreak/>
        <w:t xml:space="preserve">cation electrolyte, and </w:t>
      </w:r>
      <w:r>
        <w:rPr>
          <w:rFonts w:eastAsiaTheme="minorEastAsia"/>
          <w:b/>
        </w:rPr>
        <w:t xml:space="preserve">alkaline electrolysers (AE) </w:t>
      </w:r>
      <w:r>
        <w:rPr>
          <w:rFonts w:eastAsiaTheme="minorEastAsia"/>
        </w:rPr>
        <w:t xml:space="preserve">— using an alkali electrolyte (KOH or NaOH). These were the preferred technologies and formed the basis for the process and techno-economic modelling. </w:t>
      </w:r>
    </w:p>
    <w:p w14:paraId="4EF1EF23" w14:textId="47014F9B" w:rsidR="00E61711" w:rsidRDefault="00E61711" w:rsidP="00E61711">
      <w:pPr>
        <w:jc w:val="both"/>
      </w:pPr>
      <w:r>
        <w:t xml:space="preserve">An electrolyser, at its simplest unit, is made up of electrolyser </w:t>
      </w:r>
      <w:r>
        <w:rPr>
          <w:i/>
          <w:iCs/>
        </w:rPr>
        <w:t>cells</w:t>
      </w:r>
      <w:r>
        <w:t xml:space="preserve">—including the anode, cathode, membrane, and electrolyte. These cells are then connected in series to form an electrolyser </w:t>
      </w:r>
      <w:r>
        <w:rPr>
          <w:i/>
          <w:iCs/>
        </w:rPr>
        <w:t>stack</w:t>
      </w:r>
      <w:r>
        <w:t>, which in turn are connected together until the target hydrogen production capacity is reached. To enable this system to continuously generate hydrogen, additional ancillary equipment (</w:t>
      </w:r>
      <w:r>
        <w:rPr>
          <w:i/>
        </w:rPr>
        <w:t>balance of plant</w:t>
      </w:r>
      <w:r>
        <w:t>)</w:t>
      </w:r>
      <w:r w:rsidR="00756DCD">
        <w:t xml:space="preserve"> is required </w:t>
      </w:r>
      <w:r>
        <w:t xml:space="preserve">such as feed water treatment, oxygen separation, moisture removal, stack cooling, and power supply management. </w:t>
      </w:r>
      <w:r w:rsidR="00A90D5D">
        <w:t>Each electrolyser had a discharge pressure of 10 bar and additional compression requirements to attain pipeline specifications (comparable with other scenarios in the study) was included in the energy balances and cost modelling.</w:t>
      </w:r>
    </w:p>
    <w:p w14:paraId="326FFC6A" w14:textId="5CC7DBDA" w:rsidR="00E61711" w:rsidRPr="002E3023" w:rsidRDefault="00E61711" w:rsidP="00E61711">
      <w:pPr>
        <w:spacing w:before="200"/>
        <w:jc w:val="both"/>
      </w:pPr>
      <w:r>
        <w:t xml:space="preserve">Both technologies were modelled using </w:t>
      </w:r>
      <w:r w:rsidR="003013EE">
        <w:t>process modelling tools for a production basis of 25 kta hydrogen production</w:t>
      </w:r>
      <w:r>
        <w:t>. Based on the assumed plant efficiencies</w:t>
      </w:r>
      <w:r w:rsidR="002E3023">
        <w:t xml:space="preserve"> (53.5% for PEM and 58.5% for AE)</w:t>
      </w:r>
      <w:r>
        <w:t xml:space="preserve"> </w:t>
      </w:r>
      <w:r w:rsidR="003013EE">
        <w:t xml:space="preserve">at the time of the study </w:t>
      </w:r>
      <w:r w:rsidR="002E3023">
        <w:t xml:space="preserve">in 2021 </w:t>
      </w:r>
      <w:r>
        <w:t xml:space="preserve">and target production quantities, the required </w:t>
      </w:r>
      <w:r>
        <w:rPr>
          <w:b/>
        </w:rPr>
        <w:t>electrolyser capacities were 187 and 171 MW</w:t>
      </w:r>
      <w:r w:rsidR="003013EE" w:rsidRPr="00A90D5D">
        <w:rPr>
          <w:b/>
          <w:vertAlign w:val="subscript"/>
        </w:rPr>
        <w:t>e</w:t>
      </w:r>
      <w:r>
        <w:rPr>
          <w:b/>
        </w:rPr>
        <w:t xml:space="preserve"> for PEM and AE respectively</w:t>
      </w:r>
      <w:r>
        <w:t>.</w:t>
      </w:r>
      <w:r w:rsidR="002E3023">
        <w:t xml:space="preserve"> </w:t>
      </w:r>
    </w:p>
    <w:p w14:paraId="6B726F08" w14:textId="5F5D4B12" w:rsidR="00A90D5D" w:rsidRDefault="00E61711" w:rsidP="002E3023">
      <w:pPr>
        <w:spacing w:before="200"/>
        <w:jc w:val="both"/>
      </w:pPr>
      <w:r>
        <w:t>Equipment costs were estimated for all equipment inside the battery limits</w:t>
      </w:r>
      <w:r w:rsidR="00756DCD">
        <w:t xml:space="preserve"> by</w:t>
      </w:r>
      <w:r>
        <w:t xml:space="preserve"> using a combination of industry surveys, literature sources, </w:t>
      </w:r>
      <w:r w:rsidR="003013EE">
        <w:t>and process modelling tools</w:t>
      </w:r>
      <w:r>
        <w:t>.</w:t>
      </w:r>
      <w:r w:rsidR="002E3023">
        <w:t xml:space="preserve"> </w:t>
      </w:r>
      <w:r w:rsidR="00A90D5D">
        <w:t>Current electrolyser capital costs are very dynamic with costs fluctuating with supply chain constraints and improved learnings. As of the time of completing this summary report, PEM electrolysers were more capital intensive than alkaline electrolysers by around $200/W</w:t>
      </w:r>
      <w:r w:rsidR="00A90D5D" w:rsidRPr="00A90D5D">
        <w:rPr>
          <w:vertAlign w:val="subscript"/>
        </w:rPr>
        <w:t>e</w:t>
      </w:r>
      <w:r w:rsidR="00A90D5D">
        <w:t xml:space="preserve">. </w:t>
      </w:r>
    </w:p>
    <w:p w14:paraId="017166C5" w14:textId="4450B3F2" w:rsidR="00E61711" w:rsidRDefault="00E61711" w:rsidP="002E3023">
      <w:pPr>
        <w:spacing w:before="200"/>
        <w:jc w:val="both"/>
      </w:pPr>
      <w:r>
        <w:t>Operational costs included electricity, water</w:t>
      </w:r>
      <w:r w:rsidR="002C507C">
        <w:t>,</w:t>
      </w:r>
      <w:r>
        <w:t xml:space="preserve"> and </w:t>
      </w:r>
      <w:r w:rsidR="002C507C">
        <w:t xml:space="preserve">the </w:t>
      </w:r>
      <w:r>
        <w:t xml:space="preserve">electrolyte in some cases. </w:t>
      </w:r>
      <w:r w:rsidR="003013EE">
        <w:t xml:space="preserve">The </w:t>
      </w:r>
      <w:r>
        <w:t xml:space="preserve">electricity cost </w:t>
      </w:r>
      <w:r w:rsidR="003013EE">
        <w:t>wa</w:t>
      </w:r>
      <w:r>
        <w:t>s the domina</w:t>
      </w:r>
      <w:r w:rsidR="00A90D5D">
        <w:t>nt</w:t>
      </w:r>
      <w:r>
        <w:t xml:space="preserve"> operating cost, contributing </w:t>
      </w:r>
      <w:r w:rsidR="00377F1A" w:rsidRPr="00377F1A">
        <w:rPr>
          <w:b/>
          <w:bCs/>
        </w:rPr>
        <w:t>&gt;85</w:t>
      </w:r>
      <w:r>
        <w:rPr>
          <w:b/>
        </w:rPr>
        <w:t>% of the operating cost per kilogram</w:t>
      </w:r>
      <w:r w:rsidR="003013EE">
        <w:rPr>
          <w:b/>
        </w:rPr>
        <w:t xml:space="preserve"> of hydrogen produced</w:t>
      </w:r>
      <w:r>
        <w:t xml:space="preserve">. Due to the differences in stack efficiencies, electricity cost is also the differentiating factor between the cases, while the fixed maintenance, stack replacement and water/electrolyte costs are comparable between the cases.  </w:t>
      </w:r>
    </w:p>
    <w:p w14:paraId="768042FE" w14:textId="28D40D3F" w:rsidR="00E61711" w:rsidRDefault="00E61711" w:rsidP="00E61711">
      <w:pPr>
        <w:jc w:val="both"/>
      </w:pPr>
      <w:r>
        <w:t xml:space="preserve">The </w:t>
      </w:r>
      <w:r w:rsidR="003013EE">
        <w:rPr>
          <w:b/>
        </w:rPr>
        <w:t>LCOH</w:t>
      </w:r>
      <w:r>
        <w:rPr>
          <w:b/>
        </w:rPr>
        <w:t xml:space="preserve"> was $</w:t>
      </w:r>
      <w:r w:rsidR="002C151C">
        <w:rPr>
          <w:b/>
        </w:rPr>
        <w:t>6.9</w:t>
      </w:r>
      <w:r w:rsidR="001978CB">
        <w:rPr>
          <w:b/>
        </w:rPr>
        <w:t>9</w:t>
      </w:r>
      <w:r>
        <w:rPr>
          <w:b/>
        </w:rPr>
        <w:t xml:space="preserve"> and $</w:t>
      </w:r>
      <w:r w:rsidR="00377F1A">
        <w:rPr>
          <w:b/>
        </w:rPr>
        <w:t>6.</w:t>
      </w:r>
      <w:r w:rsidR="002C151C">
        <w:rPr>
          <w:b/>
        </w:rPr>
        <w:t>3</w:t>
      </w:r>
      <w:r w:rsidR="001978CB">
        <w:rPr>
          <w:b/>
        </w:rPr>
        <w:t>8</w:t>
      </w:r>
      <w:r>
        <w:rPr>
          <w:b/>
        </w:rPr>
        <w:t xml:space="preserve"> for PEM and AE respectively</w:t>
      </w:r>
      <w:r>
        <w:t>. The key drivers of this cost difference, and overall LCOH were:</w:t>
      </w:r>
    </w:p>
    <w:p w14:paraId="319709A7" w14:textId="7EA4B348" w:rsidR="00E61711" w:rsidRDefault="00E61711" w:rsidP="00BF0373">
      <w:pPr>
        <w:pStyle w:val="ListParagraph"/>
        <w:numPr>
          <w:ilvl w:val="0"/>
          <w:numId w:val="16"/>
        </w:numPr>
      </w:pPr>
      <w:r>
        <w:rPr>
          <w:b/>
        </w:rPr>
        <w:t>Operating cost</w:t>
      </w:r>
      <w:r>
        <w:t xml:space="preserve">—contributing approximately </w:t>
      </w:r>
      <w:r w:rsidR="00377F1A">
        <w:t>75</w:t>
      </w:r>
      <w:r>
        <w:t>% to the LCOH, this cost is dominated by the electricity cost.</w:t>
      </w:r>
    </w:p>
    <w:p w14:paraId="0A5A28F5" w14:textId="52970CC1" w:rsidR="00E61711" w:rsidRDefault="00E61711" w:rsidP="00BF0373">
      <w:pPr>
        <w:pStyle w:val="ListParagraph"/>
        <w:numPr>
          <w:ilvl w:val="0"/>
          <w:numId w:val="16"/>
        </w:numPr>
      </w:pPr>
      <w:r>
        <w:rPr>
          <w:b/>
        </w:rPr>
        <w:t>Capital cost</w:t>
      </w:r>
      <w:r>
        <w:t xml:space="preserve">—contributing approximately </w:t>
      </w:r>
      <w:r w:rsidR="00377F1A">
        <w:t>18</w:t>
      </w:r>
      <w:r>
        <w:t xml:space="preserve">% to the LCOH, this cost is dominated by the electrolyser stack and equipment costs. </w:t>
      </w:r>
    </w:p>
    <w:p w14:paraId="3FE1F7F3" w14:textId="42D635ED" w:rsidR="00E61711" w:rsidRDefault="00E61711" w:rsidP="00E61711">
      <w:pPr>
        <w:jc w:val="both"/>
      </w:pPr>
      <w:r>
        <w:t xml:space="preserve">This was validated using sensitivity analysis which varied key factors. It was found that electricity cost and capital expenditure led to the greatest change in LCOH, while changes to water cost had little to no impact. </w:t>
      </w:r>
      <w:r w:rsidR="002E3023">
        <w:t xml:space="preserve">It is important to note that when </w:t>
      </w:r>
      <w:r>
        <w:t>aiming to achieve low LCOH (&lt;$2.0/kg-H</w:t>
      </w:r>
      <w:r>
        <w:rPr>
          <w:vertAlign w:val="subscript"/>
        </w:rPr>
        <w:t>2</w:t>
      </w:r>
      <w:r>
        <w:t xml:space="preserve">), potential </w:t>
      </w:r>
      <w:r>
        <w:rPr>
          <w:b/>
        </w:rPr>
        <w:t xml:space="preserve">future cost reductions due to technological advancements or scale up </w:t>
      </w:r>
      <w:r w:rsidR="002E3023">
        <w:rPr>
          <w:b/>
        </w:rPr>
        <w:t xml:space="preserve">are unlikely to </w:t>
      </w:r>
      <w:r>
        <w:rPr>
          <w:b/>
        </w:rPr>
        <w:t>compensate for high electricity prices</w:t>
      </w:r>
      <w:r>
        <w:t>.</w:t>
      </w:r>
    </w:p>
    <w:p w14:paraId="5AF200EA" w14:textId="6BE9250A" w:rsidR="00E61711" w:rsidRDefault="00E61711" w:rsidP="00E61711">
      <w:pPr>
        <w:jc w:val="both"/>
      </w:pPr>
      <w:r>
        <w:t xml:space="preserve">Furthermore, the basis of the process and techno-economic modelling was a high utilisation </w:t>
      </w:r>
      <w:r w:rsidR="002E3023">
        <w:t xml:space="preserve">factor </w:t>
      </w:r>
      <w:r>
        <w:t>(90%) such that the facility had to be grid connected</w:t>
      </w:r>
      <w:r w:rsidR="00756DCD">
        <w:t xml:space="preserve"> and have </w:t>
      </w:r>
      <w:r>
        <w:t>a renewable supply agreement</w:t>
      </w:r>
      <w:r w:rsidR="003013EE">
        <w:t xml:space="preserve"> to ensure green hydrogen</w:t>
      </w:r>
      <w:r>
        <w:t xml:space="preserve">. However, in practice and at these scales, true </w:t>
      </w:r>
      <w:r>
        <w:lastRenderedPageBreak/>
        <w:t xml:space="preserve">renewable electricity is expected to come behind the meter and </w:t>
      </w:r>
      <w:r w:rsidR="002E3023">
        <w:t>an additional</w:t>
      </w:r>
      <w:r w:rsidR="002E3023">
        <w:rPr>
          <w:rStyle w:val="FootnoteReference"/>
        </w:rPr>
        <w:footnoteReference w:id="4"/>
      </w:r>
      <w:r w:rsidR="002E3023">
        <w:t xml:space="preserve"> </w:t>
      </w:r>
      <w:r>
        <w:t>six power supply models were used to investigate the impact of this arrangement on (1) electrolyser sizing and (2) project economics. To meet the required production quantity</w:t>
      </w:r>
      <w:r w:rsidR="00213C2D">
        <w:t xml:space="preserve"> using behind the meter renewable electricity (i.e. sacrificing utilisation factor to be equivalent to the corresponding renewable energy capacity factor), </w:t>
      </w:r>
      <w:r w:rsidR="00213C2D" w:rsidRPr="00213C2D">
        <w:rPr>
          <w:b/>
          <w:bCs/>
        </w:rPr>
        <w:t>electrolyser capacities ranged between 300MW</w:t>
      </w:r>
      <w:r w:rsidR="00213C2D" w:rsidRPr="00213C2D">
        <w:rPr>
          <w:b/>
          <w:bCs/>
          <w:vertAlign w:val="subscript"/>
        </w:rPr>
        <w:t>e</w:t>
      </w:r>
      <w:r w:rsidR="00213C2D" w:rsidRPr="00213C2D">
        <w:rPr>
          <w:b/>
          <w:bCs/>
        </w:rPr>
        <w:t xml:space="preserve"> and 600MW</w:t>
      </w:r>
      <w:r w:rsidR="00213C2D" w:rsidRPr="00213C2D">
        <w:rPr>
          <w:b/>
          <w:bCs/>
          <w:vertAlign w:val="subscript"/>
        </w:rPr>
        <w:t>e</w:t>
      </w:r>
      <w:r w:rsidR="0099379B" w:rsidRPr="00213C2D">
        <w:rPr>
          <w:b/>
          <w:bCs/>
        </w:rPr>
        <w:t xml:space="preserve"> </w:t>
      </w:r>
      <w:r w:rsidR="00213C2D" w:rsidRPr="00213C2D">
        <w:rPr>
          <w:b/>
          <w:bCs/>
        </w:rPr>
        <w:t>resulting in LCOHs between $</w:t>
      </w:r>
      <w:r w:rsidR="001978CB">
        <w:rPr>
          <w:b/>
          <w:bCs/>
        </w:rPr>
        <w:t>6.19</w:t>
      </w:r>
      <w:r w:rsidR="00213C2D" w:rsidRPr="00213C2D">
        <w:rPr>
          <w:b/>
          <w:bCs/>
        </w:rPr>
        <w:t xml:space="preserve"> and $11.</w:t>
      </w:r>
      <w:r w:rsidR="001978CB">
        <w:rPr>
          <w:b/>
          <w:bCs/>
        </w:rPr>
        <w:t>88</w:t>
      </w:r>
      <w:r w:rsidR="00213C2D" w:rsidRPr="00213C2D">
        <w:rPr>
          <w:b/>
          <w:bCs/>
        </w:rPr>
        <w:t xml:space="preserve"> per kg-H</w:t>
      </w:r>
      <w:r w:rsidR="00213C2D" w:rsidRPr="00213C2D">
        <w:rPr>
          <w:b/>
          <w:bCs/>
          <w:vertAlign w:val="subscript"/>
        </w:rPr>
        <w:t>2</w:t>
      </w:r>
      <w:r w:rsidRPr="0099379B">
        <w:t>.</w:t>
      </w:r>
      <w:r>
        <w:t xml:space="preserve"> </w:t>
      </w:r>
    </w:p>
    <w:p w14:paraId="700A8336" w14:textId="77777777" w:rsidR="00B67B96" w:rsidRDefault="00B67B96" w:rsidP="00B67B96">
      <w:pPr>
        <w:pStyle w:val="Heading2"/>
        <w:numPr>
          <w:ilvl w:val="0"/>
          <w:numId w:val="0"/>
        </w:numPr>
        <w:ind w:left="576" w:hanging="576"/>
      </w:pPr>
      <w:bookmarkStart w:id="46" w:name="_Toc142485554"/>
      <w:bookmarkStart w:id="47" w:name="_Toc149560714"/>
      <w:r>
        <w:t>Carriers</w:t>
      </w:r>
      <w:bookmarkEnd w:id="46"/>
      <w:bookmarkEnd w:id="47"/>
    </w:p>
    <w:p w14:paraId="5E589F9C" w14:textId="5CEE2CE7" w:rsidR="00B67B96" w:rsidRDefault="00B67B96" w:rsidP="008C2427">
      <w:pPr>
        <w:jc w:val="both"/>
        <w:rPr>
          <w:szCs w:val="32"/>
        </w:rPr>
      </w:pPr>
      <w:r w:rsidRPr="00DF68B1">
        <w:rPr>
          <w:szCs w:val="32"/>
        </w:rPr>
        <w:t xml:space="preserve">Hydrogen carriers are different physical or chemical forms of hydrogen </w:t>
      </w:r>
      <w:r w:rsidR="003013EE">
        <w:rPr>
          <w:szCs w:val="32"/>
        </w:rPr>
        <w:t>(</w:t>
      </w:r>
      <w:r w:rsidR="00286DF0">
        <w:rPr>
          <w:szCs w:val="32"/>
        </w:rPr>
        <w:t>i.e.</w:t>
      </w:r>
      <w:r w:rsidR="003013EE">
        <w:rPr>
          <w:szCs w:val="32"/>
        </w:rPr>
        <w:t xml:space="preserve"> not compressed gas) </w:t>
      </w:r>
      <w:r w:rsidRPr="00DF68B1">
        <w:rPr>
          <w:szCs w:val="32"/>
        </w:rPr>
        <w:t>which can be used to store and transport it in safer or more cost-effective ways. Potentially suitable hydrogen carriers include ammonia (NH</w:t>
      </w:r>
      <w:r w:rsidRPr="00DF68B1">
        <w:rPr>
          <w:szCs w:val="32"/>
          <w:vertAlign w:val="subscript"/>
        </w:rPr>
        <w:t>3</w:t>
      </w:r>
      <w:r w:rsidRPr="00DF68B1">
        <w:rPr>
          <w:szCs w:val="32"/>
        </w:rPr>
        <w:t>), methanol</w:t>
      </w:r>
      <w:r>
        <w:rPr>
          <w:szCs w:val="32"/>
        </w:rPr>
        <w:t xml:space="preserve"> </w:t>
      </w:r>
      <w:r w:rsidRPr="00DF68B1">
        <w:rPr>
          <w:szCs w:val="32"/>
        </w:rPr>
        <w:t>(CH</w:t>
      </w:r>
      <w:r w:rsidRPr="003013EE">
        <w:rPr>
          <w:szCs w:val="32"/>
          <w:vertAlign w:val="subscript"/>
        </w:rPr>
        <w:t>3</w:t>
      </w:r>
      <w:r w:rsidRPr="00DF68B1">
        <w:rPr>
          <w:szCs w:val="32"/>
        </w:rPr>
        <w:t>OH) and liquid hydrogen (</w:t>
      </w:r>
      <w:r w:rsidR="003013EE">
        <w:rPr>
          <w:szCs w:val="32"/>
        </w:rPr>
        <w:t>L</w:t>
      </w:r>
      <w:r w:rsidRPr="00DF68B1">
        <w:rPr>
          <w:szCs w:val="32"/>
        </w:rPr>
        <w:t>H2)</w:t>
      </w:r>
      <w:r>
        <w:rPr>
          <w:szCs w:val="32"/>
        </w:rPr>
        <w:t xml:space="preserve"> due to their high volumetric energy density compared to </w:t>
      </w:r>
      <w:r w:rsidR="003013EE">
        <w:rPr>
          <w:szCs w:val="32"/>
        </w:rPr>
        <w:t xml:space="preserve">compressed </w:t>
      </w:r>
      <w:r>
        <w:rPr>
          <w:szCs w:val="32"/>
        </w:rPr>
        <w:t xml:space="preserve">gaseous hydrogen. </w:t>
      </w:r>
    </w:p>
    <w:p w14:paraId="08EFFA38" w14:textId="000FE9E3" w:rsidR="00B67B96" w:rsidRDefault="00B67B96" w:rsidP="008C2427">
      <w:pPr>
        <w:jc w:val="both"/>
        <w:rPr>
          <w:szCs w:val="32"/>
        </w:rPr>
      </w:pPr>
      <w:r>
        <w:rPr>
          <w:szCs w:val="32"/>
        </w:rPr>
        <w:t xml:space="preserve">Ammonia and methanol have been produced at commercial scale for over 100 years, however, the processes have not </w:t>
      </w:r>
      <w:r w:rsidR="003013EE">
        <w:rPr>
          <w:szCs w:val="32"/>
        </w:rPr>
        <w:t xml:space="preserve">optimised for, </w:t>
      </w:r>
      <w:r w:rsidR="00286DF0">
        <w:rPr>
          <w:szCs w:val="32"/>
        </w:rPr>
        <w:t>n</w:t>
      </w:r>
      <w:r w:rsidR="003013EE">
        <w:rPr>
          <w:szCs w:val="32"/>
        </w:rPr>
        <w:t>or typically even considered, low GHG emissions</w:t>
      </w:r>
      <w:r>
        <w:rPr>
          <w:szCs w:val="32"/>
        </w:rPr>
        <w:t>. While liquid hydrogen is also commercially available, it has not been scaled up to the size which would be required for a hydrogen economy</w:t>
      </w:r>
      <w:r w:rsidR="003013EE">
        <w:rPr>
          <w:szCs w:val="32"/>
        </w:rPr>
        <w:t xml:space="preserve">, or even to match the design basis of the </w:t>
      </w:r>
      <w:r w:rsidR="0013226E">
        <w:rPr>
          <w:szCs w:val="32"/>
        </w:rPr>
        <w:t>plants in this study (i</w:t>
      </w:r>
      <w:r w:rsidR="00286DF0">
        <w:rPr>
          <w:szCs w:val="32"/>
        </w:rPr>
        <w:t>.</w:t>
      </w:r>
      <w:r w:rsidR="0013226E">
        <w:rPr>
          <w:szCs w:val="32"/>
        </w:rPr>
        <w:t>e</w:t>
      </w:r>
      <w:r w:rsidR="00286DF0">
        <w:rPr>
          <w:szCs w:val="32"/>
        </w:rPr>
        <w:t>.</w:t>
      </w:r>
      <w:r w:rsidR="0013226E">
        <w:rPr>
          <w:szCs w:val="32"/>
        </w:rPr>
        <w:t xml:space="preserve"> 100kta for blue hydrogen and 25 kta for green hydrogen)</w:t>
      </w:r>
      <w:r>
        <w:rPr>
          <w:szCs w:val="32"/>
        </w:rPr>
        <w:t xml:space="preserve">. The </w:t>
      </w:r>
      <w:r w:rsidR="00D01673">
        <w:rPr>
          <w:szCs w:val="32"/>
        </w:rPr>
        <w:t>levelize</w:t>
      </w:r>
      <w:r>
        <w:rPr>
          <w:szCs w:val="32"/>
        </w:rPr>
        <w:t xml:space="preserve">d cost of producing these carriers with </w:t>
      </w:r>
      <w:r w:rsidR="0013226E">
        <w:rPr>
          <w:szCs w:val="32"/>
        </w:rPr>
        <w:t>low to zero GHG</w:t>
      </w:r>
      <w:r>
        <w:rPr>
          <w:szCs w:val="32"/>
        </w:rPr>
        <w:t xml:space="preserve"> emissions has been investigated and the outputs of the process modelling are summarised in</w:t>
      </w:r>
      <w:r w:rsidR="0013226E">
        <w:rPr>
          <w:szCs w:val="32"/>
        </w:rPr>
        <w:t xml:space="preserve"> </w:t>
      </w:r>
      <w:r w:rsidR="0013226E">
        <w:rPr>
          <w:szCs w:val="32"/>
        </w:rPr>
        <w:fldChar w:fldCharType="begin"/>
      </w:r>
      <w:r w:rsidR="0013226E">
        <w:rPr>
          <w:szCs w:val="32"/>
        </w:rPr>
        <w:instrText xml:space="preserve"> REF _Ref120887641 \h </w:instrText>
      </w:r>
      <w:r w:rsidR="0013226E">
        <w:rPr>
          <w:szCs w:val="32"/>
        </w:rPr>
      </w:r>
      <w:r w:rsidR="0013226E">
        <w:rPr>
          <w:szCs w:val="32"/>
        </w:rPr>
        <w:fldChar w:fldCharType="separate"/>
      </w:r>
      <w:r w:rsidR="000A0462">
        <w:t xml:space="preserve">Table </w:t>
      </w:r>
      <w:r w:rsidR="000A0462">
        <w:rPr>
          <w:noProof/>
        </w:rPr>
        <w:t>0</w:t>
      </w:r>
      <w:r w:rsidR="000A0462">
        <w:t>.</w:t>
      </w:r>
      <w:r w:rsidR="000A0462">
        <w:rPr>
          <w:noProof/>
        </w:rPr>
        <w:t>6</w:t>
      </w:r>
      <w:r w:rsidR="0013226E">
        <w:rPr>
          <w:szCs w:val="32"/>
        </w:rPr>
        <w:fldChar w:fldCharType="end"/>
      </w:r>
      <w:r>
        <w:rPr>
          <w:szCs w:val="32"/>
        </w:rPr>
        <w:t xml:space="preserve">, assuming 25 </w:t>
      </w:r>
      <w:r w:rsidR="0013226E">
        <w:rPr>
          <w:szCs w:val="32"/>
        </w:rPr>
        <w:t>kta</w:t>
      </w:r>
      <w:r>
        <w:rPr>
          <w:szCs w:val="32"/>
        </w:rPr>
        <w:t xml:space="preserve"> of green hydrogen input to each of the processes. </w:t>
      </w:r>
    </w:p>
    <w:p w14:paraId="795EE1F3" w14:textId="60C5C69D" w:rsidR="00B67B96" w:rsidRDefault="00B67B96" w:rsidP="00B67B96">
      <w:pPr>
        <w:pStyle w:val="Caption"/>
        <w:keepNext/>
      </w:pPr>
      <w:bookmarkStart w:id="48" w:name="_Ref120887641"/>
      <w:bookmarkStart w:id="49" w:name="_Toc142485722"/>
      <w:bookmarkStart w:id="50" w:name="_Toc146464199"/>
      <w:bookmarkStart w:id="51" w:name="_Toc149572606"/>
      <w:r>
        <w:t xml:space="preserve">Table </w:t>
      </w:r>
      <w:r w:rsidR="006C4330">
        <w:fldChar w:fldCharType="begin"/>
      </w:r>
      <w:r w:rsidR="006C4330">
        <w:instrText xml:space="preserve"> STYLEREF 1 \s </w:instrText>
      </w:r>
      <w:r w:rsidR="006C4330">
        <w:fldChar w:fldCharType="separate"/>
      </w:r>
      <w:r w:rsidR="000A0462">
        <w:rPr>
          <w:noProof/>
        </w:rPr>
        <w:t>0</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6</w:t>
      </w:r>
      <w:r w:rsidR="006C4330">
        <w:fldChar w:fldCharType="end"/>
      </w:r>
      <w:bookmarkEnd w:id="48"/>
      <w:r>
        <w:t xml:space="preserve"> Process modelling results for hydrogen carrier scenarios</w:t>
      </w:r>
      <w:bookmarkEnd w:id="49"/>
      <w:bookmarkEnd w:id="50"/>
      <w:bookmarkEnd w:id="51"/>
    </w:p>
    <w:tbl>
      <w:tblPr>
        <w:tblStyle w:val="PlainTable1"/>
        <w:tblW w:w="9067" w:type="dxa"/>
        <w:tblLook w:val="04A0" w:firstRow="1" w:lastRow="0" w:firstColumn="1" w:lastColumn="0" w:noHBand="0" w:noVBand="1"/>
      </w:tblPr>
      <w:tblGrid>
        <w:gridCol w:w="4156"/>
        <w:gridCol w:w="1651"/>
        <w:gridCol w:w="1559"/>
        <w:gridCol w:w="1701"/>
      </w:tblGrid>
      <w:tr w:rsidR="00CF6317" w14:paraId="24E1606A" w14:textId="77777777" w:rsidTr="003322C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6" w:type="dxa"/>
            <w:vMerge w:val="restart"/>
          </w:tcPr>
          <w:p w14:paraId="220949A8" w14:textId="77777777" w:rsidR="00CF6317" w:rsidRPr="00E86340" w:rsidRDefault="00CF6317" w:rsidP="003322CC">
            <w:pPr>
              <w:spacing w:after="0"/>
              <w:rPr>
                <w:b w:val="0"/>
                <w:bCs w:val="0"/>
              </w:rPr>
            </w:pPr>
            <w:r>
              <w:t>Result</w:t>
            </w:r>
          </w:p>
        </w:tc>
        <w:tc>
          <w:tcPr>
            <w:tcW w:w="4911" w:type="dxa"/>
            <w:gridSpan w:val="3"/>
          </w:tcPr>
          <w:p w14:paraId="595B7697" w14:textId="77777777" w:rsidR="00CF6317" w:rsidRPr="007C6F8F" w:rsidRDefault="00CF6317" w:rsidP="003322CC">
            <w:pPr>
              <w:spacing w:after="0"/>
              <w:cnfStyle w:val="100000000000" w:firstRow="1" w:lastRow="0" w:firstColumn="0" w:lastColumn="0" w:oddVBand="0" w:evenVBand="0" w:oddHBand="0" w:evenHBand="0" w:firstRowFirstColumn="0" w:firstRowLastColumn="0" w:lastRowFirstColumn="0" w:lastRowLastColumn="0"/>
              <w:rPr>
                <w:b w:val="0"/>
              </w:rPr>
            </w:pPr>
            <w:r w:rsidRPr="007C6F8F">
              <w:t>Case</w:t>
            </w:r>
          </w:p>
        </w:tc>
      </w:tr>
      <w:tr w:rsidR="00CF6317" w14:paraId="1B3EB529" w14:textId="77777777" w:rsidTr="003322C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6" w:type="dxa"/>
            <w:vMerge/>
          </w:tcPr>
          <w:p w14:paraId="753C8903" w14:textId="77777777" w:rsidR="00CF6317" w:rsidRPr="00E86340" w:rsidRDefault="00CF6317" w:rsidP="003322CC">
            <w:pPr>
              <w:spacing w:after="0"/>
              <w:rPr>
                <w:b w:val="0"/>
                <w:bCs w:val="0"/>
              </w:rPr>
            </w:pPr>
          </w:p>
        </w:tc>
        <w:tc>
          <w:tcPr>
            <w:tcW w:w="1651" w:type="dxa"/>
          </w:tcPr>
          <w:p w14:paraId="2E61355F"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rsidRPr="002915AE">
              <w:rPr>
                <w:b/>
              </w:rPr>
              <w:t>Green Ammonia</w:t>
            </w:r>
          </w:p>
        </w:tc>
        <w:tc>
          <w:tcPr>
            <w:tcW w:w="1559" w:type="dxa"/>
          </w:tcPr>
          <w:p w14:paraId="62494BF6"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rsidRPr="002915AE">
              <w:rPr>
                <w:b/>
              </w:rPr>
              <w:t>Green Methanol</w:t>
            </w:r>
          </w:p>
        </w:tc>
        <w:tc>
          <w:tcPr>
            <w:tcW w:w="1701" w:type="dxa"/>
          </w:tcPr>
          <w:p w14:paraId="30F3FD07"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rPr>
                <w:b/>
                <w:bCs/>
              </w:rPr>
              <w:t>Liquid hydrogen</w:t>
            </w:r>
          </w:p>
        </w:tc>
      </w:tr>
      <w:tr w:rsidR="00CF6317" w14:paraId="11A0314C" w14:textId="77777777" w:rsidTr="003322CC">
        <w:tc>
          <w:tcPr>
            <w:cnfStyle w:val="001000000000" w:firstRow="0" w:lastRow="0" w:firstColumn="1" w:lastColumn="0" w:oddVBand="0" w:evenVBand="0" w:oddHBand="0" w:evenHBand="0" w:firstRowFirstColumn="0" w:firstRowLastColumn="0" w:lastRowFirstColumn="0" w:lastRowLastColumn="0"/>
            <w:tcW w:w="4156" w:type="dxa"/>
          </w:tcPr>
          <w:p w14:paraId="4FB8A189" w14:textId="77777777" w:rsidR="00CF6317" w:rsidRPr="00E86340" w:rsidRDefault="00CF6317" w:rsidP="003322CC">
            <w:pPr>
              <w:spacing w:after="0"/>
              <w:rPr>
                <w:b w:val="0"/>
                <w:bCs w:val="0"/>
              </w:rPr>
            </w:pPr>
            <w:r w:rsidRPr="00E86340">
              <w:t>H</w:t>
            </w:r>
            <w:r w:rsidRPr="00E86340">
              <w:rPr>
                <w:vertAlign w:val="subscript"/>
              </w:rPr>
              <w:t>2</w:t>
            </w:r>
            <w:r w:rsidRPr="00E86340">
              <w:t xml:space="preserve"> </w:t>
            </w:r>
            <w:r>
              <w:t>Consumed</w:t>
            </w:r>
            <w:r w:rsidRPr="00E86340">
              <w:t xml:space="preserve"> (kt/y)</w:t>
            </w:r>
          </w:p>
        </w:tc>
        <w:tc>
          <w:tcPr>
            <w:tcW w:w="1651" w:type="dxa"/>
          </w:tcPr>
          <w:p w14:paraId="7919F515"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25</w:t>
            </w:r>
          </w:p>
        </w:tc>
        <w:tc>
          <w:tcPr>
            <w:tcW w:w="1559" w:type="dxa"/>
          </w:tcPr>
          <w:p w14:paraId="73DC318B"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25</w:t>
            </w:r>
          </w:p>
        </w:tc>
        <w:tc>
          <w:tcPr>
            <w:tcW w:w="1701" w:type="dxa"/>
          </w:tcPr>
          <w:p w14:paraId="616598B5"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25</w:t>
            </w:r>
          </w:p>
        </w:tc>
      </w:tr>
      <w:tr w:rsidR="00CF6317" w14:paraId="7ECC7318" w14:textId="77777777" w:rsidTr="003322C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6" w:type="dxa"/>
          </w:tcPr>
          <w:p w14:paraId="498FE668" w14:textId="77777777" w:rsidR="00CF6317" w:rsidRPr="0027676E" w:rsidRDefault="00CF6317" w:rsidP="003322CC">
            <w:pPr>
              <w:spacing w:after="0"/>
              <w:rPr>
                <w:b w:val="0"/>
                <w:bCs w:val="0"/>
              </w:rPr>
            </w:pPr>
            <w:r>
              <w:t>CO</w:t>
            </w:r>
            <w:r>
              <w:rPr>
                <w:vertAlign w:val="subscript"/>
              </w:rPr>
              <w:t>2</w:t>
            </w:r>
            <w:r>
              <w:t xml:space="preserve"> Consumed </w:t>
            </w:r>
            <w:r w:rsidRPr="00E86340">
              <w:t>(kt/y)</w:t>
            </w:r>
          </w:p>
        </w:tc>
        <w:tc>
          <w:tcPr>
            <w:tcW w:w="1651" w:type="dxa"/>
          </w:tcPr>
          <w:p w14:paraId="30870DA8"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t>0</w:t>
            </w:r>
          </w:p>
        </w:tc>
        <w:tc>
          <w:tcPr>
            <w:tcW w:w="1559" w:type="dxa"/>
          </w:tcPr>
          <w:p w14:paraId="4823B2C2"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t>185</w:t>
            </w:r>
          </w:p>
        </w:tc>
        <w:tc>
          <w:tcPr>
            <w:tcW w:w="1701" w:type="dxa"/>
          </w:tcPr>
          <w:p w14:paraId="1C8D9651"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t>0</w:t>
            </w:r>
          </w:p>
        </w:tc>
      </w:tr>
      <w:tr w:rsidR="00CF6317" w14:paraId="2729D66F" w14:textId="77777777" w:rsidTr="003322CC">
        <w:tc>
          <w:tcPr>
            <w:cnfStyle w:val="001000000000" w:firstRow="0" w:lastRow="0" w:firstColumn="1" w:lastColumn="0" w:oddVBand="0" w:evenVBand="0" w:oddHBand="0" w:evenHBand="0" w:firstRowFirstColumn="0" w:firstRowLastColumn="0" w:lastRowFirstColumn="0" w:lastRowLastColumn="0"/>
            <w:tcW w:w="4156" w:type="dxa"/>
          </w:tcPr>
          <w:p w14:paraId="04685F7A" w14:textId="77777777" w:rsidR="00CF6317" w:rsidRPr="00C03443" w:rsidRDefault="00CF6317" w:rsidP="003322CC">
            <w:pPr>
              <w:spacing w:after="0"/>
              <w:rPr>
                <w:b w:val="0"/>
                <w:bCs w:val="0"/>
              </w:rPr>
            </w:pPr>
            <w:r>
              <w:t>N</w:t>
            </w:r>
            <w:r>
              <w:rPr>
                <w:vertAlign w:val="subscript"/>
              </w:rPr>
              <w:t>2</w:t>
            </w:r>
            <w:r>
              <w:t xml:space="preserve"> Consumed </w:t>
            </w:r>
            <w:r w:rsidRPr="00E86340">
              <w:t>(kt/y)</w:t>
            </w:r>
          </w:p>
        </w:tc>
        <w:tc>
          <w:tcPr>
            <w:tcW w:w="1651" w:type="dxa"/>
          </w:tcPr>
          <w:p w14:paraId="33237342"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122</w:t>
            </w:r>
          </w:p>
        </w:tc>
        <w:tc>
          <w:tcPr>
            <w:tcW w:w="1559" w:type="dxa"/>
          </w:tcPr>
          <w:p w14:paraId="72097DB2"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0</w:t>
            </w:r>
          </w:p>
        </w:tc>
        <w:tc>
          <w:tcPr>
            <w:tcW w:w="1701" w:type="dxa"/>
          </w:tcPr>
          <w:p w14:paraId="712803E2"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0</w:t>
            </w:r>
          </w:p>
        </w:tc>
      </w:tr>
      <w:tr w:rsidR="00CF6317" w14:paraId="7A6A8021" w14:textId="77777777" w:rsidTr="003322CC">
        <w:trPr>
          <w:cnfStyle w:val="000000100000" w:firstRow="0" w:lastRow="0" w:firstColumn="0" w:lastColumn="0" w:oddVBand="0" w:evenVBand="0" w:oddHBand="1" w:evenHBand="0" w:firstRowFirstColumn="0" w:firstRowLastColumn="0" w:lastRowFirstColumn="0" w:lastRowLastColumn="0"/>
          <w:trHeight w:val="405"/>
        </w:trPr>
        <w:tc>
          <w:tcPr>
            <w:cnfStyle w:val="001000000000" w:firstRow="0" w:lastRow="0" w:firstColumn="1" w:lastColumn="0" w:oddVBand="0" w:evenVBand="0" w:oddHBand="0" w:evenHBand="0" w:firstRowFirstColumn="0" w:firstRowLastColumn="0" w:lastRowFirstColumn="0" w:lastRowLastColumn="0"/>
            <w:tcW w:w="4156" w:type="dxa"/>
          </w:tcPr>
          <w:p w14:paraId="0B14385E" w14:textId="77777777" w:rsidR="00CF6317" w:rsidRPr="00E86340" w:rsidRDefault="00CF6317" w:rsidP="003322CC">
            <w:pPr>
              <w:spacing w:after="0"/>
              <w:rPr>
                <w:b w:val="0"/>
                <w:bCs w:val="0"/>
              </w:rPr>
            </w:pPr>
            <w:r w:rsidRPr="00E86340">
              <w:t>Electricity consumption (MW)</w:t>
            </w:r>
          </w:p>
        </w:tc>
        <w:tc>
          <w:tcPr>
            <w:tcW w:w="1651" w:type="dxa"/>
          </w:tcPr>
          <w:p w14:paraId="21C33209"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t>7.7</w:t>
            </w:r>
            <w:r>
              <w:rPr>
                <w:rStyle w:val="FootnoteReference"/>
              </w:rPr>
              <w:footnoteReference w:id="5"/>
            </w:r>
          </w:p>
        </w:tc>
        <w:tc>
          <w:tcPr>
            <w:tcW w:w="1559" w:type="dxa"/>
          </w:tcPr>
          <w:p w14:paraId="58634C79"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t>31.2</w:t>
            </w:r>
          </w:p>
        </w:tc>
        <w:tc>
          <w:tcPr>
            <w:tcW w:w="1701" w:type="dxa"/>
          </w:tcPr>
          <w:p w14:paraId="7479A98D"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t>43.8</w:t>
            </w:r>
          </w:p>
        </w:tc>
      </w:tr>
      <w:tr w:rsidR="00CF6317" w14:paraId="4027A759" w14:textId="77777777" w:rsidTr="003322CC">
        <w:tc>
          <w:tcPr>
            <w:cnfStyle w:val="001000000000" w:firstRow="0" w:lastRow="0" w:firstColumn="1" w:lastColumn="0" w:oddVBand="0" w:evenVBand="0" w:oddHBand="0" w:evenHBand="0" w:firstRowFirstColumn="0" w:firstRowLastColumn="0" w:lastRowFirstColumn="0" w:lastRowLastColumn="0"/>
            <w:tcW w:w="4156" w:type="dxa"/>
          </w:tcPr>
          <w:p w14:paraId="62C26035" w14:textId="77777777" w:rsidR="00CF6317" w:rsidRPr="00E86340" w:rsidRDefault="00CF6317" w:rsidP="003322CC">
            <w:pPr>
              <w:spacing w:after="0"/>
              <w:rPr>
                <w:b w:val="0"/>
                <w:bCs w:val="0"/>
              </w:rPr>
            </w:pPr>
            <w:r w:rsidRPr="00E86340">
              <w:t>CO</w:t>
            </w:r>
            <w:r w:rsidRPr="00E86340">
              <w:rPr>
                <w:vertAlign w:val="subscript"/>
              </w:rPr>
              <w:t>2</w:t>
            </w:r>
            <w:r w:rsidRPr="00E86340">
              <w:t xml:space="preserve"> </w:t>
            </w:r>
            <w:r>
              <w:t xml:space="preserve">emitted </w:t>
            </w:r>
            <w:r w:rsidRPr="00E86340">
              <w:t>(kt/y)</w:t>
            </w:r>
          </w:p>
        </w:tc>
        <w:tc>
          <w:tcPr>
            <w:tcW w:w="1651" w:type="dxa"/>
          </w:tcPr>
          <w:p w14:paraId="55F1B296"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0</w:t>
            </w:r>
          </w:p>
        </w:tc>
        <w:tc>
          <w:tcPr>
            <w:tcW w:w="1559" w:type="dxa"/>
          </w:tcPr>
          <w:p w14:paraId="345CFC76"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4</w:t>
            </w:r>
          </w:p>
        </w:tc>
        <w:tc>
          <w:tcPr>
            <w:tcW w:w="1701" w:type="dxa"/>
          </w:tcPr>
          <w:p w14:paraId="6E4DF7C8"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0</w:t>
            </w:r>
          </w:p>
        </w:tc>
      </w:tr>
      <w:tr w:rsidR="00CF6317" w14:paraId="4B05624E" w14:textId="77777777" w:rsidTr="003322C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6" w:type="dxa"/>
          </w:tcPr>
          <w:p w14:paraId="4C4BC631" w14:textId="77777777" w:rsidR="00CF6317" w:rsidRPr="00E86340" w:rsidRDefault="00CF6317" w:rsidP="003322CC">
            <w:pPr>
              <w:spacing w:after="0"/>
              <w:rPr>
                <w:b w:val="0"/>
                <w:bCs w:val="0"/>
              </w:rPr>
            </w:pPr>
            <w:r>
              <w:t>Carrier produced (kt/y)</w:t>
            </w:r>
          </w:p>
        </w:tc>
        <w:tc>
          <w:tcPr>
            <w:tcW w:w="1651" w:type="dxa"/>
          </w:tcPr>
          <w:p w14:paraId="11FF1CDF"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t>136</w:t>
            </w:r>
          </w:p>
        </w:tc>
        <w:tc>
          <w:tcPr>
            <w:tcW w:w="1559" w:type="dxa"/>
          </w:tcPr>
          <w:p w14:paraId="03034D0A"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t>108</w:t>
            </w:r>
          </w:p>
        </w:tc>
        <w:tc>
          <w:tcPr>
            <w:tcW w:w="1701" w:type="dxa"/>
          </w:tcPr>
          <w:p w14:paraId="30AF2AB0" w14:textId="77777777" w:rsidR="00CF6317" w:rsidRDefault="00CF6317" w:rsidP="003322CC">
            <w:pPr>
              <w:spacing w:after="0"/>
              <w:cnfStyle w:val="000000100000" w:firstRow="0" w:lastRow="0" w:firstColumn="0" w:lastColumn="0" w:oddVBand="0" w:evenVBand="0" w:oddHBand="1" w:evenHBand="0" w:firstRowFirstColumn="0" w:firstRowLastColumn="0" w:lastRowFirstColumn="0" w:lastRowLastColumn="0"/>
            </w:pPr>
            <w:r>
              <w:t>25</w:t>
            </w:r>
          </w:p>
        </w:tc>
      </w:tr>
      <w:tr w:rsidR="00CF6317" w14:paraId="4BA91A54" w14:textId="77777777" w:rsidTr="003322CC">
        <w:tc>
          <w:tcPr>
            <w:cnfStyle w:val="001000000000" w:firstRow="0" w:lastRow="0" w:firstColumn="1" w:lastColumn="0" w:oddVBand="0" w:evenVBand="0" w:oddHBand="0" w:evenHBand="0" w:firstRowFirstColumn="0" w:firstRowLastColumn="0" w:lastRowFirstColumn="0" w:lastRowLastColumn="0"/>
            <w:tcW w:w="4156" w:type="dxa"/>
          </w:tcPr>
          <w:p w14:paraId="289915F1" w14:textId="77777777" w:rsidR="00CF6317" w:rsidRPr="00E86340" w:rsidRDefault="00CF6317" w:rsidP="003322CC">
            <w:pPr>
              <w:spacing w:after="0"/>
              <w:rPr>
                <w:b w:val="0"/>
                <w:bCs w:val="0"/>
              </w:rPr>
            </w:pPr>
            <w:r>
              <w:t>Energy equivalent (PJ/y)</w:t>
            </w:r>
            <w:r>
              <w:rPr>
                <w:rStyle w:val="FootnoteReference"/>
              </w:rPr>
              <w:footnoteReference w:id="6"/>
            </w:r>
          </w:p>
        </w:tc>
        <w:tc>
          <w:tcPr>
            <w:tcW w:w="1651" w:type="dxa"/>
          </w:tcPr>
          <w:p w14:paraId="13EB7C98"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3.06</w:t>
            </w:r>
          </w:p>
        </w:tc>
        <w:tc>
          <w:tcPr>
            <w:tcW w:w="1559" w:type="dxa"/>
          </w:tcPr>
          <w:p w14:paraId="4C1795FB"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2.48</w:t>
            </w:r>
          </w:p>
        </w:tc>
        <w:tc>
          <w:tcPr>
            <w:tcW w:w="1701" w:type="dxa"/>
          </w:tcPr>
          <w:p w14:paraId="3FE191F4" w14:textId="77777777" w:rsidR="00CF6317" w:rsidRDefault="00CF6317" w:rsidP="003322CC">
            <w:pPr>
              <w:spacing w:after="0"/>
              <w:cnfStyle w:val="000000000000" w:firstRow="0" w:lastRow="0" w:firstColumn="0" w:lastColumn="0" w:oddVBand="0" w:evenVBand="0" w:oddHBand="0" w:evenHBand="0" w:firstRowFirstColumn="0" w:firstRowLastColumn="0" w:lastRowFirstColumn="0" w:lastRowLastColumn="0"/>
            </w:pPr>
            <w:r>
              <w:t>3.54</w:t>
            </w:r>
          </w:p>
        </w:tc>
      </w:tr>
    </w:tbl>
    <w:p w14:paraId="60F952BA" w14:textId="700080DE" w:rsidR="00B67B96" w:rsidRPr="00AC280B" w:rsidRDefault="00B67B96" w:rsidP="008C2427">
      <w:pPr>
        <w:spacing w:before="120"/>
        <w:jc w:val="both"/>
        <w:rPr>
          <w:szCs w:val="32"/>
        </w:rPr>
      </w:pPr>
      <w:r>
        <w:rPr>
          <w:szCs w:val="32"/>
        </w:rPr>
        <w:t>Ammonia requires nitrogen as an input to the process, supplied from an air separation unit. Methanol requires CO</w:t>
      </w:r>
      <w:r>
        <w:rPr>
          <w:szCs w:val="32"/>
          <w:vertAlign w:val="subscript"/>
        </w:rPr>
        <w:t>2</w:t>
      </w:r>
      <w:r>
        <w:rPr>
          <w:szCs w:val="32"/>
        </w:rPr>
        <w:t xml:space="preserve"> which </w:t>
      </w:r>
      <w:r w:rsidR="0013226E">
        <w:rPr>
          <w:szCs w:val="32"/>
        </w:rPr>
        <w:t xml:space="preserve">was assumed to </w:t>
      </w:r>
      <w:r>
        <w:rPr>
          <w:szCs w:val="32"/>
        </w:rPr>
        <w:t xml:space="preserve">be supplied from a source with net zero emissions such as </w:t>
      </w:r>
      <w:r w:rsidR="0013226E">
        <w:rPr>
          <w:szCs w:val="32"/>
        </w:rPr>
        <w:t xml:space="preserve">a biogenic source </w:t>
      </w:r>
      <w:r>
        <w:rPr>
          <w:szCs w:val="32"/>
        </w:rPr>
        <w:t xml:space="preserve">or direct air capture to ensure the </w:t>
      </w:r>
      <w:r w:rsidR="0013226E">
        <w:rPr>
          <w:szCs w:val="32"/>
        </w:rPr>
        <w:t xml:space="preserve">resultant methanol </w:t>
      </w:r>
      <w:r>
        <w:rPr>
          <w:szCs w:val="32"/>
        </w:rPr>
        <w:t>product is net zero. Emissions from the methanol plant are associated with unconverted CO</w:t>
      </w:r>
      <w:r>
        <w:rPr>
          <w:szCs w:val="32"/>
          <w:vertAlign w:val="subscript"/>
        </w:rPr>
        <w:t>2</w:t>
      </w:r>
      <w:r>
        <w:rPr>
          <w:szCs w:val="32"/>
        </w:rPr>
        <w:t xml:space="preserve"> leaving in the flu</w:t>
      </w:r>
      <w:r w:rsidR="0013226E">
        <w:rPr>
          <w:szCs w:val="32"/>
        </w:rPr>
        <w:t>e</w:t>
      </w:r>
      <w:r>
        <w:rPr>
          <w:szCs w:val="32"/>
        </w:rPr>
        <w:t xml:space="preserve"> gas which is comprised of approximately 85 mol% hydrogen. High electricity consumption in the methanol case is due to the electrification of boilers which would </w:t>
      </w:r>
      <w:r>
        <w:rPr>
          <w:szCs w:val="32"/>
        </w:rPr>
        <w:lastRenderedPageBreak/>
        <w:t xml:space="preserve">traditionally be heated using natural gas. </w:t>
      </w:r>
      <w:r w:rsidR="004B6577">
        <w:rPr>
          <w:szCs w:val="32"/>
        </w:rPr>
        <w:t>This process change avoids the need for additional CO</w:t>
      </w:r>
      <w:r w:rsidR="004B6577" w:rsidRPr="004B6577">
        <w:rPr>
          <w:szCs w:val="32"/>
          <w:vertAlign w:val="subscript"/>
        </w:rPr>
        <w:t>2</w:t>
      </w:r>
      <w:r w:rsidR="004B6577">
        <w:rPr>
          <w:szCs w:val="32"/>
        </w:rPr>
        <w:t xml:space="preserve"> capture from the boiler flue gases. </w:t>
      </w:r>
      <w:r w:rsidR="0013226E">
        <w:rPr>
          <w:szCs w:val="32"/>
        </w:rPr>
        <w:t xml:space="preserve">Electricity consumption in the LH2 case </w:t>
      </w:r>
      <w:r>
        <w:rPr>
          <w:szCs w:val="32"/>
        </w:rPr>
        <w:t xml:space="preserve">is associated with the large number of </w:t>
      </w:r>
      <w:r w:rsidR="0013226E">
        <w:rPr>
          <w:szCs w:val="32"/>
        </w:rPr>
        <w:t>compressors</w:t>
      </w:r>
      <w:r w:rsidR="00082E56">
        <w:rPr>
          <w:szCs w:val="32"/>
        </w:rPr>
        <w:t xml:space="preserve"> required for the refrigeration circuits</w:t>
      </w:r>
      <w:r>
        <w:rPr>
          <w:szCs w:val="32"/>
        </w:rPr>
        <w:t xml:space="preserve">. </w:t>
      </w:r>
      <w:r w:rsidR="004B6577">
        <w:rPr>
          <w:szCs w:val="32"/>
        </w:rPr>
        <w:t>As with all electricity considered in this study, grid connected electricity is used to ensure high plant utilisation, with the expectation that green electricity would be purchased.</w:t>
      </w:r>
    </w:p>
    <w:p w14:paraId="57E79371" w14:textId="1D41F8DB" w:rsidR="00B67B96" w:rsidRDefault="00B67B96" w:rsidP="008C2427">
      <w:pPr>
        <w:jc w:val="both"/>
        <w:rPr>
          <w:szCs w:val="32"/>
        </w:rPr>
      </w:pPr>
      <w:r>
        <w:rPr>
          <w:szCs w:val="32"/>
        </w:rPr>
        <w:t xml:space="preserve">The </w:t>
      </w:r>
      <w:r w:rsidR="0013226E">
        <w:rPr>
          <w:szCs w:val="32"/>
        </w:rPr>
        <w:t>levelized</w:t>
      </w:r>
      <w:r w:rsidR="004B6577">
        <w:rPr>
          <w:szCs w:val="32"/>
        </w:rPr>
        <w:t xml:space="preserve"> cost </w:t>
      </w:r>
      <w:r w:rsidR="0013226E">
        <w:rPr>
          <w:szCs w:val="32"/>
        </w:rPr>
        <w:t>of the</w:t>
      </w:r>
      <w:r>
        <w:rPr>
          <w:szCs w:val="32"/>
        </w:rPr>
        <w:t xml:space="preserve"> carriers has been summarised in </w:t>
      </w:r>
      <w:r>
        <w:rPr>
          <w:szCs w:val="32"/>
        </w:rPr>
        <w:fldChar w:fldCharType="begin"/>
      </w:r>
      <w:r>
        <w:rPr>
          <w:szCs w:val="32"/>
        </w:rPr>
        <w:instrText xml:space="preserve"> REF _Ref108691383 \h  \* MERGEFORMAT </w:instrText>
      </w:r>
      <w:r>
        <w:rPr>
          <w:szCs w:val="32"/>
        </w:rPr>
      </w:r>
      <w:r>
        <w:rPr>
          <w:szCs w:val="32"/>
        </w:rPr>
        <w:fldChar w:fldCharType="separate"/>
      </w:r>
      <w:r w:rsidR="000A0462" w:rsidRPr="000A0462">
        <w:rPr>
          <w:szCs w:val="32"/>
        </w:rPr>
        <w:t>Table 0.7</w:t>
      </w:r>
      <w:r>
        <w:rPr>
          <w:szCs w:val="32"/>
        </w:rPr>
        <w:fldChar w:fldCharType="end"/>
      </w:r>
      <w:r>
        <w:rPr>
          <w:szCs w:val="32"/>
        </w:rPr>
        <w:t>.</w:t>
      </w:r>
      <w:r w:rsidR="004B6577">
        <w:rPr>
          <w:szCs w:val="32"/>
        </w:rPr>
        <w:t xml:space="preserve"> The cost of hydrogen feedstock into the process is not considered, so the levelized cost presented represents the marginal cost of production.</w:t>
      </w:r>
      <w:r>
        <w:rPr>
          <w:szCs w:val="32"/>
        </w:rPr>
        <w:t xml:space="preserve">  </w:t>
      </w:r>
      <w:r w:rsidR="0013226E">
        <w:rPr>
          <w:szCs w:val="32"/>
        </w:rPr>
        <w:t xml:space="preserve">The most comparable metric across the carriers is the </w:t>
      </w:r>
      <w:r w:rsidR="00D01673">
        <w:rPr>
          <w:szCs w:val="32"/>
        </w:rPr>
        <w:t>levelize</w:t>
      </w:r>
      <w:r w:rsidR="0013226E">
        <w:rPr>
          <w:szCs w:val="32"/>
        </w:rPr>
        <w:t xml:space="preserve">d cost </w:t>
      </w:r>
      <w:r>
        <w:rPr>
          <w:szCs w:val="32"/>
        </w:rPr>
        <w:t>per gigajoule of product</w:t>
      </w:r>
      <w:r w:rsidR="0013226E">
        <w:rPr>
          <w:szCs w:val="32"/>
        </w:rPr>
        <w:t xml:space="preserve"> (rather than per tonne</w:t>
      </w:r>
      <w:r w:rsidR="004B6577">
        <w:rPr>
          <w:szCs w:val="32"/>
        </w:rPr>
        <w:t xml:space="preserve"> of product</w:t>
      </w:r>
      <w:r w:rsidR="00082E56">
        <w:rPr>
          <w:szCs w:val="32"/>
        </w:rPr>
        <w:t>, which is a poor representation of the hydrogen carrying capacity due to its low mass density</w:t>
      </w:r>
      <w:r w:rsidR="0013226E">
        <w:rPr>
          <w:szCs w:val="32"/>
        </w:rPr>
        <w:t>)</w:t>
      </w:r>
      <w:r>
        <w:rPr>
          <w:szCs w:val="32"/>
        </w:rPr>
        <w:t xml:space="preserve">. This is the lowest for ammonia and highest for </w:t>
      </w:r>
      <w:r w:rsidR="00677185">
        <w:rPr>
          <w:szCs w:val="32"/>
        </w:rPr>
        <w:t>methanol</w:t>
      </w:r>
      <w:r>
        <w:rPr>
          <w:szCs w:val="32"/>
        </w:rPr>
        <w:t xml:space="preserve">. </w:t>
      </w:r>
      <w:r w:rsidR="00A942C2">
        <w:rPr>
          <w:szCs w:val="32"/>
        </w:rPr>
        <w:t>None of the LCOP’s presented consider transport or conversion back to gaseous hydrogen at point of use.</w:t>
      </w:r>
    </w:p>
    <w:p w14:paraId="6A104923" w14:textId="41B587EE" w:rsidR="00B67B96" w:rsidRPr="00AC280B" w:rsidRDefault="00B67B96" w:rsidP="00B67B96">
      <w:pPr>
        <w:pStyle w:val="Caption"/>
        <w:keepNext/>
      </w:pPr>
      <w:bookmarkStart w:id="52" w:name="_Ref108691383"/>
      <w:bookmarkStart w:id="53" w:name="_Toc142485723"/>
      <w:bookmarkStart w:id="54" w:name="_Toc146464200"/>
      <w:bookmarkStart w:id="55" w:name="_Toc149572607"/>
      <w:r>
        <w:t xml:space="preserve">Table </w:t>
      </w:r>
      <w:r w:rsidR="006C4330">
        <w:fldChar w:fldCharType="begin"/>
      </w:r>
      <w:r w:rsidR="006C4330">
        <w:instrText xml:space="preserve"> STYLEREF 1 \s </w:instrText>
      </w:r>
      <w:r w:rsidR="006C4330">
        <w:fldChar w:fldCharType="separate"/>
      </w:r>
      <w:r w:rsidR="000A0462">
        <w:rPr>
          <w:noProof/>
        </w:rPr>
        <w:t>0</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7</w:t>
      </w:r>
      <w:r w:rsidR="006C4330">
        <w:fldChar w:fldCharType="end"/>
      </w:r>
      <w:bookmarkEnd w:id="52"/>
      <w:r>
        <w:t xml:space="preserve"> Summary of </w:t>
      </w:r>
      <w:r w:rsidR="0013226E">
        <w:t xml:space="preserve">additional </w:t>
      </w:r>
      <w:r w:rsidR="00D01673">
        <w:t>levelize</w:t>
      </w:r>
      <w:r>
        <w:t>d cost of hydrogen carriers (excluding hydrogen feed cost</w:t>
      </w:r>
      <w:r w:rsidR="0013226E">
        <w:t xml:space="preserve"> which is assumed to be equal across each case</w:t>
      </w:r>
      <w:r>
        <w:t>)</w:t>
      </w:r>
      <w:bookmarkEnd w:id="53"/>
      <w:bookmarkEnd w:id="54"/>
      <w:bookmarkEnd w:id="55"/>
    </w:p>
    <w:tbl>
      <w:tblPr>
        <w:tblStyle w:val="PlainTable1"/>
        <w:tblW w:w="0" w:type="auto"/>
        <w:tblLook w:val="04A0" w:firstRow="1" w:lastRow="0" w:firstColumn="1" w:lastColumn="0" w:noHBand="0" w:noVBand="1"/>
      </w:tblPr>
      <w:tblGrid>
        <w:gridCol w:w="3253"/>
        <w:gridCol w:w="1841"/>
        <w:gridCol w:w="1842"/>
        <w:gridCol w:w="2074"/>
      </w:tblGrid>
      <w:tr w:rsidR="00B67B96" w:rsidRPr="00B44BAB" w14:paraId="3119CE8E" w14:textId="77777777" w:rsidTr="0013226E">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3253" w:type="dxa"/>
          </w:tcPr>
          <w:p w14:paraId="0DD2C3EC" w14:textId="40D07EB3" w:rsidR="00B67B96" w:rsidRPr="00DF68B1" w:rsidRDefault="00B67B96" w:rsidP="008C2427">
            <w:pPr>
              <w:spacing w:after="0"/>
              <w:rPr>
                <w:b w:val="0"/>
              </w:rPr>
            </w:pPr>
          </w:p>
        </w:tc>
        <w:tc>
          <w:tcPr>
            <w:tcW w:w="1841" w:type="dxa"/>
          </w:tcPr>
          <w:p w14:paraId="69B2E00A" w14:textId="77777777" w:rsidR="00B67B96" w:rsidRPr="00B44BAB" w:rsidRDefault="00B67B96" w:rsidP="008C2427">
            <w:pPr>
              <w:spacing w:after="0"/>
              <w:cnfStyle w:val="100000000000" w:firstRow="1" w:lastRow="0" w:firstColumn="0" w:lastColumn="0" w:oddVBand="0" w:evenVBand="0" w:oddHBand="0" w:evenHBand="0" w:firstRowFirstColumn="0" w:firstRowLastColumn="0" w:lastRowFirstColumn="0" w:lastRowLastColumn="0"/>
              <w:rPr>
                <w:b w:val="0"/>
              </w:rPr>
            </w:pPr>
            <w:r w:rsidRPr="00B44BAB">
              <w:t>Green ammonia</w:t>
            </w:r>
          </w:p>
        </w:tc>
        <w:tc>
          <w:tcPr>
            <w:tcW w:w="1842" w:type="dxa"/>
          </w:tcPr>
          <w:p w14:paraId="0E49DF64" w14:textId="77777777" w:rsidR="00B67B96" w:rsidRPr="00B44BAB" w:rsidRDefault="00B67B96" w:rsidP="008C2427">
            <w:pPr>
              <w:spacing w:after="0"/>
              <w:cnfStyle w:val="100000000000" w:firstRow="1" w:lastRow="0" w:firstColumn="0" w:lastColumn="0" w:oddVBand="0" w:evenVBand="0" w:oddHBand="0" w:evenHBand="0" w:firstRowFirstColumn="0" w:firstRowLastColumn="0" w:lastRowFirstColumn="0" w:lastRowLastColumn="0"/>
              <w:rPr>
                <w:b w:val="0"/>
              </w:rPr>
            </w:pPr>
            <w:r w:rsidRPr="00B44BAB">
              <w:t>Green methanol</w:t>
            </w:r>
          </w:p>
        </w:tc>
        <w:tc>
          <w:tcPr>
            <w:tcW w:w="2074" w:type="dxa"/>
          </w:tcPr>
          <w:p w14:paraId="430BA731" w14:textId="77777777" w:rsidR="00B67B96" w:rsidRPr="00B44BAB" w:rsidRDefault="00B67B96" w:rsidP="008C2427">
            <w:pPr>
              <w:spacing w:after="0"/>
              <w:cnfStyle w:val="100000000000" w:firstRow="1" w:lastRow="0" w:firstColumn="0" w:lastColumn="0" w:oddVBand="0" w:evenVBand="0" w:oddHBand="0" w:evenHBand="0" w:firstRowFirstColumn="0" w:firstRowLastColumn="0" w:lastRowFirstColumn="0" w:lastRowLastColumn="0"/>
              <w:rPr>
                <w:b w:val="0"/>
              </w:rPr>
            </w:pPr>
            <w:r w:rsidRPr="00B44BAB">
              <w:t>Liquified hydrogen</w:t>
            </w:r>
          </w:p>
        </w:tc>
      </w:tr>
      <w:tr w:rsidR="00CF6317" w:rsidRPr="00B44BAB" w14:paraId="40B4866C" w14:textId="77777777" w:rsidTr="0013226E">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3253" w:type="dxa"/>
          </w:tcPr>
          <w:p w14:paraId="4FCC99A4" w14:textId="176B6D76" w:rsidR="00CF6317" w:rsidRPr="00B44BAB" w:rsidRDefault="00D01673" w:rsidP="00CF6317">
            <w:pPr>
              <w:spacing w:after="0"/>
              <w:rPr>
                <w:b w:val="0"/>
                <w:bCs w:val="0"/>
              </w:rPr>
            </w:pPr>
            <w:r>
              <w:t>Levelize</w:t>
            </w:r>
            <w:r w:rsidR="00CF6317" w:rsidRPr="00B44BAB">
              <w:t xml:space="preserve">d cost </w:t>
            </w:r>
          </w:p>
          <w:p w14:paraId="4615E990" w14:textId="586257BC" w:rsidR="00CF6317" w:rsidRPr="00B44BAB" w:rsidRDefault="00CF6317" w:rsidP="00CF6317">
            <w:pPr>
              <w:spacing w:after="0"/>
            </w:pPr>
            <w:r w:rsidRPr="00B44BAB">
              <w:t>($/t product)</w:t>
            </w:r>
          </w:p>
        </w:tc>
        <w:tc>
          <w:tcPr>
            <w:tcW w:w="1841" w:type="dxa"/>
          </w:tcPr>
          <w:p w14:paraId="51AE1A32" w14:textId="1228FF69" w:rsidR="00CF6317" w:rsidRPr="00B44BAB" w:rsidRDefault="00CF6317" w:rsidP="00CF6317">
            <w:pPr>
              <w:spacing w:after="0"/>
              <w:cnfStyle w:val="000000100000" w:firstRow="0" w:lastRow="0" w:firstColumn="0" w:lastColumn="0" w:oddVBand="0" w:evenVBand="0" w:oddHBand="1" w:evenHBand="0" w:firstRowFirstColumn="0" w:firstRowLastColumn="0" w:lastRowFirstColumn="0" w:lastRowLastColumn="0"/>
            </w:pPr>
            <w:r w:rsidRPr="00B44BAB">
              <w:t>285</w:t>
            </w:r>
          </w:p>
        </w:tc>
        <w:tc>
          <w:tcPr>
            <w:tcW w:w="1842" w:type="dxa"/>
          </w:tcPr>
          <w:p w14:paraId="1F2FC4AF" w14:textId="77777777" w:rsidR="00CF6317" w:rsidRPr="00B44BAB" w:rsidRDefault="00CF6317" w:rsidP="00CF6317">
            <w:pPr>
              <w:spacing w:after="0"/>
              <w:cnfStyle w:val="000000100000" w:firstRow="0" w:lastRow="0" w:firstColumn="0" w:lastColumn="0" w:oddVBand="0" w:evenVBand="0" w:oddHBand="1" w:evenHBand="0" w:firstRowFirstColumn="0" w:firstRowLastColumn="0" w:lastRowFirstColumn="0" w:lastRowLastColumn="0"/>
            </w:pPr>
            <w:r w:rsidRPr="00B44BAB">
              <w:t>476</w:t>
            </w:r>
          </w:p>
        </w:tc>
        <w:tc>
          <w:tcPr>
            <w:tcW w:w="2074" w:type="dxa"/>
          </w:tcPr>
          <w:p w14:paraId="06994339" w14:textId="7150B6F2" w:rsidR="00CF6317" w:rsidRPr="00B44BAB" w:rsidRDefault="00CF6317" w:rsidP="00CF6317">
            <w:pPr>
              <w:spacing w:after="0"/>
              <w:cnfStyle w:val="000000100000" w:firstRow="0" w:lastRow="0" w:firstColumn="0" w:lastColumn="0" w:oddVBand="0" w:evenVBand="0" w:oddHBand="1" w:evenHBand="0" w:firstRowFirstColumn="0" w:firstRowLastColumn="0" w:lastRowFirstColumn="0" w:lastRowLastColumn="0"/>
            </w:pPr>
            <w:r>
              <w:t>2,272</w:t>
            </w:r>
          </w:p>
        </w:tc>
      </w:tr>
      <w:tr w:rsidR="00CF6317" w:rsidRPr="00B44BAB" w14:paraId="005918F4" w14:textId="77777777" w:rsidTr="0013226E">
        <w:trPr>
          <w:trHeight w:val="290"/>
        </w:trPr>
        <w:tc>
          <w:tcPr>
            <w:cnfStyle w:val="001000000000" w:firstRow="0" w:lastRow="0" w:firstColumn="1" w:lastColumn="0" w:oddVBand="0" w:evenVBand="0" w:oddHBand="0" w:evenHBand="0" w:firstRowFirstColumn="0" w:firstRowLastColumn="0" w:lastRowFirstColumn="0" w:lastRowLastColumn="0"/>
            <w:tcW w:w="3253" w:type="dxa"/>
          </w:tcPr>
          <w:p w14:paraId="127B584F" w14:textId="6A774601" w:rsidR="00CF6317" w:rsidRPr="00B44BAB" w:rsidRDefault="00D01673" w:rsidP="00CF6317">
            <w:pPr>
              <w:spacing w:after="0"/>
              <w:rPr>
                <w:b w:val="0"/>
                <w:bCs w:val="0"/>
              </w:rPr>
            </w:pPr>
            <w:r>
              <w:t>Levelize</w:t>
            </w:r>
            <w:r w:rsidR="00CF6317" w:rsidRPr="00B44BAB">
              <w:t xml:space="preserve">d cost </w:t>
            </w:r>
          </w:p>
          <w:p w14:paraId="6895B739" w14:textId="73327BE2" w:rsidR="00CF6317" w:rsidRPr="00B44BAB" w:rsidRDefault="00CF6317" w:rsidP="00CF6317">
            <w:pPr>
              <w:spacing w:after="0"/>
            </w:pPr>
            <w:r w:rsidRPr="00B44BAB">
              <w:t>($/GJ</w:t>
            </w:r>
            <w:r w:rsidR="00D01673">
              <w:rPr>
                <w:rStyle w:val="FootnoteReference"/>
              </w:rPr>
              <w:footnoteReference w:id="7"/>
            </w:r>
            <w:r w:rsidRPr="00B44BAB">
              <w:t xml:space="preserve"> product)</w:t>
            </w:r>
          </w:p>
        </w:tc>
        <w:tc>
          <w:tcPr>
            <w:tcW w:w="1841" w:type="dxa"/>
          </w:tcPr>
          <w:p w14:paraId="52A2E551" w14:textId="62575411" w:rsidR="00CF6317" w:rsidRPr="00B44BAB" w:rsidRDefault="00CF6317" w:rsidP="00CF6317">
            <w:pPr>
              <w:spacing w:after="0"/>
              <w:cnfStyle w:val="000000000000" w:firstRow="0" w:lastRow="0" w:firstColumn="0" w:lastColumn="0" w:oddVBand="0" w:evenVBand="0" w:oddHBand="0" w:evenHBand="0" w:firstRowFirstColumn="0" w:firstRowLastColumn="0" w:lastRowFirstColumn="0" w:lastRowLastColumn="0"/>
            </w:pPr>
            <w:r w:rsidRPr="00B44BAB">
              <w:t>12.7</w:t>
            </w:r>
          </w:p>
        </w:tc>
        <w:tc>
          <w:tcPr>
            <w:tcW w:w="1842" w:type="dxa"/>
          </w:tcPr>
          <w:p w14:paraId="4E442593" w14:textId="19075775" w:rsidR="00CF6317" w:rsidRPr="00B44BAB" w:rsidRDefault="00CF6317" w:rsidP="00CF6317">
            <w:pPr>
              <w:spacing w:after="0"/>
              <w:cnfStyle w:val="000000000000" w:firstRow="0" w:lastRow="0" w:firstColumn="0" w:lastColumn="0" w:oddVBand="0" w:evenVBand="0" w:oddHBand="0" w:evenHBand="0" w:firstRowFirstColumn="0" w:firstRowLastColumn="0" w:lastRowFirstColumn="0" w:lastRowLastColumn="0"/>
            </w:pPr>
            <w:r w:rsidRPr="00B44BAB">
              <w:t>20.7</w:t>
            </w:r>
          </w:p>
        </w:tc>
        <w:tc>
          <w:tcPr>
            <w:tcW w:w="2074" w:type="dxa"/>
          </w:tcPr>
          <w:p w14:paraId="27624761" w14:textId="59224A14" w:rsidR="00CF6317" w:rsidRPr="00B44BAB" w:rsidRDefault="00CF6317" w:rsidP="00CF6317">
            <w:pPr>
              <w:spacing w:after="0"/>
              <w:cnfStyle w:val="000000000000" w:firstRow="0" w:lastRow="0" w:firstColumn="0" w:lastColumn="0" w:oddVBand="0" w:evenVBand="0" w:oddHBand="0" w:evenHBand="0" w:firstRowFirstColumn="0" w:firstRowLastColumn="0" w:lastRowFirstColumn="0" w:lastRowLastColumn="0"/>
            </w:pPr>
            <w:r>
              <w:t>16.0</w:t>
            </w:r>
          </w:p>
        </w:tc>
      </w:tr>
      <w:tr w:rsidR="00CF6317" w:rsidRPr="00D84626" w14:paraId="75CA6ECD" w14:textId="77777777" w:rsidTr="0013226E">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3253" w:type="dxa"/>
          </w:tcPr>
          <w:p w14:paraId="05DE7D49" w14:textId="5BDEE2F1" w:rsidR="00CF6317" w:rsidRPr="00B44BAB" w:rsidRDefault="00D01673" w:rsidP="00CF6317">
            <w:pPr>
              <w:spacing w:after="0"/>
              <w:rPr>
                <w:b w:val="0"/>
                <w:bCs w:val="0"/>
              </w:rPr>
            </w:pPr>
            <w:r>
              <w:t>Levelize</w:t>
            </w:r>
            <w:r w:rsidR="00CF6317" w:rsidRPr="00B44BAB">
              <w:t xml:space="preserve">d cost </w:t>
            </w:r>
          </w:p>
          <w:p w14:paraId="751EEB68" w14:textId="2B26AD98" w:rsidR="00CF6317" w:rsidRPr="00B44BAB" w:rsidRDefault="00CF6317" w:rsidP="00CF6317">
            <w:pPr>
              <w:spacing w:after="0"/>
            </w:pPr>
            <w:r w:rsidRPr="00B44BAB">
              <w:t>($/t-H</w:t>
            </w:r>
            <w:r w:rsidRPr="00B44BAB">
              <w:rPr>
                <w:vertAlign w:val="subscript"/>
              </w:rPr>
              <w:t>2</w:t>
            </w:r>
            <w:r w:rsidRPr="00B44BAB">
              <w:t xml:space="preserve"> feed)</w:t>
            </w:r>
          </w:p>
        </w:tc>
        <w:tc>
          <w:tcPr>
            <w:tcW w:w="1841" w:type="dxa"/>
          </w:tcPr>
          <w:p w14:paraId="3E39D969" w14:textId="1399FD24" w:rsidR="00CF6317" w:rsidRPr="00B44BAB" w:rsidRDefault="00CF6317" w:rsidP="00CF6317">
            <w:pPr>
              <w:spacing w:after="0"/>
              <w:cnfStyle w:val="000000100000" w:firstRow="0" w:lastRow="0" w:firstColumn="0" w:lastColumn="0" w:oddVBand="0" w:evenVBand="0" w:oddHBand="1" w:evenHBand="0" w:firstRowFirstColumn="0" w:firstRowLastColumn="0" w:lastRowFirstColumn="0" w:lastRowLastColumn="0"/>
            </w:pPr>
            <w:r w:rsidRPr="00B44BAB">
              <w:t>1,</w:t>
            </w:r>
            <w:r>
              <w:t>550</w:t>
            </w:r>
          </w:p>
        </w:tc>
        <w:tc>
          <w:tcPr>
            <w:tcW w:w="1842" w:type="dxa"/>
          </w:tcPr>
          <w:p w14:paraId="4C567745" w14:textId="3F70C29B" w:rsidR="00CF6317" w:rsidRPr="00B44BAB" w:rsidRDefault="00CF6317" w:rsidP="00CF6317">
            <w:pPr>
              <w:spacing w:after="0"/>
              <w:cnfStyle w:val="000000100000" w:firstRow="0" w:lastRow="0" w:firstColumn="0" w:lastColumn="0" w:oddVBand="0" w:evenVBand="0" w:oddHBand="1" w:evenHBand="0" w:firstRowFirstColumn="0" w:firstRowLastColumn="0" w:lastRowFirstColumn="0" w:lastRowLastColumn="0"/>
            </w:pPr>
            <w:r w:rsidRPr="00B44BAB">
              <w:t>2,056</w:t>
            </w:r>
          </w:p>
        </w:tc>
        <w:tc>
          <w:tcPr>
            <w:tcW w:w="2074" w:type="dxa"/>
          </w:tcPr>
          <w:p w14:paraId="2C2A8203" w14:textId="0AE34189" w:rsidR="00CF6317" w:rsidRPr="00D84626" w:rsidRDefault="00CF6317" w:rsidP="00CF6317">
            <w:pPr>
              <w:spacing w:after="0"/>
              <w:cnfStyle w:val="000000100000" w:firstRow="0" w:lastRow="0" w:firstColumn="0" w:lastColumn="0" w:oddVBand="0" w:evenVBand="0" w:oddHBand="1" w:evenHBand="0" w:firstRowFirstColumn="0" w:firstRowLastColumn="0" w:lastRowFirstColumn="0" w:lastRowLastColumn="0"/>
            </w:pPr>
            <w:r>
              <w:t>2,272</w:t>
            </w:r>
          </w:p>
        </w:tc>
      </w:tr>
    </w:tbl>
    <w:p w14:paraId="571A3E2C" w14:textId="77777777" w:rsidR="00A37136" w:rsidRDefault="00A942C2" w:rsidP="008C2427">
      <w:pPr>
        <w:spacing w:before="120"/>
        <w:jc w:val="both"/>
        <w:rPr>
          <w:szCs w:val="32"/>
        </w:rPr>
      </w:pPr>
      <w:r>
        <w:rPr>
          <w:szCs w:val="32"/>
        </w:rPr>
        <w:t>T</w:t>
      </w:r>
      <w:r w:rsidR="00B67B96" w:rsidRPr="00AC280B">
        <w:rPr>
          <w:szCs w:val="32"/>
        </w:rPr>
        <w:t>his report highlights green ammonia as the most cost-effective</w:t>
      </w:r>
      <w:r>
        <w:rPr>
          <w:szCs w:val="32"/>
        </w:rPr>
        <w:t xml:space="preserve"> </w:t>
      </w:r>
      <w:r w:rsidR="00B67B96" w:rsidRPr="00AC280B">
        <w:rPr>
          <w:szCs w:val="32"/>
        </w:rPr>
        <w:t xml:space="preserve">carrier </w:t>
      </w:r>
      <w:r>
        <w:rPr>
          <w:szCs w:val="32"/>
        </w:rPr>
        <w:t xml:space="preserve">on </w:t>
      </w:r>
      <w:r w:rsidR="00677185">
        <w:rPr>
          <w:szCs w:val="32"/>
        </w:rPr>
        <w:t xml:space="preserve">both </w:t>
      </w:r>
      <w:r>
        <w:rPr>
          <w:szCs w:val="32"/>
        </w:rPr>
        <w:t>an energy</w:t>
      </w:r>
      <w:r w:rsidR="00677185">
        <w:rPr>
          <w:szCs w:val="32"/>
        </w:rPr>
        <w:t xml:space="preserve"> and mass</w:t>
      </w:r>
      <w:r>
        <w:rPr>
          <w:szCs w:val="32"/>
        </w:rPr>
        <w:t xml:space="preserve"> basis </w:t>
      </w:r>
      <w:r w:rsidR="0013226E">
        <w:rPr>
          <w:szCs w:val="32"/>
        </w:rPr>
        <w:t>based on current technology and flowsheet configurations</w:t>
      </w:r>
      <w:r w:rsidR="00B67B96" w:rsidRPr="00AC280B">
        <w:rPr>
          <w:szCs w:val="32"/>
        </w:rPr>
        <w:t>.</w:t>
      </w:r>
      <w:r>
        <w:rPr>
          <w:szCs w:val="32"/>
        </w:rPr>
        <w:t xml:space="preserve"> However, </w:t>
      </w:r>
      <w:r>
        <w:t xml:space="preserve">liquid hydrogen is the </w:t>
      </w:r>
      <w:r w:rsidR="00677185">
        <w:t xml:space="preserve">next </w:t>
      </w:r>
      <w:r>
        <w:t>most cost-effective carrier on a</w:t>
      </w:r>
      <w:r w:rsidR="00677185">
        <w:t>n energy basis</w:t>
      </w:r>
      <w:r>
        <w:t xml:space="preserve">, </w:t>
      </w:r>
      <w:r w:rsidR="00677185">
        <w:t>with methanol more cost effective on a per tonne product and per tonne H</w:t>
      </w:r>
      <w:r w:rsidR="00677185" w:rsidRPr="00677185">
        <w:rPr>
          <w:vertAlign w:val="subscript"/>
        </w:rPr>
        <w:t>2</w:t>
      </w:r>
      <w:r w:rsidR="00677185">
        <w:t xml:space="preserve"> feed basis</w:t>
      </w:r>
      <w:r>
        <w:t>.</w:t>
      </w:r>
      <w:r w:rsidR="00B67B96" w:rsidRPr="00AC280B">
        <w:rPr>
          <w:szCs w:val="32"/>
        </w:rPr>
        <w:t xml:space="preserve"> </w:t>
      </w:r>
    </w:p>
    <w:p w14:paraId="181AEB74" w14:textId="5C9190DC" w:rsidR="00B67B96" w:rsidRPr="00A37136" w:rsidRDefault="00677185" w:rsidP="00A37136">
      <w:pPr>
        <w:spacing w:before="120"/>
        <w:jc w:val="both"/>
        <w:rPr>
          <w:szCs w:val="32"/>
        </w:rPr>
        <w:sectPr w:rsidR="00B67B96" w:rsidRPr="00A37136" w:rsidSect="00FD3DEE">
          <w:headerReference w:type="default" r:id="rId17"/>
          <w:footerReference w:type="default" r:id="rId18"/>
          <w:headerReference w:type="first" r:id="rId19"/>
          <w:footerReference w:type="first" r:id="rId20"/>
          <w:pgSz w:w="11900" w:h="16840"/>
          <w:pgMar w:top="1701" w:right="1440" w:bottom="1440" w:left="1440" w:header="709" w:footer="709" w:gutter="0"/>
          <w:pgNumType w:fmt="lowerRoman" w:start="1"/>
          <w:cols w:space="708"/>
          <w:docGrid w:linePitch="360"/>
        </w:sectPr>
      </w:pPr>
      <w:r>
        <w:rPr>
          <w:szCs w:val="32"/>
        </w:rPr>
        <w:t>A</w:t>
      </w:r>
      <w:r w:rsidR="00B67B96">
        <w:rPr>
          <w:szCs w:val="32"/>
        </w:rPr>
        <w:t xml:space="preserve">mmonia and methanol processes </w:t>
      </w:r>
      <w:r w:rsidR="00A942C2">
        <w:rPr>
          <w:szCs w:val="32"/>
        </w:rPr>
        <w:t xml:space="preserve">are already </w:t>
      </w:r>
      <w:r w:rsidR="00B67B96">
        <w:rPr>
          <w:szCs w:val="32"/>
        </w:rPr>
        <w:t>highly optimised</w:t>
      </w:r>
      <w:r w:rsidR="0013226E">
        <w:rPr>
          <w:szCs w:val="32"/>
        </w:rPr>
        <w:t xml:space="preserve"> </w:t>
      </w:r>
      <w:r w:rsidR="00A942C2">
        <w:rPr>
          <w:szCs w:val="32"/>
        </w:rPr>
        <w:t>for hydrogen from reforming and gasification</w:t>
      </w:r>
      <w:r w:rsidR="00A37136">
        <w:rPr>
          <w:szCs w:val="32"/>
        </w:rPr>
        <w:t>, therefore</w:t>
      </w:r>
      <w:r w:rsidR="00B67B96">
        <w:rPr>
          <w:szCs w:val="32"/>
        </w:rPr>
        <w:t xml:space="preserve"> </w:t>
      </w:r>
      <w:r w:rsidR="00A37136">
        <w:rPr>
          <w:szCs w:val="32"/>
        </w:rPr>
        <w:t xml:space="preserve">radically new pathways for integrating green hydrogen that result in dramatically reduced </w:t>
      </w:r>
      <w:r w:rsidR="00B67B96">
        <w:rPr>
          <w:szCs w:val="32"/>
        </w:rPr>
        <w:t xml:space="preserve">cost are </w:t>
      </w:r>
      <w:r w:rsidR="00A37136">
        <w:rPr>
          <w:szCs w:val="32"/>
        </w:rPr>
        <w:t>not expected</w:t>
      </w:r>
      <w:r w:rsidR="00A942C2">
        <w:rPr>
          <w:szCs w:val="32"/>
        </w:rPr>
        <w:t xml:space="preserve">. </w:t>
      </w:r>
      <w:r w:rsidR="00A37136">
        <w:rPr>
          <w:szCs w:val="32"/>
        </w:rPr>
        <w:t>By contrast, liquid hydrogen production has only been operated for small scale, niche applications. Therefore, cost reductions (larger than those demonstrated here) associated with vastly increased plant size are still likely. Lastly, sourcing high-quality, low cost, non-fossil CO</w:t>
      </w:r>
      <w:r w:rsidR="00A37136">
        <w:rPr>
          <w:szCs w:val="32"/>
          <w:vertAlign w:val="subscript"/>
        </w:rPr>
        <w:t>2</w:t>
      </w:r>
      <w:r w:rsidR="00A37136">
        <w:rPr>
          <w:szCs w:val="32"/>
        </w:rPr>
        <w:t xml:space="preserve"> feedstocks is also expected to be a significant challenge for green methanol, particularly at scale.</w:t>
      </w:r>
    </w:p>
    <w:sdt>
      <w:sdtPr>
        <w:rPr>
          <w:rFonts w:ascii="Arial" w:eastAsiaTheme="minorHAnsi" w:hAnsi="Arial" w:cstheme="minorBidi"/>
          <w:bCs w:val="0"/>
          <w:caps w:val="0"/>
          <w:color w:val="auto"/>
          <w:sz w:val="22"/>
          <w:szCs w:val="24"/>
          <w:lang w:val="en-AU"/>
        </w:rPr>
        <w:id w:val="1055666096"/>
        <w:docPartObj>
          <w:docPartGallery w:val="Table of Contents"/>
          <w:docPartUnique/>
        </w:docPartObj>
      </w:sdtPr>
      <w:sdtEndPr>
        <w:rPr>
          <w:b/>
          <w:noProof/>
        </w:rPr>
      </w:sdtEndPr>
      <w:sdtContent>
        <w:p w14:paraId="4BD05F57" w14:textId="77777777" w:rsidR="005E7E1B" w:rsidRDefault="00E603DB" w:rsidP="00BF1BB6">
          <w:pPr>
            <w:pStyle w:val="TOCHeading"/>
            <w:numPr>
              <w:ilvl w:val="0"/>
              <w:numId w:val="0"/>
            </w:numPr>
            <w:ind w:left="432" w:hanging="432"/>
            <w:rPr>
              <w:noProof/>
            </w:rPr>
          </w:pPr>
          <w:r>
            <w:t>Contents</w:t>
          </w:r>
          <w:r>
            <w:rPr>
              <w:rFonts w:cs="Times New Roman (Body CS)"/>
              <w:sz w:val="24"/>
              <w:szCs w:val="22"/>
            </w:rPr>
            <w:fldChar w:fldCharType="begin"/>
          </w:r>
          <w:r>
            <w:instrText xml:space="preserve"> TOC \o "1-3" \h \z \u </w:instrText>
          </w:r>
          <w:r>
            <w:rPr>
              <w:rFonts w:cs="Times New Roman (Body CS)"/>
              <w:sz w:val="24"/>
              <w:szCs w:val="22"/>
            </w:rPr>
            <w:fldChar w:fldCharType="separate"/>
          </w:r>
        </w:p>
        <w:p w14:paraId="2E101017" w14:textId="22251A29" w:rsidR="005E7E1B" w:rsidRDefault="00000000">
          <w:pPr>
            <w:pStyle w:val="TOC1"/>
            <w:rPr>
              <w:rFonts w:asciiTheme="minorHAnsi" w:eastAsiaTheme="minorEastAsia" w:hAnsiTheme="minorHAnsi" w:cstheme="minorBidi"/>
              <w:b w:val="0"/>
              <w:bCs w:val="0"/>
              <w:color w:val="auto"/>
              <w:kern w:val="2"/>
              <w:sz w:val="22"/>
              <w:szCs w:val="22"/>
              <w:lang w:eastAsia="en-AU"/>
              <w14:ligatures w14:val="standardContextual"/>
            </w:rPr>
          </w:pPr>
          <w:hyperlink w:anchor="_Toc149560709" w:history="1">
            <w:r w:rsidR="005E7E1B" w:rsidRPr="004F01C0">
              <w:rPr>
                <w:rStyle w:val="Hyperlink"/>
              </w:rPr>
              <w:t>Summary of Report</w:t>
            </w:r>
            <w:r w:rsidR="005E7E1B">
              <w:rPr>
                <w:webHidden/>
              </w:rPr>
              <w:tab/>
            </w:r>
            <w:r w:rsidR="005E7E1B">
              <w:rPr>
                <w:webHidden/>
              </w:rPr>
              <w:fldChar w:fldCharType="begin"/>
            </w:r>
            <w:r w:rsidR="005E7E1B">
              <w:rPr>
                <w:webHidden/>
              </w:rPr>
              <w:instrText xml:space="preserve"> PAGEREF _Toc149560709 \h </w:instrText>
            </w:r>
            <w:r w:rsidR="005E7E1B">
              <w:rPr>
                <w:webHidden/>
              </w:rPr>
            </w:r>
            <w:r w:rsidR="005E7E1B">
              <w:rPr>
                <w:webHidden/>
              </w:rPr>
              <w:fldChar w:fldCharType="separate"/>
            </w:r>
            <w:r w:rsidR="000A0462">
              <w:rPr>
                <w:webHidden/>
              </w:rPr>
              <w:t>ii</w:t>
            </w:r>
            <w:r w:rsidR="005E7E1B">
              <w:rPr>
                <w:webHidden/>
              </w:rPr>
              <w:fldChar w:fldCharType="end"/>
            </w:r>
          </w:hyperlink>
        </w:p>
        <w:p w14:paraId="3945FF33" w14:textId="5B89D44E" w:rsidR="005E7E1B" w:rsidRDefault="00000000">
          <w:pPr>
            <w:pStyle w:val="TOC2"/>
            <w:tabs>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10" w:history="1">
            <w:r w:rsidR="005E7E1B" w:rsidRPr="004F01C0">
              <w:rPr>
                <w:rStyle w:val="Hyperlink"/>
                <w:noProof/>
              </w:rPr>
              <w:t>Methane</w:t>
            </w:r>
            <w:r w:rsidR="005E7E1B">
              <w:rPr>
                <w:noProof/>
                <w:webHidden/>
              </w:rPr>
              <w:tab/>
            </w:r>
            <w:r w:rsidR="005E7E1B">
              <w:rPr>
                <w:noProof/>
                <w:webHidden/>
              </w:rPr>
              <w:fldChar w:fldCharType="begin"/>
            </w:r>
            <w:r w:rsidR="005E7E1B">
              <w:rPr>
                <w:noProof/>
                <w:webHidden/>
              </w:rPr>
              <w:instrText xml:space="preserve"> PAGEREF _Toc149560710 \h </w:instrText>
            </w:r>
            <w:r w:rsidR="005E7E1B">
              <w:rPr>
                <w:noProof/>
                <w:webHidden/>
              </w:rPr>
            </w:r>
            <w:r w:rsidR="005E7E1B">
              <w:rPr>
                <w:noProof/>
                <w:webHidden/>
              </w:rPr>
              <w:fldChar w:fldCharType="separate"/>
            </w:r>
            <w:r w:rsidR="000A0462">
              <w:rPr>
                <w:noProof/>
                <w:webHidden/>
              </w:rPr>
              <w:t>iii</w:t>
            </w:r>
            <w:r w:rsidR="005E7E1B">
              <w:rPr>
                <w:noProof/>
                <w:webHidden/>
              </w:rPr>
              <w:fldChar w:fldCharType="end"/>
            </w:r>
          </w:hyperlink>
        </w:p>
        <w:p w14:paraId="4D5C0DE2" w14:textId="65A7F556" w:rsidR="005E7E1B" w:rsidRDefault="00000000">
          <w:pPr>
            <w:pStyle w:val="TOC2"/>
            <w:tabs>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11" w:history="1">
            <w:r w:rsidR="005E7E1B" w:rsidRPr="004F01C0">
              <w:rPr>
                <w:rStyle w:val="Hyperlink"/>
                <w:noProof/>
              </w:rPr>
              <w:t>Coal</w:t>
            </w:r>
            <w:r w:rsidR="005E7E1B">
              <w:rPr>
                <w:noProof/>
                <w:webHidden/>
              </w:rPr>
              <w:tab/>
            </w:r>
            <w:r w:rsidR="005E7E1B">
              <w:rPr>
                <w:noProof/>
                <w:webHidden/>
              </w:rPr>
              <w:fldChar w:fldCharType="begin"/>
            </w:r>
            <w:r w:rsidR="005E7E1B">
              <w:rPr>
                <w:noProof/>
                <w:webHidden/>
              </w:rPr>
              <w:instrText xml:space="preserve"> PAGEREF _Toc149560711 \h </w:instrText>
            </w:r>
            <w:r w:rsidR="005E7E1B">
              <w:rPr>
                <w:noProof/>
                <w:webHidden/>
              </w:rPr>
            </w:r>
            <w:r w:rsidR="005E7E1B">
              <w:rPr>
                <w:noProof/>
                <w:webHidden/>
              </w:rPr>
              <w:fldChar w:fldCharType="separate"/>
            </w:r>
            <w:r w:rsidR="000A0462">
              <w:rPr>
                <w:noProof/>
                <w:webHidden/>
              </w:rPr>
              <w:t>v</w:t>
            </w:r>
            <w:r w:rsidR="005E7E1B">
              <w:rPr>
                <w:noProof/>
                <w:webHidden/>
              </w:rPr>
              <w:fldChar w:fldCharType="end"/>
            </w:r>
          </w:hyperlink>
        </w:p>
        <w:p w14:paraId="5F8D8672" w14:textId="61F894A2" w:rsidR="005E7E1B" w:rsidRDefault="00000000">
          <w:pPr>
            <w:pStyle w:val="TOC2"/>
            <w:tabs>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12" w:history="1">
            <w:r w:rsidR="005E7E1B" w:rsidRPr="004F01C0">
              <w:rPr>
                <w:rStyle w:val="Hyperlink"/>
                <w:noProof/>
              </w:rPr>
              <w:t>Biomass</w:t>
            </w:r>
            <w:r w:rsidR="005E7E1B">
              <w:rPr>
                <w:noProof/>
                <w:webHidden/>
              </w:rPr>
              <w:tab/>
            </w:r>
            <w:r w:rsidR="005E7E1B">
              <w:rPr>
                <w:noProof/>
                <w:webHidden/>
              </w:rPr>
              <w:fldChar w:fldCharType="begin"/>
            </w:r>
            <w:r w:rsidR="005E7E1B">
              <w:rPr>
                <w:noProof/>
                <w:webHidden/>
              </w:rPr>
              <w:instrText xml:space="preserve"> PAGEREF _Toc149560712 \h </w:instrText>
            </w:r>
            <w:r w:rsidR="005E7E1B">
              <w:rPr>
                <w:noProof/>
                <w:webHidden/>
              </w:rPr>
            </w:r>
            <w:r w:rsidR="005E7E1B">
              <w:rPr>
                <w:noProof/>
                <w:webHidden/>
              </w:rPr>
              <w:fldChar w:fldCharType="separate"/>
            </w:r>
            <w:r w:rsidR="000A0462">
              <w:rPr>
                <w:noProof/>
                <w:webHidden/>
              </w:rPr>
              <w:t>vii</w:t>
            </w:r>
            <w:r w:rsidR="005E7E1B">
              <w:rPr>
                <w:noProof/>
                <w:webHidden/>
              </w:rPr>
              <w:fldChar w:fldCharType="end"/>
            </w:r>
          </w:hyperlink>
        </w:p>
        <w:p w14:paraId="536B9A1B" w14:textId="5C633777" w:rsidR="005E7E1B" w:rsidRDefault="00000000">
          <w:pPr>
            <w:pStyle w:val="TOC2"/>
            <w:tabs>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13" w:history="1">
            <w:r w:rsidR="005E7E1B" w:rsidRPr="004F01C0">
              <w:rPr>
                <w:rStyle w:val="Hyperlink"/>
                <w:noProof/>
              </w:rPr>
              <w:t>Electrolysis</w:t>
            </w:r>
            <w:r w:rsidR="005E7E1B">
              <w:rPr>
                <w:noProof/>
                <w:webHidden/>
              </w:rPr>
              <w:tab/>
            </w:r>
            <w:r w:rsidR="005E7E1B">
              <w:rPr>
                <w:noProof/>
                <w:webHidden/>
              </w:rPr>
              <w:fldChar w:fldCharType="begin"/>
            </w:r>
            <w:r w:rsidR="005E7E1B">
              <w:rPr>
                <w:noProof/>
                <w:webHidden/>
              </w:rPr>
              <w:instrText xml:space="preserve"> PAGEREF _Toc149560713 \h </w:instrText>
            </w:r>
            <w:r w:rsidR="005E7E1B">
              <w:rPr>
                <w:noProof/>
                <w:webHidden/>
              </w:rPr>
            </w:r>
            <w:r w:rsidR="005E7E1B">
              <w:rPr>
                <w:noProof/>
                <w:webHidden/>
              </w:rPr>
              <w:fldChar w:fldCharType="separate"/>
            </w:r>
            <w:r w:rsidR="000A0462">
              <w:rPr>
                <w:noProof/>
                <w:webHidden/>
              </w:rPr>
              <w:t>viii</w:t>
            </w:r>
            <w:r w:rsidR="005E7E1B">
              <w:rPr>
                <w:noProof/>
                <w:webHidden/>
              </w:rPr>
              <w:fldChar w:fldCharType="end"/>
            </w:r>
          </w:hyperlink>
        </w:p>
        <w:p w14:paraId="6203DDB7" w14:textId="57D82D61" w:rsidR="005E7E1B" w:rsidRDefault="00000000">
          <w:pPr>
            <w:pStyle w:val="TOC2"/>
            <w:tabs>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14" w:history="1">
            <w:r w:rsidR="005E7E1B" w:rsidRPr="004F01C0">
              <w:rPr>
                <w:rStyle w:val="Hyperlink"/>
                <w:noProof/>
              </w:rPr>
              <w:t>Carriers</w:t>
            </w:r>
            <w:r w:rsidR="005E7E1B">
              <w:rPr>
                <w:noProof/>
                <w:webHidden/>
              </w:rPr>
              <w:tab/>
            </w:r>
            <w:r w:rsidR="005E7E1B">
              <w:rPr>
                <w:noProof/>
                <w:webHidden/>
              </w:rPr>
              <w:fldChar w:fldCharType="begin"/>
            </w:r>
            <w:r w:rsidR="005E7E1B">
              <w:rPr>
                <w:noProof/>
                <w:webHidden/>
              </w:rPr>
              <w:instrText xml:space="preserve"> PAGEREF _Toc149560714 \h </w:instrText>
            </w:r>
            <w:r w:rsidR="005E7E1B">
              <w:rPr>
                <w:noProof/>
                <w:webHidden/>
              </w:rPr>
            </w:r>
            <w:r w:rsidR="005E7E1B">
              <w:rPr>
                <w:noProof/>
                <w:webHidden/>
              </w:rPr>
              <w:fldChar w:fldCharType="separate"/>
            </w:r>
            <w:r w:rsidR="000A0462">
              <w:rPr>
                <w:noProof/>
                <w:webHidden/>
              </w:rPr>
              <w:t>x</w:t>
            </w:r>
            <w:r w:rsidR="005E7E1B">
              <w:rPr>
                <w:noProof/>
                <w:webHidden/>
              </w:rPr>
              <w:fldChar w:fldCharType="end"/>
            </w:r>
          </w:hyperlink>
        </w:p>
        <w:p w14:paraId="51B18244" w14:textId="2BBFC4E2" w:rsidR="005E7E1B" w:rsidRDefault="00000000">
          <w:pPr>
            <w:pStyle w:val="TOC1"/>
            <w:rPr>
              <w:rFonts w:asciiTheme="minorHAnsi" w:eastAsiaTheme="minorEastAsia" w:hAnsiTheme="minorHAnsi" w:cstheme="minorBidi"/>
              <w:b w:val="0"/>
              <w:bCs w:val="0"/>
              <w:color w:val="auto"/>
              <w:kern w:val="2"/>
              <w:sz w:val="22"/>
              <w:szCs w:val="22"/>
              <w:lang w:eastAsia="en-AU"/>
              <w14:ligatures w14:val="standardContextual"/>
            </w:rPr>
          </w:pPr>
          <w:hyperlink w:anchor="_Toc149560717" w:history="1">
            <w:r w:rsidR="005E7E1B" w:rsidRPr="004F01C0">
              <w:rPr>
                <w:rStyle w:val="Hyperlink"/>
              </w:rPr>
              <w:t>Key terms and definitions</w:t>
            </w:r>
            <w:r w:rsidR="005E7E1B">
              <w:rPr>
                <w:webHidden/>
              </w:rPr>
              <w:tab/>
            </w:r>
            <w:r w:rsidR="005E7E1B">
              <w:rPr>
                <w:webHidden/>
              </w:rPr>
              <w:fldChar w:fldCharType="begin"/>
            </w:r>
            <w:r w:rsidR="005E7E1B">
              <w:rPr>
                <w:webHidden/>
              </w:rPr>
              <w:instrText xml:space="preserve"> PAGEREF _Toc149560717 \h </w:instrText>
            </w:r>
            <w:r w:rsidR="005E7E1B">
              <w:rPr>
                <w:webHidden/>
              </w:rPr>
            </w:r>
            <w:r w:rsidR="005E7E1B">
              <w:rPr>
                <w:webHidden/>
              </w:rPr>
              <w:fldChar w:fldCharType="separate"/>
            </w:r>
            <w:r w:rsidR="000A0462">
              <w:rPr>
                <w:webHidden/>
              </w:rPr>
              <w:t>xviii</w:t>
            </w:r>
            <w:r w:rsidR="005E7E1B">
              <w:rPr>
                <w:webHidden/>
              </w:rPr>
              <w:fldChar w:fldCharType="end"/>
            </w:r>
          </w:hyperlink>
        </w:p>
        <w:p w14:paraId="21DF4C1D" w14:textId="13A3CDB5" w:rsidR="005E7E1B" w:rsidRDefault="00000000">
          <w:pPr>
            <w:pStyle w:val="TOC1"/>
            <w:tabs>
              <w:tab w:val="left" w:pos="440"/>
            </w:tabs>
            <w:rPr>
              <w:rFonts w:asciiTheme="minorHAnsi" w:eastAsiaTheme="minorEastAsia" w:hAnsiTheme="minorHAnsi" w:cstheme="minorBidi"/>
              <w:b w:val="0"/>
              <w:bCs w:val="0"/>
              <w:color w:val="auto"/>
              <w:kern w:val="2"/>
              <w:sz w:val="22"/>
              <w:szCs w:val="22"/>
              <w:lang w:eastAsia="en-AU"/>
              <w14:ligatures w14:val="standardContextual"/>
            </w:rPr>
          </w:pPr>
          <w:hyperlink w:anchor="_Toc149560718" w:history="1">
            <w:r w:rsidR="005E7E1B" w:rsidRPr="004F01C0">
              <w:rPr>
                <w:rStyle w:val="Hyperlink"/>
              </w:rPr>
              <w:t>1</w:t>
            </w:r>
            <w:r w:rsidR="005E7E1B">
              <w:rPr>
                <w:rFonts w:asciiTheme="minorHAnsi" w:eastAsiaTheme="minorEastAsia" w:hAnsiTheme="minorHAnsi" w:cstheme="minorBidi"/>
                <w:b w:val="0"/>
                <w:bCs w:val="0"/>
                <w:color w:val="auto"/>
                <w:kern w:val="2"/>
                <w:sz w:val="22"/>
                <w:szCs w:val="22"/>
                <w:lang w:eastAsia="en-AU"/>
                <w14:ligatures w14:val="standardContextual"/>
              </w:rPr>
              <w:tab/>
            </w:r>
            <w:r w:rsidR="005E7E1B" w:rsidRPr="004F01C0">
              <w:rPr>
                <w:rStyle w:val="Hyperlink"/>
              </w:rPr>
              <w:t>Introduction</w:t>
            </w:r>
            <w:r w:rsidR="005E7E1B">
              <w:rPr>
                <w:webHidden/>
              </w:rPr>
              <w:tab/>
            </w:r>
            <w:r w:rsidR="005E7E1B">
              <w:rPr>
                <w:webHidden/>
              </w:rPr>
              <w:fldChar w:fldCharType="begin"/>
            </w:r>
            <w:r w:rsidR="005E7E1B">
              <w:rPr>
                <w:webHidden/>
              </w:rPr>
              <w:instrText xml:space="preserve"> PAGEREF _Toc149560718 \h </w:instrText>
            </w:r>
            <w:r w:rsidR="005E7E1B">
              <w:rPr>
                <w:webHidden/>
              </w:rPr>
            </w:r>
            <w:r w:rsidR="005E7E1B">
              <w:rPr>
                <w:webHidden/>
              </w:rPr>
              <w:fldChar w:fldCharType="separate"/>
            </w:r>
            <w:r w:rsidR="000A0462">
              <w:rPr>
                <w:webHidden/>
              </w:rPr>
              <w:t>1</w:t>
            </w:r>
            <w:r w:rsidR="005E7E1B">
              <w:rPr>
                <w:webHidden/>
              </w:rPr>
              <w:fldChar w:fldCharType="end"/>
            </w:r>
          </w:hyperlink>
        </w:p>
        <w:p w14:paraId="0E77AD1C" w14:textId="32101FDC"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19" w:history="1">
            <w:r w:rsidR="005E7E1B" w:rsidRPr="004F01C0">
              <w:rPr>
                <w:rStyle w:val="Hyperlink"/>
                <w:noProof/>
              </w:rPr>
              <w:t>1.1</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Pathways</w:t>
            </w:r>
            <w:r w:rsidR="005E7E1B">
              <w:rPr>
                <w:noProof/>
                <w:webHidden/>
              </w:rPr>
              <w:tab/>
            </w:r>
            <w:r w:rsidR="005E7E1B">
              <w:rPr>
                <w:noProof/>
                <w:webHidden/>
              </w:rPr>
              <w:fldChar w:fldCharType="begin"/>
            </w:r>
            <w:r w:rsidR="005E7E1B">
              <w:rPr>
                <w:noProof/>
                <w:webHidden/>
              </w:rPr>
              <w:instrText xml:space="preserve"> PAGEREF _Toc149560719 \h </w:instrText>
            </w:r>
            <w:r w:rsidR="005E7E1B">
              <w:rPr>
                <w:noProof/>
                <w:webHidden/>
              </w:rPr>
            </w:r>
            <w:r w:rsidR="005E7E1B">
              <w:rPr>
                <w:noProof/>
                <w:webHidden/>
              </w:rPr>
              <w:fldChar w:fldCharType="separate"/>
            </w:r>
            <w:r w:rsidR="000A0462">
              <w:rPr>
                <w:noProof/>
                <w:webHidden/>
              </w:rPr>
              <w:t>1</w:t>
            </w:r>
            <w:r w:rsidR="005E7E1B">
              <w:rPr>
                <w:noProof/>
                <w:webHidden/>
              </w:rPr>
              <w:fldChar w:fldCharType="end"/>
            </w:r>
          </w:hyperlink>
        </w:p>
        <w:p w14:paraId="2038C3F8" w14:textId="1EAB0B27"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20" w:history="1">
            <w:r w:rsidR="005E7E1B" w:rsidRPr="004F01C0">
              <w:rPr>
                <w:rStyle w:val="Hyperlink"/>
                <w:noProof/>
              </w:rPr>
              <w:t>1.2</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Design basis and costing assumptions</w:t>
            </w:r>
            <w:r w:rsidR="005E7E1B">
              <w:rPr>
                <w:noProof/>
                <w:webHidden/>
              </w:rPr>
              <w:tab/>
            </w:r>
            <w:r w:rsidR="005E7E1B">
              <w:rPr>
                <w:noProof/>
                <w:webHidden/>
              </w:rPr>
              <w:fldChar w:fldCharType="begin"/>
            </w:r>
            <w:r w:rsidR="005E7E1B">
              <w:rPr>
                <w:noProof/>
                <w:webHidden/>
              </w:rPr>
              <w:instrText xml:space="preserve"> PAGEREF _Toc149560720 \h </w:instrText>
            </w:r>
            <w:r w:rsidR="005E7E1B">
              <w:rPr>
                <w:noProof/>
                <w:webHidden/>
              </w:rPr>
            </w:r>
            <w:r w:rsidR="005E7E1B">
              <w:rPr>
                <w:noProof/>
                <w:webHidden/>
              </w:rPr>
              <w:fldChar w:fldCharType="separate"/>
            </w:r>
            <w:r w:rsidR="000A0462">
              <w:rPr>
                <w:noProof/>
                <w:webHidden/>
              </w:rPr>
              <w:t>2</w:t>
            </w:r>
            <w:r w:rsidR="005E7E1B">
              <w:rPr>
                <w:noProof/>
                <w:webHidden/>
              </w:rPr>
              <w:fldChar w:fldCharType="end"/>
            </w:r>
          </w:hyperlink>
        </w:p>
        <w:p w14:paraId="3CC2CECB" w14:textId="430E20AE"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21" w:history="1">
            <w:r w:rsidR="005E7E1B" w:rsidRPr="004F01C0">
              <w:rPr>
                <w:rStyle w:val="Hyperlink"/>
                <w:noProof/>
              </w:rPr>
              <w:t>1.3</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Structure of report</w:t>
            </w:r>
            <w:r w:rsidR="005E7E1B">
              <w:rPr>
                <w:noProof/>
                <w:webHidden/>
              </w:rPr>
              <w:tab/>
            </w:r>
            <w:r w:rsidR="005E7E1B">
              <w:rPr>
                <w:noProof/>
                <w:webHidden/>
              </w:rPr>
              <w:fldChar w:fldCharType="begin"/>
            </w:r>
            <w:r w:rsidR="005E7E1B">
              <w:rPr>
                <w:noProof/>
                <w:webHidden/>
              </w:rPr>
              <w:instrText xml:space="preserve"> PAGEREF _Toc149560721 \h </w:instrText>
            </w:r>
            <w:r w:rsidR="005E7E1B">
              <w:rPr>
                <w:noProof/>
                <w:webHidden/>
              </w:rPr>
            </w:r>
            <w:r w:rsidR="005E7E1B">
              <w:rPr>
                <w:noProof/>
                <w:webHidden/>
              </w:rPr>
              <w:fldChar w:fldCharType="separate"/>
            </w:r>
            <w:r w:rsidR="000A0462">
              <w:rPr>
                <w:noProof/>
                <w:webHidden/>
              </w:rPr>
              <w:t>3</w:t>
            </w:r>
            <w:r w:rsidR="005E7E1B">
              <w:rPr>
                <w:noProof/>
                <w:webHidden/>
              </w:rPr>
              <w:fldChar w:fldCharType="end"/>
            </w:r>
          </w:hyperlink>
        </w:p>
        <w:p w14:paraId="18842973" w14:textId="34822D1A" w:rsidR="005E7E1B" w:rsidRDefault="00000000">
          <w:pPr>
            <w:pStyle w:val="TOC1"/>
            <w:tabs>
              <w:tab w:val="left" w:pos="440"/>
            </w:tabs>
            <w:rPr>
              <w:rFonts w:asciiTheme="minorHAnsi" w:eastAsiaTheme="minorEastAsia" w:hAnsiTheme="minorHAnsi" w:cstheme="minorBidi"/>
              <w:b w:val="0"/>
              <w:bCs w:val="0"/>
              <w:color w:val="auto"/>
              <w:kern w:val="2"/>
              <w:sz w:val="22"/>
              <w:szCs w:val="22"/>
              <w:lang w:eastAsia="en-AU"/>
              <w14:ligatures w14:val="standardContextual"/>
            </w:rPr>
          </w:pPr>
          <w:hyperlink w:anchor="_Toc149560722" w:history="1">
            <w:r w:rsidR="005E7E1B" w:rsidRPr="004F01C0">
              <w:rPr>
                <w:rStyle w:val="Hyperlink"/>
              </w:rPr>
              <w:t>2</w:t>
            </w:r>
            <w:r w:rsidR="005E7E1B">
              <w:rPr>
                <w:rFonts w:asciiTheme="minorHAnsi" w:eastAsiaTheme="minorEastAsia" w:hAnsiTheme="minorHAnsi" w:cstheme="minorBidi"/>
                <w:b w:val="0"/>
                <w:bCs w:val="0"/>
                <w:color w:val="auto"/>
                <w:kern w:val="2"/>
                <w:sz w:val="22"/>
                <w:szCs w:val="22"/>
                <w:lang w:eastAsia="en-AU"/>
                <w14:ligatures w14:val="standardContextual"/>
              </w:rPr>
              <w:tab/>
            </w:r>
            <w:r w:rsidR="005E7E1B" w:rsidRPr="004F01C0">
              <w:rPr>
                <w:rStyle w:val="Hyperlink"/>
              </w:rPr>
              <w:t>Natural Gas</w:t>
            </w:r>
            <w:r w:rsidR="005E7E1B">
              <w:rPr>
                <w:webHidden/>
              </w:rPr>
              <w:tab/>
            </w:r>
            <w:r w:rsidR="005E7E1B">
              <w:rPr>
                <w:webHidden/>
              </w:rPr>
              <w:fldChar w:fldCharType="begin"/>
            </w:r>
            <w:r w:rsidR="005E7E1B">
              <w:rPr>
                <w:webHidden/>
              </w:rPr>
              <w:instrText xml:space="preserve"> PAGEREF _Toc149560722 \h </w:instrText>
            </w:r>
            <w:r w:rsidR="005E7E1B">
              <w:rPr>
                <w:webHidden/>
              </w:rPr>
            </w:r>
            <w:r w:rsidR="005E7E1B">
              <w:rPr>
                <w:webHidden/>
              </w:rPr>
              <w:fldChar w:fldCharType="separate"/>
            </w:r>
            <w:r w:rsidR="000A0462">
              <w:rPr>
                <w:webHidden/>
              </w:rPr>
              <w:t>4</w:t>
            </w:r>
            <w:r w:rsidR="005E7E1B">
              <w:rPr>
                <w:webHidden/>
              </w:rPr>
              <w:fldChar w:fldCharType="end"/>
            </w:r>
          </w:hyperlink>
        </w:p>
        <w:p w14:paraId="2136E33E" w14:textId="51D09E67"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23" w:history="1">
            <w:r w:rsidR="005E7E1B" w:rsidRPr="004F01C0">
              <w:rPr>
                <w:rStyle w:val="Hyperlink"/>
                <w:noProof/>
              </w:rPr>
              <w:t>2.1</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Introduction</w:t>
            </w:r>
            <w:r w:rsidR="005E7E1B">
              <w:rPr>
                <w:noProof/>
                <w:webHidden/>
              </w:rPr>
              <w:tab/>
            </w:r>
            <w:r w:rsidR="005E7E1B">
              <w:rPr>
                <w:noProof/>
                <w:webHidden/>
              </w:rPr>
              <w:fldChar w:fldCharType="begin"/>
            </w:r>
            <w:r w:rsidR="005E7E1B">
              <w:rPr>
                <w:noProof/>
                <w:webHidden/>
              </w:rPr>
              <w:instrText xml:space="preserve"> PAGEREF _Toc149560723 \h </w:instrText>
            </w:r>
            <w:r w:rsidR="005E7E1B">
              <w:rPr>
                <w:noProof/>
                <w:webHidden/>
              </w:rPr>
            </w:r>
            <w:r w:rsidR="005E7E1B">
              <w:rPr>
                <w:noProof/>
                <w:webHidden/>
              </w:rPr>
              <w:fldChar w:fldCharType="separate"/>
            </w:r>
            <w:r w:rsidR="000A0462">
              <w:rPr>
                <w:noProof/>
                <w:webHidden/>
              </w:rPr>
              <w:t>4</w:t>
            </w:r>
            <w:r w:rsidR="005E7E1B">
              <w:rPr>
                <w:noProof/>
                <w:webHidden/>
              </w:rPr>
              <w:fldChar w:fldCharType="end"/>
            </w:r>
          </w:hyperlink>
        </w:p>
        <w:p w14:paraId="51B8796B" w14:textId="4B070FB7"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24" w:history="1">
            <w:r w:rsidR="005E7E1B" w:rsidRPr="004F01C0">
              <w:rPr>
                <w:rStyle w:val="Hyperlink"/>
                <w:noProof/>
              </w:rPr>
              <w:t>2.2</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Process Description</w:t>
            </w:r>
            <w:r w:rsidR="005E7E1B">
              <w:rPr>
                <w:noProof/>
                <w:webHidden/>
              </w:rPr>
              <w:tab/>
            </w:r>
            <w:r w:rsidR="005E7E1B">
              <w:rPr>
                <w:noProof/>
                <w:webHidden/>
              </w:rPr>
              <w:fldChar w:fldCharType="begin"/>
            </w:r>
            <w:r w:rsidR="005E7E1B">
              <w:rPr>
                <w:noProof/>
                <w:webHidden/>
              </w:rPr>
              <w:instrText xml:space="preserve"> PAGEREF _Toc149560724 \h </w:instrText>
            </w:r>
            <w:r w:rsidR="005E7E1B">
              <w:rPr>
                <w:noProof/>
                <w:webHidden/>
              </w:rPr>
            </w:r>
            <w:r w:rsidR="005E7E1B">
              <w:rPr>
                <w:noProof/>
                <w:webHidden/>
              </w:rPr>
              <w:fldChar w:fldCharType="separate"/>
            </w:r>
            <w:r w:rsidR="000A0462">
              <w:rPr>
                <w:noProof/>
                <w:webHidden/>
              </w:rPr>
              <w:t>6</w:t>
            </w:r>
            <w:r w:rsidR="005E7E1B">
              <w:rPr>
                <w:noProof/>
                <w:webHidden/>
              </w:rPr>
              <w:fldChar w:fldCharType="end"/>
            </w:r>
          </w:hyperlink>
        </w:p>
        <w:p w14:paraId="2D16EB0B" w14:textId="4377280E"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25" w:history="1">
            <w:r w:rsidR="005E7E1B" w:rsidRPr="004F01C0">
              <w:rPr>
                <w:rStyle w:val="Hyperlink"/>
                <w:noProof/>
              </w:rPr>
              <w:t>2.2.1</w:t>
            </w:r>
            <w:r w:rsidR="005E7E1B">
              <w:rPr>
                <w:rFonts w:eastAsiaTheme="minorEastAsia"/>
                <w:noProof/>
                <w:kern w:val="2"/>
                <w:sz w:val="22"/>
                <w:szCs w:val="22"/>
                <w:lang w:eastAsia="en-AU"/>
                <w14:ligatures w14:val="standardContextual"/>
              </w:rPr>
              <w:tab/>
            </w:r>
            <w:r w:rsidR="005E7E1B" w:rsidRPr="004F01C0">
              <w:rPr>
                <w:rStyle w:val="Hyperlink"/>
                <w:noProof/>
              </w:rPr>
              <w:t>Pre-treatment</w:t>
            </w:r>
            <w:r w:rsidR="005E7E1B">
              <w:rPr>
                <w:noProof/>
                <w:webHidden/>
              </w:rPr>
              <w:tab/>
            </w:r>
            <w:r w:rsidR="005E7E1B">
              <w:rPr>
                <w:noProof/>
                <w:webHidden/>
              </w:rPr>
              <w:fldChar w:fldCharType="begin"/>
            </w:r>
            <w:r w:rsidR="005E7E1B">
              <w:rPr>
                <w:noProof/>
                <w:webHidden/>
              </w:rPr>
              <w:instrText xml:space="preserve"> PAGEREF _Toc149560725 \h </w:instrText>
            </w:r>
            <w:r w:rsidR="005E7E1B">
              <w:rPr>
                <w:noProof/>
                <w:webHidden/>
              </w:rPr>
            </w:r>
            <w:r w:rsidR="005E7E1B">
              <w:rPr>
                <w:noProof/>
                <w:webHidden/>
              </w:rPr>
              <w:fldChar w:fldCharType="separate"/>
            </w:r>
            <w:r w:rsidR="000A0462">
              <w:rPr>
                <w:noProof/>
                <w:webHidden/>
              </w:rPr>
              <w:t>6</w:t>
            </w:r>
            <w:r w:rsidR="005E7E1B">
              <w:rPr>
                <w:noProof/>
                <w:webHidden/>
              </w:rPr>
              <w:fldChar w:fldCharType="end"/>
            </w:r>
          </w:hyperlink>
        </w:p>
        <w:p w14:paraId="6343D16C" w14:textId="70A94761"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26" w:history="1">
            <w:r w:rsidR="005E7E1B" w:rsidRPr="004F01C0">
              <w:rPr>
                <w:rStyle w:val="Hyperlink"/>
                <w:noProof/>
              </w:rPr>
              <w:t>2.2.2</w:t>
            </w:r>
            <w:r w:rsidR="005E7E1B">
              <w:rPr>
                <w:rFonts w:eastAsiaTheme="minorEastAsia"/>
                <w:noProof/>
                <w:kern w:val="2"/>
                <w:sz w:val="22"/>
                <w:szCs w:val="22"/>
                <w:lang w:eastAsia="en-AU"/>
                <w14:ligatures w14:val="standardContextual"/>
              </w:rPr>
              <w:tab/>
            </w:r>
            <w:r w:rsidR="005E7E1B" w:rsidRPr="004F01C0">
              <w:rPr>
                <w:rStyle w:val="Hyperlink"/>
                <w:noProof/>
              </w:rPr>
              <w:t>Reaction Pathways</w:t>
            </w:r>
            <w:r w:rsidR="005E7E1B">
              <w:rPr>
                <w:noProof/>
                <w:webHidden/>
              </w:rPr>
              <w:tab/>
            </w:r>
            <w:r w:rsidR="005E7E1B">
              <w:rPr>
                <w:noProof/>
                <w:webHidden/>
              </w:rPr>
              <w:fldChar w:fldCharType="begin"/>
            </w:r>
            <w:r w:rsidR="005E7E1B">
              <w:rPr>
                <w:noProof/>
                <w:webHidden/>
              </w:rPr>
              <w:instrText xml:space="preserve"> PAGEREF _Toc149560726 \h </w:instrText>
            </w:r>
            <w:r w:rsidR="005E7E1B">
              <w:rPr>
                <w:noProof/>
                <w:webHidden/>
              </w:rPr>
            </w:r>
            <w:r w:rsidR="005E7E1B">
              <w:rPr>
                <w:noProof/>
                <w:webHidden/>
              </w:rPr>
              <w:fldChar w:fldCharType="separate"/>
            </w:r>
            <w:r w:rsidR="000A0462">
              <w:rPr>
                <w:noProof/>
                <w:webHidden/>
              </w:rPr>
              <w:t>6</w:t>
            </w:r>
            <w:r w:rsidR="005E7E1B">
              <w:rPr>
                <w:noProof/>
                <w:webHidden/>
              </w:rPr>
              <w:fldChar w:fldCharType="end"/>
            </w:r>
          </w:hyperlink>
        </w:p>
        <w:p w14:paraId="3BC60090" w14:textId="6FDCBAD6"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27" w:history="1">
            <w:r w:rsidR="005E7E1B" w:rsidRPr="004F01C0">
              <w:rPr>
                <w:rStyle w:val="Hyperlink"/>
                <w:noProof/>
              </w:rPr>
              <w:t>2.2.3</w:t>
            </w:r>
            <w:r w:rsidR="005E7E1B">
              <w:rPr>
                <w:rFonts w:eastAsiaTheme="minorEastAsia"/>
                <w:noProof/>
                <w:kern w:val="2"/>
                <w:sz w:val="22"/>
                <w:szCs w:val="22"/>
                <w:lang w:eastAsia="en-AU"/>
                <w14:ligatures w14:val="standardContextual"/>
              </w:rPr>
              <w:tab/>
            </w:r>
            <w:r w:rsidR="005E7E1B" w:rsidRPr="004F01C0">
              <w:rPr>
                <w:rStyle w:val="Hyperlink"/>
                <w:noProof/>
              </w:rPr>
              <w:t>Hydrogen purification and compression</w:t>
            </w:r>
            <w:r w:rsidR="005E7E1B">
              <w:rPr>
                <w:noProof/>
                <w:webHidden/>
              </w:rPr>
              <w:tab/>
            </w:r>
            <w:r w:rsidR="005E7E1B">
              <w:rPr>
                <w:noProof/>
                <w:webHidden/>
              </w:rPr>
              <w:fldChar w:fldCharType="begin"/>
            </w:r>
            <w:r w:rsidR="005E7E1B">
              <w:rPr>
                <w:noProof/>
                <w:webHidden/>
              </w:rPr>
              <w:instrText xml:space="preserve"> PAGEREF _Toc149560727 \h </w:instrText>
            </w:r>
            <w:r w:rsidR="005E7E1B">
              <w:rPr>
                <w:noProof/>
                <w:webHidden/>
              </w:rPr>
            </w:r>
            <w:r w:rsidR="005E7E1B">
              <w:rPr>
                <w:noProof/>
                <w:webHidden/>
              </w:rPr>
              <w:fldChar w:fldCharType="separate"/>
            </w:r>
            <w:r w:rsidR="000A0462">
              <w:rPr>
                <w:noProof/>
                <w:webHidden/>
              </w:rPr>
              <w:t>9</w:t>
            </w:r>
            <w:r w:rsidR="005E7E1B">
              <w:rPr>
                <w:noProof/>
                <w:webHidden/>
              </w:rPr>
              <w:fldChar w:fldCharType="end"/>
            </w:r>
          </w:hyperlink>
        </w:p>
        <w:p w14:paraId="36107678" w14:textId="37049749"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28" w:history="1">
            <w:r w:rsidR="005E7E1B" w:rsidRPr="004F01C0">
              <w:rPr>
                <w:rStyle w:val="Hyperlink"/>
                <w:noProof/>
              </w:rPr>
              <w:t>2.3</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Process Modelling</w:t>
            </w:r>
            <w:r w:rsidR="005E7E1B">
              <w:rPr>
                <w:noProof/>
                <w:webHidden/>
              </w:rPr>
              <w:tab/>
            </w:r>
            <w:r w:rsidR="005E7E1B">
              <w:rPr>
                <w:noProof/>
                <w:webHidden/>
              </w:rPr>
              <w:fldChar w:fldCharType="begin"/>
            </w:r>
            <w:r w:rsidR="005E7E1B">
              <w:rPr>
                <w:noProof/>
                <w:webHidden/>
              </w:rPr>
              <w:instrText xml:space="preserve"> PAGEREF _Toc149560728 \h </w:instrText>
            </w:r>
            <w:r w:rsidR="005E7E1B">
              <w:rPr>
                <w:noProof/>
                <w:webHidden/>
              </w:rPr>
            </w:r>
            <w:r w:rsidR="005E7E1B">
              <w:rPr>
                <w:noProof/>
                <w:webHidden/>
              </w:rPr>
              <w:fldChar w:fldCharType="separate"/>
            </w:r>
            <w:r w:rsidR="000A0462">
              <w:rPr>
                <w:noProof/>
                <w:webHidden/>
              </w:rPr>
              <w:t>9</w:t>
            </w:r>
            <w:r w:rsidR="005E7E1B">
              <w:rPr>
                <w:noProof/>
                <w:webHidden/>
              </w:rPr>
              <w:fldChar w:fldCharType="end"/>
            </w:r>
          </w:hyperlink>
        </w:p>
        <w:p w14:paraId="309DB17C" w14:textId="380D5767"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29" w:history="1">
            <w:r w:rsidR="005E7E1B" w:rsidRPr="004F01C0">
              <w:rPr>
                <w:rStyle w:val="Hyperlink"/>
                <w:noProof/>
              </w:rPr>
              <w:t>2.4</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Financial Analysis</w:t>
            </w:r>
            <w:r w:rsidR="005E7E1B">
              <w:rPr>
                <w:noProof/>
                <w:webHidden/>
              </w:rPr>
              <w:tab/>
            </w:r>
            <w:r w:rsidR="005E7E1B">
              <w:rPr>
                <w:noProof/>
                <w:webHidden/>
              </w:rPr>
              <w:fldChar w:fldCharType="begin"/>
            </w:r>
            <w:r w:rsidR="005E7E1B">
              <w:rPr>
                <w:noProof/>
                <w:webHidden/>
              </w:rPr>
              <w:instrText xml:space="preserve"> PAGEREF _Toc149560729 \h </w:instrText>
            </w:r>
            <w:r w:rsidR="005E7E1B">
              <w:rPr>
                <w:noProof/>
                <w:webHidden/>
              </w:rPr>
            </w:r>
            <w:r w:rsidR="005E7E1B">
              <w:rPr>
                <w:noProof/>
                <w:webHidden/>
              </w:rPr>
              <w:fldChar w:fldCharType="separate"/>
            </w:r>
            <w:r w:rsidR="000A0462">
              <w:rPr>
                <w:noProof/>
                <w:webHidden/>
              </w:rPr>
              <w:t>10</w:t>
            </w:r>
            <w:r w:rsidR="005E7E1B">
              <w:rPr>
                <w:noProof/>
                <w:webHidden/>
              </w:rPr>
              <w:fldChar w:fldCharType="end"/>
            </w:r>
          </w:hyperlink>
        </w:p>
        <w:p w14:paraId="2CAEBE5C" w14:textId="69B422FE"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30" w:history="1">
            <w:r w:rsidR="005E7E1B" w:rsidRPr="004F01C0">
              <w:rPr>
                <w:rStyle w:val="Hyperlink"/>
                <w:noProof/>
              </w:rPr>
              <w:t>2.4.1</w:t>
            </w:r>
            <w:r w:rsidR="005E7E1B">
              <w:rPr>
                <w:rFonts w:eastAsiaTheme="minorEastAsia"/>
                <w:noProof/>
                <w:kern w:val="2"/>
                <w:sz w:val="22"/>
                <w:szCs w:val="22"/>
                <w:lang w:eastAsia="en-AU"/>
                <w14:ligatures w14:val="standardContextual"/>
              </w:rPr>
              <w:tab/>
            </w:r>
            <w:r w:rsidR="005E7E1B" w:rsidRPr="004F01C0">
              <w:rPr>
                <w:rStyle w:val="Hyperlink"/>
                <w:noProof/>
              </w:rPr>
              <w:t>Capital Cost</w:t>
            </w:r>
            <w:r w:rsidR="005E7E1B">
              <w:rPr>
                <w:noProof/>
                <w:webHidden/>
              </w:rPr>
              <w:tab/>
            </w:r>
            <w:r w:rsidR="005E7E1B">
              <w:rPr>
                <w:noProof/>
                <w:webHidden/>
              </w:rPr>
              <w:fldChar w:fldCharType="begin"/>
            </w:r>
            <w:r w:rsidR="005E7E1B">
              <w:rPr>
                <w:noProof/>
                <w:webHidden/>
              </w:rPr>
              <w:instrText xml:space="preserve"> PAGEREF _Toc149560730 \h </w:instrText>
            </w:r>
            <w:r w:rsidR="005E7E1B">
              <w:rPr>
                <w:noProof/>
                <w:webHidden/>
              </w:rPr>
            </w:r>
            <w:r w:rsidR="005E7E1B">
              <w:rPr>
                <w:noProof/>
                <w:webHidden/>
              </w:rPr>
              <w:fldChar w:fldCharType="separate"/>
            </w:r>
            <w:r w:rsidR="000A0462">
              <w:rPr>
                <w:noProof/>
                <w:webHidden/>
              </w:rPr>
              <w:t>10</w:t>
            </w:r>
            <w:r w:rsidR="005E7E1B">
              <w:rPr>
                <w:noProof/>
                <w:webHidden/>
              </w:rPr>
              <w:fldChar w:fldCharType="end"/>
            </w:r>
          </w:hyperlink>
        </w:p>
        <w:p w14:paraId="46C9A0DE" w14:textId="6AD998E3"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31" w:history="1">
            <w:r w:rsidR="005E7E1B" w:rsidRPr="004F01C0">
              <w:rPr>
                <w:rStyle w:val="Hyperlink"/>
                <w:noProof/>
              </w:rPr>
              <w:t>2.4.2</w:t>
            </w:r>
            <w:r w:rsidR="005E7E1B">
              <w:rPr>
                <w:rFonts w:eastAsiaTheme="minorEastAsia"/>
                <w:noProof/>
                <w:kern w:val="2"/>
                <w:sz w:val="22"/>
                <w:szCs w:val="22"/>
                <w:lang w:eastAsia="en-AU"/>
                <w14:ligatures w14:val="standardContextual"/>
              </w:rPr>
              <w:tab/>
            </w:r>
            <w:r w:rsidR="005E7E1B" w:rsidRPr="004F01C0">
              <w:rPr>
                <w:rStyle w:val="Hyperlink"/>
                <w:noProof/>
              </w:rPr>
              <w:t>Operating Cost</w:t>
            </w:r>
            <w:r w:rsidR="005E7E1B">
              <w:rPr>
                <w:noProof/>
                <w:webHidden/>
              </w:rPr>
              <w:tab/>
            </w:r>
            <w:r w:rsidR="005E7E1B">
              <w:rPr>
                <w:noProof/>
                <w:webHidden/>
              </w:rPr>
              <w:fldChar w:fldCharType="begin"/>
            </w:r>
            <w:r w:rsidR="005E7E1B">
              <w:rPr>
                <w:noProof/>
                <w:webHidden/>
              </w:rPr>
              <w:instrText xml:space="preserve"> PAGEREF _Toc149560731 \h </w:instrText>
            </w:r>
            <w:r w:rsidR="005E7E1B">
              <w:rPr>
                <w:noProof/>
                <w:webHidden/>
              </w:rPr>
            </w:r>
            <w:r w:rsidR="005E7E1B">
              <w:rPr>
                <w:noProof/>
                <w:webHidden/>
              </w:rPr>
              <w:fldChar w:fldCharType="separate"/>
            </w:r>
            <w:r w:rsidR="000A0462">
              <w:rPr>
                <w:noProof/>
                <w:webHidden/>
              </w:rPr>
              <w:t>12</w:t>
            </w:r>
            <w:r w:rsidR="005E7E1B">
              <w:rPr>
                <w:noProof/>
                <w:webHidden/>
              </w:rPr>
              <w:fldChar w:fldCharType="end"/>
            </w:r>
          </w:hyperlink>
        </w:p>
        <w:p w14:paraId="402D4F7F" w14:textId="647F24EC"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32" w:history="1">
            <w:r w:rsidR="005E7E1B" w:rsidRPr="004F01C0">
              <w:rPr>
                <w:rStyle w:val="Hyperlink"/>
                <w:noProof/>
              </w:rPr>
              <w:t>2.4.3</w:t>
            </w:r>
            <w:r w:rsidR="005E7E1B">
              <w:rPr>
                <w:rFonts w:eastAsiaTheme="minorEastAsia"/>
                <w:noProof/>
                <w:kern w:val="2"/>
                <w:sz w:val="22"/>
                <w:szCs w:val="22"/>
                <w:lang w:eastAsia="en-AU"/>
                <w14:ligatures w14:val="standardContextual"/>
              </w:rPr>
              <w:tab/>
            </w:r>
            <w:r w:rsidR="005E7E1B" w:rsidRPr="004F01C0">
              <w:rPr>
                <w:rStyle w:val="Hyperlink"/>
                <w:noProof/>
              </w:rPr>
              <w:t>Levelized Cost</w:t>
            </w:r>
            <w:r w:rsidR="005E7E1B">
              <w:rPr>
                <w:noProof/>
                <w:webHidden/>
              </w:rPr>
              <w:tab/>
            </w:r>
            <w:r w:rsidR="005E7E1B">
              <w:rPr>
                <w:noProof/>
                <w:webHidden/>
              </w:rPr>
              <w:fldChar w:fldCharType="begin"/>
            </w:r>
            <w:r w:rsidR="005E7E1B">
              <w:rPr>
                <w:noProof/>
                <w:webHidden/>
              </w:rPr>
              <w:instrText xml:space="preserve"> PAGEREF _Toc149560732 \h </w:instrText>
            </w:r>
            <w:r w:rsidR="005E7E1B">
              <w:rPr>
                <w:noProof/>
                <w:webHidden/>
              </w:rPr>
            </w:r>
            <w:r w:rsidR="005E7E1B">
              <w:rPr>
                <w:noProof/>
                <w:webHidden/>
              </w:rPr>
              <w:fldChar w:fldCharType="separate"/>
            </w:r>
            <w:r w:rsidR="000A0462">
              <w:rPr>
                <w:noProof/>
                <w:webHidden/>
              </w:rPr>
              <w:t>14</w:t>
            </w:r>
            <w:r w:rsidR="005E7E1B">
              <w:rPr>
                <w:noProof/>
                <w:webHidden/>
              </w:rPr>
              <w:fldChar w:fldCharType="end"/>
            </w:r>
          </w:hyperlink>
        </w:p>
        <w:p w14:paraId="254F95BA" w14:textId="48BBCF98"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33" w:history="1">
            <w:r w:rsidR="005E7E1B" w:rsidRPr="004F01C0">
              <w:rPr>
                <w:rStyle w:val="Hyperlink"/>
                <w:noProof/>
              </w:rPr>
              <w:t>2.4.4</w:t>
            </w:r>
            <w:r w:rsidR="005E7E1B">
              <w:rPr>
                <w:rFonts w:eastAsiaTheme="minorEastAsia"/>
                <w:noProof/>
                <w:kern w:val="2"/>
                <w:sz w:val="22"/>
                <w:szCs w:val="22"/>
                <w:lang w:eastAsia="en-AU"/>
                <w14:ligatures w14:val="standardContextual"/>
              </w:rPr>
              <w:tab/>
            </w:r>
            <w:r w:rsidR="005E7E1B" w:rsidRPr="004F01C0">
              <w:rPr>
                <w:rStyle w:val="Hyperlink"/>
                <w:noProof/>
              </w:rPr>
              <w:t>Sensitivity Analysis</w:t>
            </w:r>
            <w:r w:rsidR="005E7E1B">
              <w:rPr>
                <w:noProof/>
                <w:webHidden/>
              </w:rPr>
              <w:tab/>
            </w:r>
            <w:r w:rsidR="005E7E1B">
              <w:rPr>
                <w:noProof/>
                <w:webHidden/>
              </w:rPr>
              <w:fldChar w:fldCharType="begin"/>
            </w:r>
            <w:r w:rsidR="005E7E1B">
              <w:rPr>
                <w:noProof/>
                <w:webHidden/>
              </w:rPr>
              <w:instrText xml:space="preserve"> PAGEREF _Toc149560733 \h </w:instrText>
            </w:r>
            <w:r w:rsidR="005E7E1B">
              <w:rPr>
                <w:noProof/>
                <w:webHidden/>
              </w:rPr>
            </w:r>
            <w:r w:rsidR="005E7E1B">
              <w:rPr>
                <w:noProof/>
                <w:webHidden/>
              </w:rPr>
              <w:fldChar w:fldCharType="separate"/>
            </w:r>
            <w:r w:rsidR="000A0462">
              <w:rPr>
                <w:noProof/>
                <w:webHidden/>
              </w:rPr>
              <w:t>15</w:t>
            </w:r>
            <w:r w:rsidR="005E7E1B">
              <w:rPr>
                <w:noProof/>
                <w:webHidden/>
              </w:rPr>
              <w:fldChar w:fldCharType="end"/>
            </w:r>
          </w:hyperlink>
        </w:p>
        <w:p w14:paraId="792FCB32" w14:textId="774B7CCE" w:rsidR="005E7E1B" w:rsidRDefault="00000000">
          <w:pPr>
            <w:pStyle w:val="TOC1"/>
            <w:tabs>
              <w:tab w:val="left" w:pos="440"/>
            </w:tabs>
            <w:rPr>
              <w:rFonts w:asciiTheme="minorHAnsi" w:eastAsiaTheme="minorEastAsia" w:hAnsiTheme="minorHAnsi" w:cstheme="minorBidi"/>
              <w:b w:val="0"/>
              <w:bCs w:val="0"/>
              <w:color w:val="auto"/>
              <w:kern w:val="2"/>
              <w:sz w:val="22"/>
              <w:szCs w:val="22"/>
              <w:lang w:eastAsia="en-AU"/>
              <w14:ligatures w14:val="standardContextual"/>
            </w:rPr>
          </w:pPr>
          <w:hyperlink w:anchor="_Toc149560734" w:history="1">
            <w:r w:rsidR="005E7E1B" w:rsidRPr="004F01C0">
              <w:rPr>
                <w:rStyle w:val="Hyperlink"/>
              </w:rPr>
              <w:t>3</w:t>
            </w:r>
            <w:r w:rsidR="005E7E1B">
              <w:rPr>
                <w:rFonts w:asciiTheme="minorHAnsi" w:eastAsiaTheme="minorEastAsia" w:hAnsiTheme="minorHAnsi" w:cstheme="minorBidi"/>
                <w:b w:val="0"/>
                <w:bCs w:val="0"/>
                <w:color w:val="auto"/>
                <w:kern w:val="2"/>
                <w:sz w:val="22"/>
                <w:szCs w:val="22"/>
                <w:lang w:eastAsia="en-AU"/>
                <w14:ligatures w14:val="standardContextual"/>
              </w:rPr>
              <w:tab/>
            </w:r>
            <w:r w:rsidR="005E7E1B" w:rsidRPr="004F01C0">
              <w:rPr>
                <w:rStyle w:val="Hyperlink"/>
              </w:rPr>
              <w:t>Coal</w:t>
            </w:r>
            <w:r w:rsidR="005E7E1B">
              <w:rPr>
                <w:webHidden/>
              </w:rPr>
              <w:tab/>
            </w:r>
            <w:r w:rsidR="005E7E1B">
              <w:rPr>
                <w:webHidden/>
              </w:rPr>
              <w:fldChar w:fldCharType="begin"/>
            </w:r>
            <w:r w:rsidR="005E7E1B">
              <w:rPr>
                <w:webHidden/>
              </w:rPr>
              <w:instrText xml:space="preserve"> PAGEREF _Toc149560734 \h </w:instrText>
            </w:r>
            <w:r w:rsidR="005E7E1B">
              <w:rPr>
                <w:webHidden/>
              </w:rPr>
            </w:r>
            <w:r w:rsidR="005E7E1B">
              <w:rPr>
                <w:webHidden/>
              </w:rPr>
              <w:fldChar w:fldCharType="separate"/>
            </w:r>
            <w:r w:rsidR="000A0462">
              <w:rPr>
                <w:webHidden/>
              </w:rPr>
              <w:t>17</w:t>
            </w:r>
            <w:r w:rsidR="005E7E1B">
              <w:rPr>
                <w:webHidden/>
              </w:rPr>
              <w:fldChar w:fldCharType="end"/>
            </w:r>
          </w:hyperlink>
        </w:p>
        <w:p w14:paraId="39933A12" w14:textId="64B7FE16"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35" w:history="1">
            <w:r w:rsidR="005E7E1B" w:rsidRPr="004F01C0">
              <w:rPr>
                <w:rStyle w:val="Hyperlink"/>
                <w:noProof/>
              </w:rPr>
              <w:t>3.1</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Introduction</w:t>
            </w:r>
            <w:r w:rsidR="005E7E1B">
              <w:rPr>
                <w:noProof/>
                <w:webHidden/>
              </w:rPr>
              <w:tab/>
            </w:r>
            <w:r w:rsidR="005E7E1B">
              <w:rPr>
                <w:noProof/>
                <w:webHidden/>
              </w:rPr>
              <w:fldChar w:fldCharType="begin"/>
            </w:r>
            <w:r w:rsidR="005E7E1B">
              <w:rPr>
                <w:noProof/>
                <w:webHidden/>
              </w:rPr>
              <w:instrText xml:space="preserve"> PAGEREF _Toc149560735 \h </w:instrText>
            </w:r>
            <w:r w:rsidR="005E7E1B">
              <w:rPr>
                <w:noProof/>
                <w:webHidden/>
              </w:rPr>
            </w:r>
            <w:r w:rsidR="005E7E1B">
              <w:rPr>
                <w:noProof/>
                <w:webHidden/>
              </w:rPr>
              <w:fldChar w:fldCharType="separate"/>
            </w:r>
            <w:r w:rsidR="000A0462">
              <w:rPr>
                <w:noProof/>
                <w:webHidden/>
              </w:rPr>
              <w:t>17</w:t>
            </w:r>
            <w:r w:rsidR="005E7E1B">
              <w:rPr>
                <w:noProof/>
                <w:webHidden/>
              </w:rPr>
              <w:fldChar w:fldCharType="end"/>
            </w:r>
          </w:hyperlink>
        </w:p>
        <w:p w14:paraId="60279695" w14:textId="45B7D731"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36" w:history="1">
            <w:r w:rsidR="005E7E1B" w:rsidRPr="004F01C0">
              <w:rPr>
                <w:rStyle w:val="Hyperlink"/>
                <w:noProof/>
              </w:rPr>
              <w:t>3.2</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Process decscription</w:t>
            </w:r>
            <w:r w:rsidR="005E7E1B">
              <w:rPr>
                <w:noProof/>
                <w:webHidden/>
              </w:rPr>
              <w:tab/>
            </w:r>
            <w:r w:rsidR="005E7E1B">
              <w:rPr>
                <w:noProof/>
                <w:webHidden/>
              </w:rPr>
              <w:fldChar w:fldCharType="begin"/>
            </w:r>
            <w:r w:rsidR="005E7E1B">
              <w:rPr>
                <w:noProof/>
                <w:webHidden/>
              </w:rPr>
              <w:instrText xml:space="preserve"> PAGEREF _Toc149560736 \h </w:instrText>
            </w:r>
            <w:r w:rsidR="005E7E1B">
              <w:rPr>
                <w:noProof/>
                <w:webHidden/>
              </w:rPr>
            </w:r>
            <w:r w:rsidR="005E7E1B">
              <w:rPr>
                <w:noProof/>
                <w:webHidden/>
              </w:rPr>
              <w:fldChar w:fldCharType="separate"/>
            </w:r>
            <w:r w:rsidR="000A0462">
              <w:rPr>
                <w:noProof/>
                <w:webHidden/>
              </w:rPr>
              <w:t>19</w:t>
            </w:r>
            <w:r w:rsidR="005E7E1B">
              <w:rPr>
                <w:noProof/>
                <w:webHidden/>
              </w:rPr>
              <w:fldChar w:fldCharType="end"/>
            </w:r>
          </w:hyperlink>
        </w:p>
        <w:p w14:paraId="69C8CE5C" w14:textId="52F91403"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37" w:history="1">
            <w:r w:rsidR="005E7E1B" w:rsidRPr="004F01C0">
              <w:rPr>
                <w:rStyle w:val="Hyperlink"/>
                <w:noProof/>
              </w:rPr>
              <w:t>3.2.1</w:t>
            </w:r>
            <w:r w:rsidR="005E7E1B">
              <w:rPr>
                <w:rFonts w:eastAsiaTheme="minorEastAsia"/>
                <w:noProof/>
                <w:kern w:val="2"/>
                <w:sz w:val="22"/>
                <w:szCs w:val="22"/>
                <w:lang w:eastAsia="en-AU"/>
                <w14:ligatures w14:val="standardContextual"/>
              </w:rPr>
              <w:tab/>
            </w:r>
            <w:r w:rsidR="005E7E1B" w:rsidRPr="004F01C0">
              <w:rPr>
                <w:rStyle w:val="Hyperlink"/>
                <w:noProof/>
              </w:rPr>
              <w:t>Pre-treatment</w:t>
            </w:r>
            <w:r w:rsidR="005E7E1B">
              <w:rPr>
                <w:noProof/>
                <w:webHidden/>
              </w:rPr>
              <w:tab/>
            </w:r>
            <w:r w:rsidR="005E7E1B">
              <w:rPr>
                <w:noProof/>
                <w:webHidden/>
              </w:rPr>
              <w:fldChar w:fldCharType="begin"/>
            </w:r>
            <w:r w:rsidR="005E7E1B">
              <w:rPr>
                <w:noProof/>
                <w:webHidden/>
              </w:rPr>
              <w:instrText xml:space="preserve"> PAGEREF _Toc149560737 \h </w:instrText>
            </w:r>
            <w:r w:rsidR="005E7E1B">
              <w:rPr>
                <w:noProof/>
                <w:webHidden/>
              </w:rPr>
            </w:r>
            <w:r w:rsidR="005E7E1B">
              <w:rPr>
                <w:noProof/>
                <w:webHidden/>
              </w:rPr>
              <w:fldChar w:fldCharType="separate"/>
            </w:r>
            <w:r w:rsidR="000A0462">
              <w:rPr>
                <w:noProof/>
                <w:webHidden/>
              </w:rPr>
              <w:t>19</w:t>
            </w:r>
            <w:r w:rsidR="005E7E1B">
              <w:rPr>
                <w:noProof/>
                <w:webHidden/>
              </w:rPr>
              <w:fldChar w:fldCharType="end"/>
            </w:r>
          </w:hyperlink>
        </w:p>
        <w:p w14:paraId="57A17F67" w14:textId="5F22FACD"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38" w:history="1">
            <w:r w:rsidR="005E7E1B" w:rsidRPr="004F01C0">
              <w:rPr>
                <w:rStyle w:val="Hyperlink"/>
                <w:noProof/>
              </w:rPr>
              <w:t>3.2.2</w:t>
            </w:r>
            <w:r w:rsidR="005E7E1B">
              <w:rPr>
                <w:rFonts w:eastAsiaTheme="minorEastAsia"/>
                <w:noProof/>
                <w:kern w:val="2"/>
                <w:sz w:val="22"/>
                <w:szCs w:val="22"/>
                <w:lang w:eastAsia="en-AU"/>
                <w14:ligatures w14:val="standardContextual"/>
              </w:rPr>
              <w:tab/>
            </w:r>
            <w:r w:rsidR="005E7E1B" w:rsidRPr="004F01C0">
              <w:rPr>
                <w:rStyle w:val="Hyperlink"/>
                <w:noProof/>
              </w:rPr>
              <w:t>Gasification</w:t>
            </w:r>
            <w:r w:rsidR="005E7E1B">
              <w:rPr>
                <w:noProof/>
                <w:webHidden/>
              </w:rPr>
              <w:tab/>
            </w:r>
            <w:r w:rsidR="005E7E1B">
              <w:rPr>
                <w:noProof/>
                <w:webHidden/>
              </w:rPr>
              <w:fldChar w:fldCharType="begin"/>
            </w:r>
            <w:r w:rsidR="005E7E1B">
              <w:rPr>
                <w:noProof/>
                <w:webHidden/>
              </w:rPr>
              <w:instrText xml:space="preserve"> PAGEREF _Toc149560738 \h </w:instrText>
            </w:r>
            <w:r w:rsidR="005E7E1B">
              <w:rPr>
                <w:noProof/>
                <w:webHidden/>
              </w:rPr>
            </w:r>
            <w:r w:rsidR="005E7E1B">
              <w:rPr>
                <w:noProof/>
                <w:webHidden/>
              </w:rPr>
              <w:fldChar w:fldCharType="separate"/>
            </w:r>
            <w:r w:rsidR="000A0462">
              <w:rPr>
                <w:noProof/>
                <w:webHidden/>
              </w:rPr>
              <w:t>19</w:t>
            </w:r>
            <w:r w:rsidR="005E7E1B">
              <w:rPr>
                <w:noProof/>
                <w:webHidden/>
              </w:rPr>
              <w:fldChar w:fldCharType="end"/>
            </w:r>
          </w:hyperlink>
        </w:p>
        <w:p w14:paraId="69A18668" w14:textId="000AFB6C"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39" w:history="1">
            <w:r w:rsidR="005E7E1B" w:rsidRPr="004F01C0">
              <w:rPr>
                <w:rStyle w:val="Hyperlink"/>
                <w:noProof/>
              </w:rPr>
              <w:t>3.2.3</w:t>
            </w:r>
            <w:r w:rsidR="005E7E1B">
              <w:rPr>
                <w:rFonts w:eastAsiaTheme="minorEastAsia"/>
                <w:noProof/>
                <w:kern w:val="2"/>
                <w:sz w:val="22"/>
                <w:szCs w:val="22"/>
                <w:lang w:eastAsia="en-AU"/>
                <w14:ligatures w14:val="standardContextual"/>
              </w:rPr>
              <w:tab/>
            </w:r>
            <w:r w:rsidR="005E7E1B" w:rsidRPr="004F01C0">
              <w:rPr>
                <w:rStyle w:val="Hyperlink"/>
                <w:noProof/>
              </w:rPr>
              <w:t>Water gas shift reaction</w:t>
            </w:r>
            <w:r w:rsidR="005E7E1B">
              <w:rPr>
                <w:noProof/>
                <w:webHidden/>
              </w:rPr>
              <w:tab/>
            </w:r>
            <w:r w:rsidR="005E7E1B">
              <w:rPr>
                <w:noProof/>
                <w:webHidden/>
              </w:rPr>
              <w:fldChar w:fldCharType="begin"/>
            </w:r>
            <w:r w:rsidR="005E7E1B">
              <w:rPr>
                <w:noProof/>
                <w:webHidden/>
              </w:rPr>
              <w:instrText xml:space="preserve"> PAGEREF _Toc149560739 \h </w:instrText>
            </w:r>
            <w:r w:rsidR="005E7E1B">
              <w:rPr>
                <w:noProof/>
                <w:webHidden/>
              </w:rPr>
            </w:r>
            <w:r w:rsidR="005E7E1B">
              <w:rPr>
                <w:noProof/>
                <w:webHidden/>
              </w:rPr>
              <w:fldChar w:fldCharType="separate"/>
            </w:r>
            <w:r w:rsidR="000A0462">
              <w:rPr>
                <w:noProof/>
                <w:webHidden/>
              </w:rPr>
              <w:t>19</w:t>
            </w:r>
            <w:r w:rsidR="005E7E1B">
              <w:rPr>
                <w:noProof/>
                <w:webHidden/>
              </w:rPr>
              <w:fldChar w:fldCharType="end"/>
            </w:r>
          </w:hyperlink>
        </w:p>
        <w:p w14:paraId="74AE2483" w14:textId="2908EECF"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40" w:history="1">
            <w:r w:rsidR="005E7E1B" w:rsidRPr="004F01C0">
              <w:rPr>
                <w:rStyle w:val="Hyperlink"/>
                <w:noProof/>
              </w:rPr>
              <w:t>3.2.4</w:t>
            </w:r>
            <w:r w:rsidR="005E7E1B">
              <w:rPr>
                <w:rFonts w:eastAsiaTheme="minorEastAsia"/>
                <w:noProof/>
                <w:kern w:val="2"/>
                <w:sz w:val="22"/>
                <w:szCs w:val="22"/>
                <w:lang w:eastAsia="en-AU"/>
                <w14:ligatures w14:val="standardContextual"/>
              </w:rPr>
              <w:tab/>
            </w:r>
            <w:r w:rsidR="005E7E1B" w:rsidRPr="004F01C0">
              <w:rPr>
                <w:rStyle w:val="Hyperlink"/>
                <w:noProof/>
              </w:rPr>
              <w:t>Acid gas removal</w:t>
            </w:r>
            <w:r w:rsidR="005E7E1B">
              <w:rPr>
                <w:noProof/>
                <w:webHidden/>
              </w:rPr>
              <w:tab/>
            </w:r>
            <w:r w:rsidR="005E7E1B">
              <w:rPr>
                <w:noProof/>
                <w:webHidden/>
              </w:rPr>
              <w:fldChar w:fldCharType="begin"/>
            </w:r>
            <w:r w:rsidR="005E7E1B">
              <w:rPr>
                <w:noProof/>
                <w:webHidden/>
              </w:rPr>
              <w:instrText xml:space="preserve"> PAGEREF _Toc149560740 \h </w:instrText>
            </w:r>
            <w:r w:rsidR="005E7E1B">
              <w:rPr>
                <w:noProof/>
                <w:webHidden/>
              </w:rPr>
            </w:r>
            <w:r w:rsidR="005E7E1B">
              <w:rPr>
                <w:noProof/>
                <w:webHidden/>
              </w:rPr>
              <w:fldChar w:fldCharType="separate"/>
            </w:r>
            <w:r w:rsidR="000A0462">
              <w:rPr>
                <w:noProof/>
                <w:webHidden/>
              </w:rPr>
              <w:t>19</w:t>
            </w:r>
            <w:r w:rsidR="005E7E1B">
              <w:rPr>
                <w:noProof/>
                <w:webHidden/>
              </w:rPr>
              <w:fldChar w:fldCharType="end"/>
            </w:r>
          </w:hyperlink>
        </w:p>
        <w:p w14:paraId="57BBA289" w14:textId="598A2F16"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41" w:history="1">
            <w:r w:rsidR="005E7E1B" w:rsidRPr="004F01C0">
              <w:rPr>
                <w:rStyle w:val="Hyperlink"/>
                <w:noProof/>
              </w:rPr>
              <w:t>3.2.5</w:t>
            </w:r>
            <w:r w:rsidR="005E7E1B">
              <w:rPr>
                <w:rFonts w:eastAsiaTheme="minorEastAsia"/>
                <w:noProof/>
                <w:kern w:val="2"/>
                <w:sz w:val="22"/>
                <w:szCs w:val="22"/>
                <w:lang w:eastAsia="en-AU"/>
                <w14:ligatures w14:val="standardContextual"/>
              </w:rPr>
              <w:tab/>
            </w:r>
            <w:r w:rsidR="005E7E1B" w:rsidRPr="004F01C0">
              <w:rPr>
                <w:rStyle w:val="Hyperlink"/>
                <w:noProof/>
              </w:rPr>
              <w:t>Hydrogen purification and compression</w:t>
            </w:r>
            <w:r w:rsidR="005E7E1B">
              <w:rPr>
                <w:noProof/>
                <w:webHidden/>
              </w:rPr>
              <w:tab/>
            </w:r>
            <w:r w:rsidR="005E7E1B">
              <w:rPr>
                <w:noProof/>
                <w:webHidden/>
              </w:rPr>
              <w:fldChar w:fldCharType="begin"/>
            </w:r>
            <w:r w:rsidR="005E7E1B">
              <w:rPr>
                <w:noProof/>
                <w:webHidden/>
              </w:rPr>
              <w:instrText xml:space="preserve"> PAGEREF _Toc149560741 \h </w:instrText>
            </w:r>
            <w:r w:rsidR="005E7E1B">
              <w:rPr>
                <w:noProof/>
                <w:webHidden/>
              </w:rPr>
            </w:r>
            <w:r w:rsidR="005E7E1B">
              <w:rPr>
                <w:noProof/>
                <w:webHidden/>
              </w:rPr>
              <w:fldChar w:fldCharType="separate"/>
            </w:r>
            <w:r w:rsidR="000A0462">
              <w:rPr>
                <w:noProof/>
                <w:webHidden/>
              </w:rPr>
              <w:t>20</w:t>
            </w:r>
            <w:r w:rsidR="005E7E1B">
              <w:rPr>
                <w:noProof/>
                <w:webHidden/>
              </w:rPr>
              <w:fldChar w:fldCharType="end"/>
            </w:r>
          </w:hyperlink>
        </w:p>
        <w:p w14:paraId="54573FCE" w14:textId="3B77757F"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42" w:history="1">
            <w:r w:rsidR="005E7E1B" w:rsidRPr="004F01C0">
              <w:rPr>
                <w:rStyle w:val="Hyperlink"/>
                <w:noProof/>
              </w:rPr>
              <w:t>3.3</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Process modelling</w:t>
            </w:r>
            <w:r w:rsidR="005E7E1B">
              <w:rPr>
                <w:noProof/>
                <w:webHidden/>
              </w:rPr>
              <w:tab/>
            </w:r>
            <w:r w:rsidR="005E7E1B">
              <w:rPr>
                <w:noProof/>
                <w:webHidden/>
              </w:rPr>
              <w:fldChar w:fldCharType="begin"/>
            </w:r>
            <w:r w:rsidR="005E7E1B">
              <w:rPr>
                <w:noProof/>
                <w:webHidden/>
              </w:rPr>
              <w:instrText xml:space="preserve"> PAGEREF _Toc149560742 \h </w:instrText>
            </w:r>
            <w:r w:rsidR="005E7E1B">
              <w:rPr>
                <w:noProof/>
                <w:webHidden/>
              </w:rPr>
            </w:r>
            <w:r w:rsidR="005E7E1B">
              <w:rPr>
                <w:noProof/>
                <w:webHidden/>
              </w:rPr>
              <w:fldChar w:fldCharType="separate"/>
            </w:r>
            <w:r w:rsidR="000A0462">
              <w:rPr>
                <w:noProof/>
                <w:webHidden/>
              </w:rPr>
              <w:t>20</w:t>
            </w:r>
            <w:r w:rsidR="005E7E1B">
              <w:rPr>
                <w:noProof/>
                <w:webHidden/>
              </w:rPr>
              <w:fldChar w:fldCharType="end"/>
            </w:r>
          </w:hyperlink>
        </w:p>
        <w:p w14:paraId="32379A1A" w14:textId="5D11313C"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43" w:history="1">
            <w:r w:rsidR="005E7E1B" w:rsidRPr="004F01C0">
              <w:rPr>
                <w:rStyle w:val="Hyperlink"/>
                <w:noProof/>
              </w:rPr>
              <w:t>3.4</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Financial analysis</w:t>
            </w:r>
            <w:r w:rsidR="005E7E1B">
              <w:rPr>
                <w:noProof/>
                <w:webHidden/>
              </w:rPr>
              <w:tab/>
            </w:r>
            <w:r w:rsidR="005E7E1B">
              <w:rPr>
                <w:noProof/>
                <w:webHidden/>
              </w:rPr>
              <w:fldChar w:fldCharType="begin"/>
            </w:r>
            <w:r w:rsidR="005E7E1B">
              <w:rPr>
                <w:noProof/>
                <w:webHidden/>
              </w:rPr>
              <w:instrText xml:space="preserve"> PAGEREF _Toc149560743 \h </w:instrText>
            </w:r>
            <w:r w:rsidR="005E7E1B">
              <w:rPr>
                <w:noProof/>
                <w:webHidden/>
              </w:rPr>
            </w:r>
            <w:r w:rsidR="005E7E1B">
              <w:rPr>
                <w:noProof/>
                <w:webHidden/>
              </w:rPr>
              <w:fldChar w:fldCharType="separate"/>
            </w:r>
            <w:r w:rsidR="000A0462">
              <w:rPr>
                <w:noProof/>
                <w:webHidden/>
              </w:rPr>
              <w:t>21</w:t>
            </w:r>
            <w:r w:rsidR="005E7E1B">
              <w:rPr>
                <w:noProof/>
                <w:webHidden/>
              </w:rPr>
              <w:fldChar w:fldCharType="end"/>
            </w:r>
          </w:hyperlink>
        </w:p>
        <w:p w14:paraId="1A1FB03D" w14:textId="0403C35F"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44" w:history="1">
            <w:r w:rsidR="005E7E1B" w:rsidRPr="004F01C0">
              <w:rPr>
                <w:rStyle w:val="Hyperlink"/>
                <w:noProof/>
              </w:rPr>
              <w:t>3.4.1</w:t>
            </w:r>
            <w:r w:rsidR="005E7E1B">
              <w:rPr>
                <w:rFonts w:eastAsiaTheme="minorEastAsia"/>
                <w:noProof/>
                <w:kern w:val="2"/>
                <w:sz w:val="22"/>
                <w:szCs w:val="22"/>
                <w:lang w:eastAsia="en-AU"/>
                <w14:ligatures w14:val="standardContextual"/>
              </w:rPr>
              <w:tab/>
            </w:r>
            <w:r w:rsidR="005E7E1B" w:rsidRPr="004F01C0">
              <w:rPr>
                <w:rStyle w:val="Hyperlink"/>
                <w:noProof/>
              </w:rPr>
              <w:t>Capital Cost</w:t>
            </w:r>
            <w:r w:rsidR="005E7E1B">
              <w:rPr>
                <w:noProof/>
                <w:webHidden/>
              </w:rPr>
              <w:tab/>
            </w:r>
            <w:r w:rsidR="005E7E1B">
              <w:rPr>
                <w:noProof/>
                <w:webHidden/>
              </w:rPr>
              <w:fldChar w:fldCharType="begin"/>
            </w:r>
            <w:r w:rsidR="005E7E1B">
              <w:rPr>
                <w:noProof/>
                <w:webHidden/>
              </w:rPr>
              <w:instrText xml:space="preserve"> PAGEREF _Toc149560744 \h </w:instrText>
            </w:r>
            <w:r w:rsidR="005E7E1B">
              <w:rPr>
                <w:noProof/>
                <w:webHidden/>
              </w:rPr>
            </w:r>
            <w:r w:rsidR="005E7E1B">
              <w:rPr>
                <w:noProof/>
                <w:webHidden/>
              </w:rPr>
              <w:fldChar w:fldCharType="separate"/>
            </w:r>
            <w:r w:rsidR="000A0462">
              <w:rPr>
                <w:noProof/>
                <w:webHidden/>
              </w:rPr>
              <w:t>21</w:t>
            </w:r>
            <w:r w:rsidR="005E7E1B">
              <w:rPr>
                <w:noProof/>
                <w:webHidden/>
              </w:rPr>
              <w:fldChar w:fldCharType="end"/>
            </w:r>
          </w:hyperlink>
        </w:p>
        <w:p w14:paraId="4CB8D100" w14:textId="5EF622DB"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45" w:history="1">
            <w:r w:rsidR="005E7E1B" w:rsidRPr="004F01C0">
              <w:rPr>
                <w:rStyle w:val="Hyperlink"/>
                <w:noProof/>
              </w:rPr>
              <w:t>3.4.2</w:t>
            </w:r>
            <w:r w:rsidR="005E7E1B">
              <w:rPr>
                <w:rFonts w:eastAsiaTheme="minorEastAsia"/>
                <w:noProof/>
                <w:kern w:val="2"/>
                <w:sz w:val="22"/>
                <w:szCs w:val="22"/>
                <w:lang w:eastAsia="en-AU"/>
                <w14:ligatures w14:val="standardContextual"/>
              </w:rPr>
              <w:tab/>
            </w:r>
            <w:r w:rsidR="005E7E1B" w:rsidRPr="004F01C0">
              <w:rPr>
                <w:rStyle w:val="Hyperlink"/>
                <w:noProof/>
              </w:rPr>
              <w:t>Operating Cost</w:t>
            </w:r>
            <w:r w:rsidR="005E7E1B">
              <w:rPr>
                <w:noProof/>
                <w:webHidden/>
              </w:rPr>
              <w:tab/>
            </w:r>
            <w:r w:rsidR="005E7E1B">
              <w:rPr>
                <w:noProof/>
                <w:webHidden/>
              </w:rPr>
              <w:fldChar w:fldCharType="begin"/>
            </w:r>
            <w:r w:rsidR="005E7E1B">
              <w:rPr>
                <w:noProof/>
                <w:webHidden/>
              </w:rPr>
              <w:instrText xml:space="preserve"> PAGEREF _Toc149560745 \h </w:instrText>
            </w:r>
            <w:r w:rsidR="005E7E1B">
              <w:rPr>
                <w:noProof/>
                <w:webHidden/>
              </w:rPr>
            </w:r>
            <w:r w:rsidR="005E7E1B">
              <w:rPr>
                <w:noProof/>
                <w:webHidden/>
              </w:rPr>
              <w:fldChar w:fldCharType="separate"/>
            </w:r>
            <w:r w:rsidR="000A0462">
              <w:rPr>
                <w:noProof/>
                <w:webHidden/>
              </w:rPr>
              <w:t>21</w:t>
            </w:r>
            <w:r w:rsidR="005E7E1B">
              <w:rPr>
                <w:noProof/>
                <w:webHidden/>
              </w:rPr>
              <w:fldChar w:fldCharType="end"/>
            </w:r>
          </w:hyperlink>
        </w:p>
        <w:p w14:paraId="6936D9B8" w14:textId="68C01115"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46" w:history="1">
            <w:r w:rsidR="005E7E1B" w:rsidRPr="004F01C0">
              <w:rPr>
                <w:rStyle w:val="Hyperlink"/>
                <w:noProof/>
              </w:rPr>
              <w:t>3.4.3</w:t>
            </w:r>
            <w:r w:rsidR="005E7E1B">
              <w:rPr>
                <w:rFonts w:eastAsiaTheme="minorEastAsia"/>
                <w:noProof/>
                <w:kern w:val="2"/>
                <w:sz w:val="22"/>
                <w:szCs w:val="22"/>
                <w:lang w:eastAsia="en-AU"/>
                <w14:ligatures w14:val="standardContextual"/>
              </w:rPr>
              <w:tab/>
            </w:r>
            <w:r w:rsidR="005E7E1B" w:rsidRPr="004F01C0">
              <w:rPr>
                <w:rStyle w:val="Hyperlink"/>
                <w:noProof/>
              </w:rPr>
              <w:t>Levelized Cost</w:t>
            </w:r>
            <w:r w:rsidR="005E7E1B">
              <w:rPr>
                <w:noProof/>
                <w:webHidden/>
              </w:rPr>
              <w:tab/>
            </w:r>
            <w:r w:rsidR="005E7E1B">
              <w:rPr>
                <w:noProof/>
                <w:webHidden/>
              </w:rPr>
              <w:fldChar w:fldCharType="begin"/>
            </w:r>
            <w:r w:rsidR="005E7E1B">
              <w:rPr>
                <w:noProof/>
                <w:webHidden/>
              </w:rPr>
              <w:instrText xml:space="preserve"> PAGEREF _Toc149560746 \h </w:instrText>
            </w:r>
            <w:r w:rsidR="005E7E1B">
              <w:rPr>
                <w:noProof/>
                <w:webHidden/>
              </w:rPr>
            </w:r>
            <w:r w:rsidR="005E7E1B">
              <w:rPr>
                <w:noProof/>
                <w:webHidden/>
              </w:rPr>
              <w:fldChar w:fldCharType="separate"/>
            </w:r>
            <w:r w:rsidR="000A0462">
              <w:rPr>
                <w:noProof/>
                <w:webHidden/>
              </w:rPr>
              <w:t>22</w:t>
            </w:r>
            <w:r w:rsidR="005E7E1B">
              <w:rPr>
                <w:noProof/>
                <w:webHidden/>
              </w:rPr>
              <w:fldChar w:fldCharType="end"/>
            </w:r>
          </w:hyperlink>
        </w:p>
        <w:p w14:paraId="784B572F" w14:textId="0F13905E"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47" w:history="1">
            <w:r w:rsidR="005E7E1B" w:rsidRPr="004F01C0">
              <w:rPr>
                <w:rStyle w:val="Hyperlink"/>
                <w:noProof/>
              </w:rPr>
              <w:t>3.4.4</w:t>
            </w:r>
            <w:r w:rsidR="005E7E1B">
              <w:rPr>
                <w:rFonts w:eastAsiaTheme="minorEastAsia"/>
                <w:noProof/>
                <w:kern w:val="2"/>
                <w:sz w:val="22"/>
                <w:szCs w:val="22"/>
                <w:lang w:eastAsia="en-AU"/>
                <w14:ligatures w14:val="standardContextual"/>
              </w:rPr>
              <w:tab/>
            </w:r>
            <w:r w:rsidR="005E7E1B" w:rsidRPr="004F01C0">
              <w:rPr>
                <w:rStyle w:val="Hyperlink"/>
                <w:noProof/>
              </w:rPr>
              <w:t>Sensitivity Analysis</w:t>
            </w:r>
            <w:r w:rsidR="005E7E1B">
              <w:rPr>
                <w:noProof/>
                <w:webHidden/>
              </w:rPr>
              <w:tab/>
            </w:r>
            <w:r w:rsidR="005E7E1B">
              <w:rPr>
                <w:noProof/>
                <w:webHidden/>
              </w:rPr>
              <w:fldChar w:fldCharType="begin"/>
            </w:r>
            <w:r w:rsidR="005E7E1B">
              <w:rPr>
                <w:noProof/>
                <w:webHidden/>
              </w:rPr>
              <w:instrText xml:space="preserve"> PAGEREF _Toc149560747 \h </w:instrText>
            </w:r>
            <w:r w:rsidR="005E7E1B">
              <w:rPr>
                <w:noProof/>
                <w:webHidden/>
              </w:rPr>
            </w:r>
            <w:r w:rsidR="005E7E1B">
              <w:rPr>
                <w:noProof/>
                <w:webHidden/>
              </w:rPr>
              <w:fldChar w:fldCharType="separate"/>
            </w:r>
            <w:r w:rsidR="000A0462">
              <w:rPr>
                <w:noProof/>
                <w:webHidden/>
              </w:rPr>
              <w:t>23</w:t>
            </w:r>
            <w:r w:rsidR="005E7E1B">
              <w:rPr>
                <w:noProof/>
                <w:webHidden/>
              </w:rPr>
              <w:fldChar w:fldCharType="end"/>
            </w:r>
          </w:hyperlink>
        </w:p>
        <w:p w14:paraId="7D5CA320" w14:textId="23C9B32A" w:rsidR="005E7E1B" w:rsidRDefault="00000000">
          <w:pPr>
            <w:pStyle w:val="TOC1"/>
            <w:tabs>
              <w:tab w:val="left" w:pos="440"/>
            </w:tabs>
            <w:rPr>
              <w:rFonts w:asciiTheme="minorHAnsi" w:eastAsiaTheme="minorEastAsia" w:hAnsiTheme="minorHAnsi" w:cstheme="minorBidi"/>
              <w:b w:val="0"/>
              <w:bCs w:val="0"/>
              <w:color w:val="auto"/>
              <w:kern w:val="2"/>
              <w:sz w:val="22"/>
              <w:szCs w:val="22"/>
              <w:lang w:eastAsia="en-AU"/>
              <w14:ligatures w14:val="standardContextual"/>
            </w:rPr>
          </w:pPr>
          <w:hyperlink w:anchor="_Toc149560748" w:history="1">
            <w:r w:rsidR="005E7E1B" w:rsidRPr="004F01C0">
              <w:rPr>
                <w:rStyle w:val="Hyperlink"/>
              </w:rPr>
              <w:t>4</w:t>
            </w:r>
            <w:r w:rsidR="005E7E1B">
              <w:rPr>
                <w:rFonts w:asciiTheme="minorHAnsi" w:eastAsiaTheme="minorEastAsia" w:hAnsiTheme="minorHAnsi" w:cstheme="minorBidi"/>
                <w:b w:val="0"/>
                <w:bCs w:val="0"/>
                <w:color w:val="auto"/>
                <w:kern w:val="2"/>
                <w:sz w:val="22"/>
                <w:szCs w:val="22"/>
                <w:lang w:eastAsia="en-AU"/>
                <w14:ligatures w14:val="standardContextual"/>
              </w:rPr>
              <w:tab/>
            </w:r>
            <w:r w:rsidR="005E7E1B" w:rsidRPr="004F01C0">
              <w:rPr>
                <w:rStyle w:val="Hyperlink"/>
              </w:rPr>
              <w:t>Biomass</w:t>
            </w:r>
            <w:r w:rsidR="005E7E1B">
              <w:rPr>
                <w:webHidden/>
              </w:rPr>
              <w:tab/>
            </w:r>
            <w:r w:rsidR="005E7E1B">
              <w:rPr>
                <w:webHidden/>
              </w:rPr>
              <w:fldChar w:fldCharType="begin"/>
            </w:r>
            <w:r w:rsidR="005E7E1B">
              <w:rPr>
                <w:webHidden/>
              </w:rPr>
              <w:instrText xml:space="preserve"> PAGEREF _Toc149560748 \h </w:instrText>
            </w:r>
            <w:r w:rsidR="005E7E1B">
              <w:rPr>
                <w:webHidden/>
              </w:rPr>
            </w:r>
            <w:r w:rsidR="005E7E1B">
              <w:rPr>
                <w:webHidden/>
              </w:rPr>
              <w:fldChar w:fldCharType="separate"/>
            </w:r>
            <w:r w:rsidR="000A0462">
              <w:rPr>
                <w:webHidden/>
              </w:rPr>
              <w:t>26</w:t>
            </w:r>
            <w:r w:rsidR="005E7E1B">
              <w:rPr>
                <w:webHidden/>
              </w:rPr>
              <w:fldChar w:fldCharType="end"/>
            </w:r>
          </w:hyperlink>
        </w:p>
        <w:p w14:paraId="65EB08F8" w14:textId="53AC3EEE"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49" w:history="1">
            <w:r w:rsidR="005E7E1B" w:rsidRPr="004F01C0">
              <w:rPr>
                <w:rStyle w:val="Hyperlink"/>
                <w:noProof/>
              </w:rPr>
              <w:t>4.1</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Introduction</w:t>
            </w:r>
            <w:r w:rsidR="005E7E1B">
              <w:rPr>
                <w:noProof/>
                <w:webHidden/>
              </w:rPr>
              <w:tab/>
            </w:r>
            <w:r w:rsidR="005E7E1B">
              <w:rPr>
                <w:noProof/>
                <w:webHidden/>
              </w:rPr>
              <w:fldChar w:fldCharType="begin"/>
            </w:r>
            <w:r w:rsidR="005E7E1B">
              <w:rPr>
                <w:noProof/>
                <w:webHidden/>
              </w:rPr>
              <w:instrText xml:space="preserve"> PAGEREF _Toc149560749 \h </w:instrText>
            </w:r>
            <w:r w:rsidR="005E7E1B">
              <w:rPr>
                <w:noProof/>
                <w:webHidden/>
              </w:rPr>
            </w:r>
            <w:r w:rsidR="005E7E1B">
              <w:rPr>
                <w:noProof/>
                <w:webHidden/>
              </w:rPr>
              <w:fldChar w:fldCharType="separate"/>
            </w:r>
            <w:r w:rsidR="000A0462">
              <w:rPr>
                <w:noProof/>
                <w:webHidden/>
              </w:rPr>
              <w:t>26</w:t>
            </w:r>
            <w:r w:rsidR="005E7E1B">
              <w:rPr>
                <w:noProof/>
                <w:webHidden/>
              </w:rPr>
              <w:fldChar w:fldCharType="end"/>
            </w:r>
          </w:hyperlink>
        </w:p>
        <w:p w14:paraId="04C40629" w14:textId="512A116A"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50" w:history="1">
            <w:r w:rsidR="005E7E1B" w:rsidRPr="004F01C0">
              <w:rPr>
                <w:rStyle w:val="Hyperlink"/>
                <w:noProof/>
              </w:rPr>
              <w:t>4.2</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Process description</w:t>
            </w:r>
            <w:r w:rsidR="005E7E1B">
              <w:rPr>
                <w:noProof/>
                <w:webHidden/>
              </w:rPr>
              <w:tab/>
            </w:r>
            <w:r w:rsidR="005E7E1B">
              <w:rPr>
                <w:noProof/>
                <w:webHidden/>
              </w:rPr>
              <w:fldChar w:fldCharType="begin"/>
            </w:r>
            <w:r w:rsidR="005E7E1B">
              <w:rPr>
                <w:noProof/>
                <w:webHidden/>
              </w:rPr>
              <w:instrText xml:space="preserve"> PAGEREF _Toc149560750 \h </w:instrText>
            </w:r>
            <w:r w:rsidR="005E7E1B">
              <w:rPr>
                <w:noProof/>
                <w:webHidden/>
              </w:rPr>
            </w:r>
            <w:r w:rsidR="005E7E1B">
              <w:rPr>
                <w:noProof/>
                <w:webHidden/>
              </w:rPr>
              <w:fldChar w:fldCharType="separate"/>
            </w:r>
            <w:r w:rsidR="000A0462">
              <w:rPr>
                <w:noProof/>
                <w:webHidden/>
              </w:rPr>
              <w:t>26</w:t>
            </w:r>
            <w:r w:rsidR="005E7E1B">
              <w:rPr>
                <w:noProof/>
                <w:webHidden/>
              </w:rPr>
              <w:fldChar w:fldCharType="end"/>
            </w:r>
          </w:hyperlink>
        </w:p>
        <w:p w14:paraId="6F2D143B" w14:textId="3176BC74"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51" w:history="1">
            <w:r w:rsidR="005E7E1B" w:rsidRPr="004F01C0">
              <w:rPr>
                <w:rStyle w:val="Hyperlink"/>
                <w:noProof/>
              </w:rPr>
              <w:t>4.2.1</w:t>
            </w:r>
            <w:r w:rsidR="005E7E1B">
              <w:rPr>
                <w:rFonts w:eastAsiaTheme="minorEastAsia"/>
                <w:noProof/>
                <w:kern w:val="2"/>
                <w:sz w:val="22"/>
                <w:szCs w:val="22"/>
                <w:lang w:eastAsia="en-AU"/>
                <w14:ligatures w14:val="standardContextual"/>
              </w:rPr>
              <w:tab/>
            </w:r>
            <w:r w:rsidR="005E7E1B" w:rsidRPr="004F01C0">
              <w:rPr>
                <w:rStyle w:val="Hyperlink"/>
                <w:noProof/>
              </w:rPr>
              <w:t>Pre-treatment</w:t>
            </w:r>
            <w:r w:rsidR="005E7E1B">
              <w:rPr>
                <w:noProof/>
                <w:webHidden/>
              </w:rPr>
              <w:tab/>
            </w:r>
            <w:r w:rsidR="005E7E1B">
              <w:rPr>
                <w:noProof/>
                <w:webHidden/>
              </w:rPr>
              <w:fldChar w:fldCharType="begin"/>
            </w:r>
            <w:r w:rsidR="005E7E1B">
              <w:rPr>
                <w:noProof/>
                <w:webHidden/>
              </w:rPr>
              <w:instrText xml:space="preserve"> PAGEREF _Toc149560751 \h </w:instrText>
            </w:r>
            <w:r w:rsidR="005E7E1B">
              <w:rPr>
                <w:noProof/>
                <w:webHidden/>
              </w:rPr>
            </w:r>
            <w:r w:rsidR="005E7E1B">
              <w:rPr>
                <w:noProof/>
                <w:webHidden/>
              </w:rPr>
              <w:fldChar w:fldCharType="separate"/>
            </w:r>
            <w:r w:rsidR="000A0462">
              <w:rPr>
                <w:noProof/>
                <w:webHidden/>
              </w:rPr>
              <w:t>27</w:t>
            </w:r>
            <w:r w:rsidR="005E7E1B">
              <w:rPr>
                <w:noProof/>
                <w:webHidden/>
              </w:rPr>
              <w:fldChar w:fldCharType="end"/>
            </w:r>
          </w:hyperlink>
        </w:p>
        <w:p w14:paraId="2F6E0442" w14:textId="30946C4B"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52" w:history="1">
            <w:r w:rsidR="005E7E1B" w:rsidRPr="004F01C0">
              <w:rPr>
                <w:rStyle w:val="Hyperlink"/>
                <w:noProof/>
              </w:rPr>
              <w:t>4.2.2</w:t>
            </w:r>
            <w:r w:rsidR="005E7E1B">
              <w:rPr>
                <w:rFonts w:eastAsiaTheme="minorEastAsia"/>
                <w:noProof/>
                <w:kern w:val="2"/>
                <w:sz w:val="22"/>
                <w:szCs w:val="22"/>
                <w:lang w:eastAsia="en-AU"/>
                <w14:ligatures w14:val="standardContextual"/>
              </w:rPr>
              <w:tab/>
            </w:r>
            <w:r w:rsidR="005E7E1B" w:rsidRPr="004F01C0">
              <w:rPr>
                <w:rStyle w:val="Hyperlink"/>
                <w:noProof/>
              </w:rPr>
              <w:t>Pyrolysis (excl. BIO-G)</w:t>
            </w:r>
            <w:r w:rsidR="005E7E1B">
              <w:rPr>
                <w:noProof/>
                <w:webHidden/>
              </w:rPr>
              <w:tab/>
            </w:r>
            <w:r w:rsidR="005E7E1B">
              <w:rPr>
                <w:noProof/>
                <w:webHidden/>
              </w:rPr>
              <w:fldChar w:fldCharType="begin"/>
            </w:r>
            <w:r w:rsidR="005E7E1B">
              <w:rPr>
                <w:noProof/>
                <w:webHidden/>
              </w:rPr>
              <w:instrText xml:space="preserve"> PAGEREF _Toc149560752 \h </w:instrText>
            </w:r>
            <w:r w:rsidR="005E7E1B">
              <w:rPr>
                <w:noProof/>
                <w:webHidden/>
              </w:rPr>
            </w:r>
            <w:r w:rsidR="005E7E1B">
              <w:rPr>
                <w:noProof/>
                <w:webHidden/>
              </w:rPr>
              <w:fldChar w:fldCharType="separate"/>
            </w:r>
            <w:r w:rsidR="000A0462">
              <w:rPr>
                <w:noProof/>
                <w:webHidden/>
              </w:rPr>
              <w:t>27</w:t>
            </w:r>
            <w:r w:rsidR="005E7E1B">
              <w:rPr>
                <w:noProof/>
                <w:webHidden/>
              </w:rPr>
              <w:fldChar w:fldCharType="end"/>
            </w:r>
          </w:hyperlink>
        </w:p>
        <w:p w14:paraId="2AA63650" w14:textId="51D2CC6C"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53" w:history="1">
            <w:r w:rsidR="005E7E1B" w:rsidRPr="004F01C0">
              <w:rPr>
                <w:rStyle w:val="Hyperlink"/>
                <w:noProof/>
              </w:rPr>
              <w:t>4.2.3</w:t>
            </w:r>
            <w:r w:rsidR="005E7E1B">
              <w:rPr>
                <w:rFonts w:eastAsiaTheme="minorEastAsia"/>
                <w:noProof/>
                <w:kern w:val="2"/>
                <w:sz w:val="22"/>
                <w:szCs w:val="22"/>
                <w:lang w:eastAsia="en-AU"/>
                <w14:ligatures w14:val="standardContextual"/>
              </w:rPr>
              <w:tab/>
            </w:r>
            <w:r w:rsidR="005E7E1B" w:rsidRPr="004F01C0">
              <w:rPr>
                <w:rStyle w:val="Hyperlink"/>
                <w:noProof/>
              </w:rPr>
              <w:t>Gasification (BIO-G only)</w:t>
            </w:r>
            <w:r w:rsidR="005E7E1B">
              <w:rPr>
                <w:noProof/>
                <w:webHidden/>
              </w:rPr>
              <w:tab/>
            </w:r>
            <w:r w:rsidR="005E7E1B">
              <w:rPr>
                <w:noProof/>
                <w:webHidden/>
              </w:rPr>
              <w:fldChar w:fldCharType="begin"/>
            </w:r>
            <w:r w:rsidR="005E7E1B">
              <w:rPr>
                <w:noProof/>
                <w:webHidden/>
              </w:rPr>
              <w:instrText xml:space="preserve"> PAGEREF _Toc149560753 \h </w:instrText>
            </w:r>
            <w:r w:rsidR="005E7E1B">
              <w:rPr>
                <w:noProof/>
                <w:webHidden/>
              </w:rPr>
            </w:r>
            <w:r w:rsidR="005E7E1B">
              <w:rPr>
                <w:noProof/>
                <w:webHidden/>
              </w:rPr>
              <w:fldChar w:fldCharType="separate"/>
            </w:r>
            <w:r w:rsidR="000A0462">
              <w:rPr>
                <w:noProof/>
                <w:webHidden/>
              </w:rPr>
              <w:t>27</w:t>
            </w:r>
            <w:r w:rsidR="005E7E1B">
              <w:rPr>
                <w:noProof/>
                <w:webHidden/>
              </w:rPr>
              <w:fldChar w:fldCharType="end"/>
            </w:r>
          </w:hyperlink>
        </w:p>
        <w:p w14:paraId="457E68D7" w14:textId="598E3EDD"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54" w:history="1">
            <w:r w:rsidR="005E7E1B" w:rsidRPr="004F01C0">
              <w:rPr>
                <w:rStyle w:val="Hyperlink"/>
                <w:noProof/>
              </w:rPr>
              <w:t>4.2.4</w:t>
            </w:r>
            <w:r w:rsidR="005E7E1B">
              <w:rPr>
                <w:rFonts w:eastAsiaTheme="minorEastAsia"/>
                <w:noProof/>
                <w:kern w:val="2"/>
                <w:sz w:val="22"/>
                <w:szCs w:val="22"/>
                <w:lang w:eastAsia="en-AU"/>
                <w14:ligatures w14:val="standardContextual"/>
              </w:rPr>
              <w:tab/>
            </w:r>
            <w:r w:rsidR="005E7E1B" w:rsidRPr="004F01C0">
              <w:rPr>
                <w:rStyle w:val="Hyperlink"/>
                <w:noProof/>
              </w:rPr>
              <w:t>OLGA tar treatment (BIO-P-OLGA-LO/HI &amp; BIO-G only)</w:t>
            </w:r>
            <w:r w:rsidR="005E7E1B">
              <w:rPr>
                <w:noProof/>
                <w:webHidden/>
              </w:rPr>
              <w:tab/>
            </w:r>
            <w:r w:rsidR="005E7E1B">
              <w:rPr>
                <w:noProof/>
                <w:webHidden/>
              </w:rPr>
              <w:fldChar w:fldCharType="begin"/>
            </w:r>
            <w:r w:rsidR="005E7E1B">
              <w:rPr>
                <w:noProof/>
                <w:webHidden/>
              </w:rPr>
              <w:instrText xml:space="preserve"> PAGEREF _Toc149560754 \h </w:instrText>
            </w:r>
            <w:r w:rsidR="005E7E1B">
              <w:rPr>
                <w:noProof/>
                <w:webHidden/>
              </w:rPr>
            </w:r>
            <w:r w:rsidR="005E7E1B">
              <w:rPr>
                <w:noProof/>
                <w:webHidden/>
              </w:rPr>
              <w:fldChar w:fldCharType="separate"/>
            </w:r>
            <w:r w:rsidR="000A0462">
              <w:rPr>
                <w:noProof/>
                <w:webHidden/>
              </w:rPr>
              <w:t>28</w:t>
            </w:r>
            <w:r w:rsidR="005E7E1B">
              <w:rPr>
                <w:noProof/>
                <w:webHidden/>
              </w:rPr>
              <w:fldChar w:fldCharType="end"/>
            </w:r>
          </w:hyperlink>
        </w:p>
        <w:p w14:paraId="1D88C86A" w14:textId="64D859FC"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55" w:history="1">
            <w:r w:rsidR="005E7E1B" w:rsidRPr="004F01C0">
              <w:rPr>
                <w:rStyle w:val="Hyperlink"/>
                <w:noProof/>
              </w:rPr>
              <w:t>4.2.5</w:t>
            </w:r>
            <w:r w:rsidR="005E7E1B">
              <w:rPr>
                <w:rFonts w:eastAsiaTheme="minorEastAsia"/>
                <w:noProof/>
                <w:kern w:val="2"/>
                <w:sz w:val="22"/>
                <w:szCs w:val="22"/>
                <w:lang w:eastAsia="en-AU"/>
                <w14:ligatures w14:val="standardContextual"/>
              </w:rPr>
              <w:tab/>
            </w:r>
            <w:r w:rsidR="005E7E1B" w:rsidRPr="004F01C0">
              <w:rPr>
                <w:rStyle w:val="Hyperlink"/>
                <w:noProof/>
              </w:rPr>
              <w:t>Water gas shift</w:t>
            </w:r>
            <w:r w:rsidR="005E7E1B">
              <w:rPr>
                <w:noProof/>
                <w:webHidden/>
              </w:rPr>
              <w:tab/>
            </w:r>
            <w:r w:rsidR="005E7E1B">
              <w:rPr>
                <w:noProof/>
                <w:webHidden/>
              </w:rPr>
              <w:fldChar w:fldCharType="begin"/>
            </w:r>
            <w:r w:rsidR="005E7E1B">
              <w:rPr>
                <w:noProof/>
                <w:webHidden/>
              </w:rPr>
              <w:instrText xml:space="preserve"> PAGEREF _Toc149560755 \h </w:instrText>
            </w:r>
            <w:r w:rsidR="005E7E1B">
              <w:rPr>
                <w:noProof/>
                <w:webHidden/>
              </w:rPr>
            </w:r>
            <w:r w:rsidR="005E7E1B">
              <w:rPr>
                <w:noProof/>
                <w:webHidden/>
              </w:rPr>
              <w:fldChar w:fldCharType="separate"/>
            </w:r>
            <w:r w:rsidR="000A0462">
              <w:rPr>
                <w:noProof/>
                <w:webHidden/>
              </w:rPr>
              <w:t>28</w:t>
            </w:r>
            <w:r w:rsidR="005E7E1B">
              <w:rPr>
                <w:noProof/>
                <w:webHidden/>
              </w:rPr>
              <w:fldChar w:fldCharType="end"/>
            </w:r>
          </w:hyperlink>
        </w:p>
        <w:p w14:paraId="237D48DA" w14:textId="4FD540D3"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56" w:history="1">
            <w:r w:rsidR="005E7E1B" w:rsidRPr="004F01C0">
              <w:rPr>
                <w:rStyle w:val="Hyperlink"/>
                <w:noProof/>
              </w:rPr>
              <w:t>4.2.6</w:t>
            </w:r>
            <w:r w:rsidR="005E7E1B">
              <w:rPr>
                <w:rFonts w:eastAsiaTheme="minorEastAsia"/>
                <w:noProof/>
                <w:kern w:val="2"/>
                <w:sz w:val="22"/>
                <w:szCs w:val="22"/>
                <w:lang w:eastAsia="en-AU"/>
                <w14:ligatures w14:val="standardContextual"/>
              </w:rPr>
              <w:tab/>
            </w:r>
            <w:r w:rsidR="005E7E1B" w:rsidRPr="004F01C0">
              <w:rPr>
                <w:rStyle w:val="Hyperlink"/>
                <w:noProof/>
              </w:rPr>
              <w:t>Steam tar reforming (BIO-P-STM-LO/HI only)</w:t>
            </w:r>
            <w:r w:rsidR="005E7E1B">
              <w:rPr>
                <w:noProof/>
                <w:webHidden/>
              </w:rPr>
              <w:tab/>
            </w:r>
            <w:r w:rsidR="005E7E1B">
              <w:rPr>
                <w:noProof/>
                <w:webHidden/>
              </w:rPr>
              <w:fldChar w:fldCharType="begin"/>
            </w:r>
            <w:r w:rsidR="005E7E1B">
              <w:rPr>
                <w:noProof/>
                <w:webHidden/>
              </w:rPr>
              <w:instrText xml:space="preserve"> PAGEREF _Toc149560756 \h </w:instrText>
            </w:r>
            <w:r w:rsidR="005E7E1B">
              <w:rPr>
                <w:noProof/>
                <w:webHidden/>
              </w:rPr>
            </w:r>
            <w:r w:rsidR="005E7E1B">
              <w:rPr>
                <w:noProof/>
                <w:webHidden/>
              </w:rPr>
              <w:fldChar w:fldCharType="separate"/>
            </w:r>
            <w:r w:rsidR="000A0462">
              <w:rPr>
                <w:noProof/>
                <w:webHidden/>
              </w:rPr>
              <w:t>28</w:t>
            </w:r>
            <w:r w:rsidR="005E7E1B">
              <w:rPr>
                <w:noProof/>
                <w:webHidden/>
              </w:rPr>
              <w:fldChar w:fldCharType="end"/>
            </w:r>
          </w:hyperlink>
        </w:p>
        <w:p w14:paraId="18608B78" w14:textId="72E909E4"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57" w:history="1">
            <w:r w:rsidR="005E7E1B" w:rsidRPr="004F01C0">
              <w:rPr>
                <w:rStyle w:val="Hyperlink"/>
                <w:noProof/>
              </w:rPr>
              <w:t>4.2.7</w:t>
            </w:r>
            <w:r w:rsidR="005E7E1B">
              <w:rPr>
                <w:rFonts w:eastAsiaTheme="minorEastAsia"/>
                <w:noProof/>
                <w:kern w:val="2"/>
                <w:sz w:val="22"/>
                <w:szCs w:val="22"/>
                <w:lang w:eastAsia="en-AU"/>
                <w14:ligatures w14:val="standardContextual"/>
              </w:rPr>
              <w:tab/>
            </w:r>
            <w:r w:rsidR="005E7E1B" w:rsidRPr="004F01C0">
              <w:rPr>
                <w:rStyle w:val="Hyperlink"/>
                <w:noProof/>
              </w:rPr>
              <w:t>Acid gas removal</w:t>
            </w:r>
            <w:r w:rsidR="005E7E1B">
              <w:rPr>
                <w:noProof/>
                <w:webHidden/>
              </w:rPr>
              <w:tab/>
            </w:r>
            <w:r w:rsidR="005E7E1B">
              <w:rPr>
                <w:noProof/>
                <w:webHidden/>
              </w:rPr>
              <w:fldChar w:fldCharType="begin"/>
            </w:r>
            <w:r w:rsidR="005E7E1B">
              <w:rPr>
                <w:noProof/>
                <w:webHidden/>
              </w:rPr>
              <w:instrText xml:space="preserve"> PAGEREF _Toc149560757 \h </w:instrText>
            </w:r>
            <w:r w:rsidR="005E7E1B">
              <w:rPr>
                <w:noProof/>
                <w:webHidden/>
              </w:rPr>
            </w:r>
            <w:r w:rsidR="005E7E1B">
              <w:rPr>
                <w:noProof/>
                <w:webHidden/>
              </w:rPr>
              <w:fldChar w:fldCharType="separate"/>
            </w:r>
            <w:r w:rsidR="000A0462">
              <w:rPr>
                <w:noProof/>
                <w:webHidden/>
              </w:rPr>
              <w:t>28</w:t>
            </w:r>
            <w:r w:rsidR="005E7E1B">
              <w:rPr>
                <w:noProof/>
                <w:webHidden/>
              </w:rPr>
              <w:fldChar w:fldCharType="end"/>
            </w:r>
          </w:hyperlink>
        </w:p>
        <w:p w14:paraId="4AD33DE1" w14:textId="75750891"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58" w:history="1">
            <w:r w:rsidR="005E7E1B" w:rsidRPr="004F01C0">
              <w:rPr>
                <w:rStyle w:val="Hyperlink"/>
                <w:noProof/>
              </w:rPr>
              <w:t>4.2.8</w:t>
            </w:r>
            <w:r w:rsidR="005E7E1B">
              <w:rPr>
                <w:rFonts w:eastAsiaTheme="minorEastAsia"/>
                <w:noProof/>
                <w:kern w:val="2"/>
                <w:sz w:val="22"/>
                <w:szCs w:val="22"/>
                <w:lang w:eastAsia="en-AU"/>
                <w14:ligatures w14:val="standardContextual"/>
              </w:rPr>
              <w:tab/>
            </w:r>
            <w:r w:rsidR="005E7E1B" w:rsidRPr="004F01C0">
              <w:rPr>
                <w:rStyle w:val="Hyperlink"/>
                <w:noProof/>
              </w:rPr>
              <w:t>Hydrogen purification</w:t>
            </w:r>
            <w:r w:rsidR="005E7E1B">
              <w:rPr>
                <w:noProof/>
                <w:webHidden/>
              </w:rPr>
              <w:tab/>
            </w:r>
            <w:r w:rsidR="005E7E1B">
              <w:rPr>
                <w:noProof/>
                <w:webHidden/>
              </w:rPr>
              <w:fldChar w:fldCharType="begin"/>
            </w:r>
            <w:r w:rsidR="005E7E1B">
              <w:rPr>
                <w:noProof/>
                <w:webHidden/>
              </w:rPr>
              <w:instrText xml:space="preserve"> PAGEREF _Toc149560758 \h </w:instrText>
            </w:r>
            <w:r w:rsidR="005E7E1B">
              <w:rPr>
                <w:noProof/>
                <w:webHidden/>
              </w:rPr>
            </w:r>
            <w:r w:rsidR="005E7E1B">
              <w:rPr>
                <w:noProof/>
                <w:webHidden/>
              </w:rPr>
              <w:fldChar w:fldCharType="separate"/>
            </w:r>
            <w:r w:rsidR="000A0462">
              <w:rPr>
                <w:noProof/>
                <w:webHidden/>
              </w:rPr>
              <w:t>28</w:t>
            </w:r>
            <w:r w:rsidR="005E7E1B">
              <w:rPr>
                <w:noProof/>
                <w:webHidden/>
              </w:rPr>
              <w:fldChar w:fldCharType="end"/>
            </w:r>
          </w:hyperlink>
        </w:p>
        <w:p w14:paraId="24F9BEED" w14:textId="348FB65E"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59" w:history="1">
            <w:r w:rsidR="005E7E1B" w:rsidRPr="004F01C0">
              <w:rPr>
                <w:rStyle w:val="Hyperlink"/>
                <w:noProof/>
              </w:rPr>
              <w:t>4.3</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Process modelling</w:t>
            </w:r>
            <w:r w:rsidR="005E7E1B">
              <w:rPr>
                <w:noProof/>
                <w:webHidden/>
              </w:rPr>
              <w:tab/>
            </w:r>
            <w:r w:rsidR="005E7E1B">
              <w:rPr>
                <w:noProof/>
                <w:webHidden/>
              </w:rPr>
              <w:fldChar w:fldCharType="begin"/>
            </w:r>
            <w:r w:rsidR="005E7E1B">
              <w:rPr>
                <w:noProof/>
                <w:webHidden/>
              </w:rPr>
              <w:instrText xml:space="preserve"> PAGEREF _Toc149560759 \h </w:instrText>
            </w:r>
            <w:r w:rsidR="005E7E1B">
              <w:rPr>
                <w:noProof/>
                <w:webHidden/>
              </w:rPr>
            </w:r>
            <w:r w:rsidR="005E7E1B">
              <w:rPr>
                <w:noProof/>
                <w:webHidden/>
              </w:rPr>
              <w:fldChar w:fldCharType="separate"/>
            </w:r>
            <w:r w:rsidR="000A0462">
              <w:rPr>
                <w:noProof/>
                <w:webHidden/>
              </w:rPr>
              <w:t>28</w:t>
            </w:r>
            <w:r w:rsidR="005E7E1B">
              <w:rPr>
                <w:noProof/>
                <w:webHidden/>
              </w:rPr>
              <w:fldChar w:fldCharType="end"/>
            </w:r>
          </w:hyperlink>
        </w:p>
        <w:p w14:paraId="1C1E49F0" w14:textId="1AD1DE49"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60" w:history="1">
            <w:r w:rsidR="005E7E1B" w:rsidRPr="004F01C0">
              <w:rPr>
                <w:rStyle w:val="Hyperlink"/>
                <w:noProof/>
              </w:rPr>
              <w:t>4.4</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Financial analysis</w:t>
            </w:r>
            <w:r w:rsidR="005E7E1B">
              <w:rPr>
                <w:noProof/>
                <w:webHidden/>
              </w:rPr>
              <w:tab/>
            </w:r>
            <w:r w:rsidR="005E7E1B">
              <w:rPr>
                <w:noProof/>
                <w:webHidden/>
              </w:rPr>
              <w:fldChar w:fldCharType="begin"/>
            </w:r>
            <w:r w:rsidR="005E7E1B">
              <w:rPr>
                <w:noProof/>
                <w:webHidden/>
              </w:rPr>
              <w:instrText xml:space="preserve"> PAGEREF _Toc149560760 \h </w:instrText>
            </w:r>
            <w:r w:rsidR="005E7E1B">
              <w:rPr>
                <w:noProof/>
                <w:webHidden/>
              </w:rPr>
            </w:r>
            <w:r w:rsidR="005E7E1B">
              <w:rPr>
                <w:noProof/>
                <w:webHidden/>
              </w:rPr>
              <w:fldChar w:fldCharType="separate"/>
            </w:r>
            <w:r w:rsidR="000A0462">
              <w:rPr>
                <w:noProof/>
                <w:webHidden/>
              </w:rPr>
              <w:t>29</w:t>
            </w:r>
            <w:r w:rsidR="005E7E1B">
              <w:rPr>
                <w:noProof/>
                <w:webHidden/>
              </w:rPr>
              <w:fldChar w:fldCharType="end"/>
            </w:r>
          </w:hyperlink>
        </w:p>
        <w:p w14:paraId="51074CBC" w14:textId="16EAAA56"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61" w:history="1">
            <w:r w:rsidR="005E7E1B" w:rsidRPr="004F01C0">
              <w:rPr>
                <w:rStyle w:val="Hyperlink"/>
                <w:noProof/>
              </w:rPr>
              <w:t>4.4.1</w:t>
            </w:r>
            <w:r w:rsidR="005E7E1B">
              <w:rPr>
                <w:rFonts w:eastAsiaTheme="minorEastAsia"/>
                <w:noProof/>
                <w:kern w:val="2"/>
                <w:sz w:val="22"/>
                <w:szCs w:val="22"/>
                <w:lang w:eastAsia="en-AU"/>
                <w14:ligatures w14:val="standardContextual"/>
              </w:rPr>
              <w:tab/>
            </w:r>
            <w:r w:rsidR="005E7E1B" w:rsidRPr="004F01C0">
              <w:rPr>
                <w:rStyle w:val="Hyperlink"/>
                <w:noProof/>
              </w:rPr>
              <w:t>Capital Cost</w:t>
            </w:r>
            <w:r w:rsidR="005E7E1B">
              <w:rPr>
                <w:noProof/>
                <w:webHidden/>
              </w:rPr>
              <w:tab/>
            </w:r>
            <w:r w:rsidR="005E7E1B">
              <w:rPr>
                <w:noProof/>
                <w:webHidden/>
              </w:rPr>
              <w:fldChar w:fldCharType="begin"/>
            </w:r>
            <w:r w:rsidR="005E7E1B">
              <w:rPr>
                <w:noProof/>
                <w:webHidden/>
              </w:rPr>
              <w:instrText xml:space="preserve"> PAGEREF _Toc149560761 \h </w:instrText>
            </w:r>
            <w:r w:rsidR="005E7E1B">
              <w:rPr>
                <w:noProof/>
                <w:webHidden/>
              </w:rPr>
            </w:r>
            <w:r w:rsidR="005E7E1B">
              <w:rPr>
                <w:noProof/>
                <w:webHidden/>
              </w:rPr>
              <w:fldChar w:fldCharType="separate"/>
            </w:r>
            <w:r w:rsidR="000A0462">
              <w:rPr>
                <w:noProof/>
                <w:webHidden/>
              </w:rPr>
              <w:t>29</w:t>
            </w:r>
            <w:r w:rsidR="005E7E1B">
              <w:rPr>
                <w:noProof/>
                <w:webHidden/>
              </w:rPr>
              <w:fldChar w:fldCharType="end"/>
            </w:r>
          </w:hyperlink>
        </w:p>
        <w:p w14:paraId="2017AC41" w14:textId="5673289C"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62" w:history="1">
            <w:r w:rsidR="005E7E1B" w:rsidRPr="004F01C0">
              <w:rPr>
                <w:rStyle w:val="Hyperlink"/>
                <w:noProof/>
              </w:rPr>
              <w:t>4.4.2</w:t>
            </w:r>
            <w:r w:rsidR="005E7E1B">
              <w:rPr>
                <w:rFonts w:eastAsiaTheme="minorEastAsia"/>
                <w:noProof/>
                <w:kern w:val="2"/>
                <w:sz w:val="22"/>
                <w:szCs w:val="22"/>
                <w:lang w:eastAsia="en-AU"/>
                <w14:ligatures w14:val="standardContextual"/>
              </w:rPr>
              <w:tab/>
            </w:r>
            <w:r w:rsidR="005E7E1B" w:rsidRPr="004F01C0">
              <w:rPr>
                <w:rStyle w:val="Hyperlink"/>
                <w:noProof/>
              </w:rPr>
              <w:t>Operating Cost</w:t>
            </w:r>
            <w:r w:rsidR="005E7E1B">
              <w:rPr>
                <w:noProof/>
                <w:webHidden/>
              </w:rPr>
              <w:tab/>
            </w:r>
            <w:r w:rsidR="005E7E1B">
              <w:rPr>
                <w:noProof/>
                <w:webHidden/>
              </w:rPr>
              <w:fldChar w:fldCharType="begin"/>
            </w:r>
            <w:r w:rsidR="005E7E1B">
              <w:rPr>
                <w:noProof/>
                <w:webHidden/>
              </w:rPr>
              <w:instrText xml:space="preserve"> PAGEREF _Toc149560762 \h </w:instrText>
            </w:r>
            <w:r w:rsidR="005E7E1B">
              <w:rPr>
                <w:noProof/>
                <w:webHidden/>
              </w:rPr>
            </w:r>
            <w:r w:rsidR="005E7E1B">
              <w:rPr>
                <w:noProof/>
                <w:webHidden/>
              </w:rPr>
              <w:fldChar w:fldCharType="separate"/>
            </w:r>
            <w:r w:rsidR="000A0462">
              <w:rPr>
                <w:noProof/>
                <w:webHidden/>
              </w:rPr>
              <w:t>30</w:t>
            </w:r>
            <w:r w:rsidR="005E7E1B">
              <w:rPr>
                <w:noProof/>
                <w:webHidden/>
              </w:rPr>
              <w:fldChar w:fldCharType="end"/>
            </w:r>
          </w:hyperlink>
        </w:p>
        <w:p w14:paraId="4737F8ED" w14:textId="184D456F"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63" w:history="1">
            <w:r w:rsidR="005E7E1B" w:rsidRPr="004F01C0">
              <w:rPr>
                <w:rStyle w:val="Hyperlink"/>
                <w:noProof/>
              </w:rPr>
              <w:t>4.4.3</w:t>
            </w:r>
            <w:r w:rsidR="005E7E1B">
              <w:rPr>
                <w:rFonts w:eastAsiaTheme="minorEastAsia"/>
                <w:noProof/>
                <w:kern w:val="2"/>
                <w:sz w:val="22"/>
                <w:szCs w:val="22"/>
                <w:lang w:eastAsia="en-AU"/>
                <w14:ligatures w14:val="standardContextual"/>
              </w:rPr>
              <w:tab/>
            </w:r>
            <w:r w:rsidR="005E7E1B" w:rsidRPr="004F01C0">
              <w:rPr>
                <w:rStyle w:val="Hyperlink"/>
                <w:noProof/>
              </w:rPr>
              <w:t>Levelized Cost</w:t>
            </w:r>
            <w:r w:rsidR="005E7E1B">
              <w:rPr>
                <w:noProof/>
                <w:webHidden/>
              </w:rPr>
              <w:tab/>
            </w:r>
            <w:r w:rsidR="005E7E1B">
              <w:rPr>
                <w:noProof/>
                <w:webHidden/>
              </w:rPr>
              <w:fldChar w:fldCharType="begin"/>
            </w:r>
            <w:r w:rsidR="005E7E1B">
              <w:rPr>
                <w:noProof/>
                <w:webHidden/>
              </w:rPr>
              <w:instrText xml:space="preserve"> PAGEREF _Toc149560763 \h </w:instrText>
            </w:r>
            <w:r w:rsidR="005E7E1B">
              <w:rPr>
                <w:noProof/>
                <w:webHidden/>
              </w:rPr>
            </w:r>
            <w:r w:rsidR="005E7E1B">
              <w:rPr>
                <w:noProof/>
                <w:webHidden/>
              </w:rPr>
              <w:fldChar w:fldCharType="separate"/>
            </w:r>
            <w:r w:rsidR="000A0462">
              <w:rPr>
                <w:noProof/>
                <w:webHidden/>
              </w:rPr>
              <w:t>31</w:t>
            </w:r>
            <w:r w:rsidR="005E7E1B">
              <w:rPr>
                <w:noProof/>
                <w:webHidden/>
              </w:rPr>
              <w:fldChar w:fldCharType="end"/>
            </w:r>
          </w:hyperlink>
        </w:p>
        <w:p w14:paraId="49558898" w14:textId="6A7DDE9C"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64" w:history="1">
            <w:r w:rsidR="005E7E1B" w:rsidRPr="004F01C0">
              <w:rPr>
                <w:rStyle w:val="Hyperlink"/>
                <w:noProof/>
              </w:rPr>
              <w:t>4.4.4</w:t>
            </w:r>
            <w:r w:rsidR="005E7E1B">
              <w:rPr>
                <w:rFonts w:eastAsiaTheme="minorEastAsia"/>
                <w:noProof/>
                <w:kern w:val="2"/>
                <w:sz w:val="22"/>
                <w:szCs w:val="22"/>
                <w:lang w:eastAsia="en-AU"/>
                <w14:ligatures w14:val="standardContextual"/>
              </w:rPr>
              <w:tab/>
            </w:r>
            <w:r w:rsidR="005E7E1B" w:rsidRPr="004F01C0">
              <w:rPr>
                <w:rStyle w:val="Hyperlink"/>
                <w:noProof/>
              </w:rPr>
              <w:t>Sensitivity Analysis</w:t>
            </w:r>
            <w:r w:rsidR="005E7E1B">
              <w:rPr>
                <w:noProof/>
                <w:webHidden/>
              </w:rPr>
              <w:tab/>
            </w:r>
            <w:r w:rsidR="005E7E1B">
              <w:rPr>
                <w:noProof/>
                <w:webHidden/>
              </w:rPr>
              <w:fldChar w:fldCharType="begin"/>
            </w:r>
            <w:r w:rsidR="005E7E1B">
              <w:rPr>
                <w:noProof/>
                <w:webHidden/>
              </w:rPr>
              <w:instrText xml:space="preserve"> PAGEREF _Toc149560764 \h </w:instrText>
            </w:r>
            <w:r w:rsidR="005E7E1B">
              <w:rPr>
                <w:noProof/>
                <w:webHidden/>
              </w:rPr>
            </w:r>
            <w:r w:rsidR="005E7E1B">
              <w:rPr>
                <w:noProof/>
                <w:webHidden/>
              </w:rPr>
              <w:fldChar w:fldCharType="separate"/>
            </w:r>
            <w:r w:rsidR="000A0462">
              <w:rPr>
                <w:noProof/>
                <w:webHidden/>
              </w:rPr>
              <w:t>32</w:t>
            </w:r>
            <w:r w:rsidR="005E7E1B">
              <w:rPr>
                <w:noProof/>
                <w:webHidden/>
              </w:rPr>
              <w:fldChar w:fldCharType="end"/>
            </w:r>
          </w:hyperlink>
        </w:p>
        <w:p w14:paraId="716609A8" w14:textId="05AFBB78" w:rsidR="005E7E1B" w:rsidRDefault="00000000">
          <w:pPr>
            <w:pStyle w:val="TOC1"/>
            <w:tabs>
              <w:tab w:val="left" w:pos="440"/>
            </w:tabs>
            <w:rPr>
              <w:rFonts w:asciiTheme="minorHAnsi" w:eastAsiaTheme="minorEastAsia" w:hAnsiTheme="minorHAnsi" w:cstheme="minorBidi"/>
              <w:b w:val="0"/>
              <w:bCs w:val="0"/>
              <w:color w:val="auto"/>
              <w:kern w:val="2"/>
              <w:sz w:val="22"/>
              <w:szCs w:val="22"/>
              <w:lang w:eastAsia="en-AU"/>
              <w14:ligatures w14:val="standardContextual"/>
            </w:rPr>
          </w:pPr>
          <w:hyperlink w:anchor="_Toc149560765" w:history="1">
            <w:r w:rsidR="005E7E1B" w:rsidRPr="004F01C0">
              <w:rPr>
                <w:rStyle w:val="Hyperlink"/>
              </w:rPr>
              <w:t>5</w:t>
            </w:r>
            <w:r w:rsidR="005E7E1B">
              <w:rPr>
                <w:rFonts w:asciiTheme="minorHAnsi" w:eastAsiaTheme="minorEastAsia" w:hAnsiTheme="minorHAnsi" w:cstheme="minorBidi"/>
                <w:b w:val="0"/>
                <w:bCs w:val="0"/>
                <w:color w:val="auto"/>
                <w:kern w:val="2"/>
                <w:sz w:val="22"/>
                <w:szCs w:val="22"/>
                <w:lang w:eastAsia="en-AU"/>
                <w14:ligatures w14:val="standardContextual"/>
              </w:rPr>
              <w:tab/>
            </w:r>
            <w:r w:rsidR="005E7E1B" w:rsidRPr="004F01C0">
              <w:rPr>
                <w:rStyle w:val="Hyperlink"/>
              </w:rPr>
              <w:t>Electrolysis</w:t>
            </w:r>
            <w:r w:rsidR="005E7E1B">
              <w:rPr>
                <w:webHidden/>
              </w:rPr>
              <w:tab/>
            </w:r>
            <w:r w:rsidR="005E7E1B">
              <w:rPr>
                <w:webHidden/>
              </w:rPr>
              <w:fldChar w:fldCharType="begin"/>
            </w:r>
            <w:r w:rsidR="005E7E1B">
              <w:rPr>
                <w:webHidden/>
              </w:rPr>
              <w:instrText xml:space="preserve"> PAGEREF _Toc149560765 \h </w:instrText>
            </w:r>
            <w:r w:rsidR="005E7E1B">
              <w:rPr>
                <w:webHidden/>
              </w:rPr>
            </w:r>
            <w:r w:rsidR="005E7E1B">
              <w:rPr>
                <w:webHidden/>
              </w:rPr>
              <w:fldChar w:fldCharType="separate"/>
            </w:r>
            <w:r w:rsidR="000A0462">
              <w:rPr>
                <w:webHidden/>
              </w:rPr>
              <w:t>34</w:t>
            </w:r>
            <w:r w:rsidR="005E7E1B">
              <w:rPr>
                <w:webHidden/>
              </w:rPr>
              <w:fldChar w:fldCharType="end"/>
            </w:r>
          </w:hyperlink>
        </w:p>
        <w:p w14:paraId="728D5515" w14:textId="3D855B36"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66" w:history="1">
            <w:r w:rsidR="005E7E1B" w:rsidRPr="004F01C0">
              <w:rPr>
                <w:rStyle w:val="Hyperlink"/>
                <w:noProof/>
              </w:rPr>
              <w:t>5.1</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Introduction</w:t>
            </w:r>
            <w:r w:rsidR="005E7E1B">
              <w:rPr>
                <w:noProof/>
                <w:webHidden/>
              </w:rPr>
              <w:tab/>
            </w:r>
            <w:r w:rsidR="005E7E1B">
              <w:rPr>
                <w:noProof/>
                <w:webHidden/>
              </w:rPr>
              <w:fldChar w:fldCharType="begin"/>
            </w:r>
            <w:r w:rsidR="005E7E1B">
              <w:rPr>
                <w:noProof/>
                <w:webHidden/>
              </w:rPr>
              <w:instrText xml:space="preserve"> PAGEREF _Toc149560766 \h </w:instrText>
            </w:r>
            <w:r w:rsidR="005E7E1B">
              <w:rPr>
                <w:noProof/>
                <w:webHidden/>
              </w:rPr>
            </w:r>
            <w:r w:rsidR="005E7E1B">
              <w:rPr>
                <w:noProof/>
                <w:webHidden/>
              </w:rPr>
              <w:fldChar w:fldCharType="separate"/>
            </w:r>
            <w:r w:rsidR="000A0462">
              <w:rPr>
                <w:noProof/>
                <w:webHidden/>
              </w:rPr>
              <w:t>34</w:t>
            </w:r>
            <w:r w:rsidR="005E7E1B">
              <w:rPr>
                <w:noProof/>
                <w:webHidden/>
              </w:rPr>
              <w:fldChar w:fldCharType="end"/>
            </w:r>
          </w:hyperlink>
        </w:p>
        <w:p w14:paraId="33060BED" w14:textId="31ABB979"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67" w:history="1">
            <w:r w:rsidR="005E7E1B" w:rsidRPr="004F01C0">
              <w:rPr>
                <w:rStyle w:val="Hyperlink"/>
                <w:noProof/>
              </w:rPr>
              <w:t>5.2</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Process Description</w:t>
            </w:r>
            <w:r w:rsidR="005E7E1B">
              <w:rPr>
                <w:noProof/>
                <w:webHidden/>
              </w:rPr>
              <w:tab/>
            </w:r>
            <w:r w:rsidR="005E7E1B">
              <w:rPr>
                <w:noProof/>
                <w:webHidden/>
              </w:rPr>
              <w:fldChar w:fldCharType="begin"/>
            </w:r>
            <w:r w:rsidR="005E7E1B">
              <w:rPr>
                <w:noProof/>
                <w:webHidden/>
              </w:rPr>
              <w:instrText xml:space="preserve"> PAGEREF _Toc149560767 \h </w:instrText>
            </w:r>
            <w:r w:rsidR="005E7E1B">
              <w:rPr>
                <w:noProof/>
                <w:webHidden/>
              </w:rPr>
            </w:r>
            <w:r w:rsidR="005E7E1B">
              <w:rPr>
                <w:noProof/>
                <w:webHidden/>
              </w:rPr>
              <w:fldChar w:fldCharType="separate"/>
            </w:r>
            <w:r w:rsidR="000A0462">
              <w:rPr>
                <w:noProof/>
                <w:webHidden/>
              </w:rPr>
              <w:t>35</w:t>
            </w:r>
            <w:r w:rsidR="005E7E1B">
              <w:rPr>
                <w:noProof/>
                <w:webHidden/>
              </w:rPr>
              <w:fldChar w:fldCharType="end"/>
            </w:r>
          </w:hyperlink>
        </w:p>
        <w:p w14:paraId="0A046256" w14:textId="5D00D4D0"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68" w:history="1">
            <w:r w:rsidR="005E7E1B" w:rsidRPr="004F01C0">
              <w:rPr>
                <w:rStyle w:val="Hyperlink"/>
                <w:noProof/>
              </w:rPr>
              <w:t>5.2.1</w:t>
            </w:r>
            <w:r w:rsidR="005E7E1B">
              <w:rPr>
                <w:rFonts w:eastAsiaTheme="minorEastAsia"/>
                <w:noProof/>
                <w:kern w:val="2"/>
                <w:sz w:val="22"/>
                <w:szCs w:val="22"/>
                <w:lang w:eastAsia="en-AU"/>
                <w14:ligatures w14:val="standardContextual"/>
              </w:rPr>
              <w:tab/>
            </w:r>
            <w:r w:rsidR="005E7E1B" w:rsidRPr="004F01C0">
              <w:rPr>
                <w:rStyle w:val="Hyperlink"/>
                <w:noProof/>
              </w:rPr>
              <w:t>Electrolyser Stack</w:t>
            </w:r>
            <w:r w:rsidR="005E7E1B">
              <w:rPr>
                <w:noProof/>
                <w:webHidden/>
              </w:rPr>
              <w:tab/>
            </w:r>
            <w:r w:rsidR="005E7E1B">
              <w:rPr>
                <w:noProof/>
                <w:webHidden/>
              </w:rPr>
              <w:fldChar w:fldCharType="begin"/>
            </w:r>
            <w:r w:rsidR="005E7E1B">
              <w:rPr>
                <w:noProof/>
                <w:webHidden/>
              </w:rPr>
              <w:instrText xml:space="preserve"> PAGEREF _Toc149560768 \h </w:instrText>
            </w:r>
            <w:r w:rsidR="005E7E1B">
              <w:rPr>
                <w:noProof/>
                <w:webHidden/>
              </w:rPr>
            </w:r>
            <w:r w:rsidR="005E7E1B">
              <w:rPr>
                <w:noProof/>
                <w:webHidden/>
              </w:rPr>
              <w:fldChar w:fldCharType="separate"/>
            </w:r>
            <w:r w:rsidR="000A0462">
              <w:rPr>
                <w:noProof/>
                <w:webHidden/>
              </w:rPr>
              <w:t>35</w:t>
            </w:r>
            <w:r w:rsidR="005E7E1B">
              <w:rPr>
                <w:noProof/>
                <w:webHidden/>
              </w:rPr>
              <w:fldChar w:fldCharType="end"/>
            </w:r>
          </w:hyperlink>
        </w:p>
        <w:p w14:paraId="653D2B8C" w14:textId="55E20DF6"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69" w:history="1">
            <w:r w:rsidR="005E7E1B" w:rsidRPr="004F01C0">
              <w:rPr>
                <w:rStyle w:val="Hyperlink"/>
                <w:noProof/>
              </w:rPr>
              <w:t>5.2.2</w:t>
            </w:r>
            <w:r w:rsidR="005E7E1B">
              <w:rPr>
                <w:rFonts w:eastAsiaTheme="minorEastAsia"/>
                <w:noProof/>
                <w:kern w:val="2"/>
                <w:sz w:val="22"/>
                <w:szCs w:val="22"/>
                <w:lang w:eastAsia="en-AU"/>
                <w14:ligatures w14:val="standardContextual"/>
              </w:rPr>
              <w:tab/>
            </w:r>
            <w:r w:rsidR="005E7E1B" w:rsidRPr="004F01C0">
              <w:rPr>
                <w:rStyle w:val="Hyperlink"/>
                <w:noProof/>
              </w:rPr>
              <w:t>Ancillary Equipment</w:t>
            </w:r>
            <w:r w:rsidR="005E7E1B">
              <w:rPr>
                <w:noProof/>
                <w:webHidden/>
              </w:rPr>
              <w:tab/>
            </w:r>
            <w:r w:rsidR="005E7E1B">
              <w:rPr>
                <w:noProof/>
                <w:webHidden/>
              </w:rPr>
              <w:fldChar w:fldCharType="begin"/>
            </w:r>
            <w:r w:rsidR="005E7E1B">
              <w:rPr>
                <w:noProof/>
                <w:webHidden/>
              </w:rPr>
              <w:instrText xml:space="preserve"> PAGEREF _Toc149560769 \h </w:instrText>
            </w:r>
            <w:r w:rsidR="005E7E1B">
              <w:rPr>
                <w:noProof/>
                <w:webHidden/>
              </w:rPr>
            </w:r>
            <w:r w:rsidR="005E7E1B">
              <w:rPr>
                <w:noProof/>
                <w:webHidden/>
              </w:rPr>
              <w:fldChar w:fldCharType="separate"/>
            </w:r>
            <w:r w:rsidR="000A0462">
              <w:rPr>
                <w:noProof/>
                <w:webHidden/>
              </w:rPr>
              <w:t>37</w:t>
            </w:r>
            <w:r w:rsidR="005E7E1B">
              <w:rPr>
                <w:noProof/>
                <w:webHidden/>
              </w:rPr>
              <w:fldChar w:fldCharType="end"/>
            </w:r>
          </w:hyperlink>
        </w:p>
        <w:p w14:paraId="76BC7D70" w14:textId="647FDA9C"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70" w:history="1">
            <w:r w:rsidR="005E7E1B" w:rsidRPr="004F01C0">
              <w:rPr>
                <w:rStyle w:val="Hyperlink"/>
                <w:noProof/>
              </w:rPr>
              <w:t>5.3</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Process modelling</w:t>
            </w:r>
            <w:r w:rsidR="005E7E1B">
              <w:rPr>
                <w:noProof/>
                <w:webHidden/>
              </w:rPr>
              <w:tab/>
            </w:r>
            <w:r w:rsidR="005E7E1B">
              <w:rPr>
                <w:noProof/>
                <w:webHidden/>
              </w:rPr>
              <w:fldChar w:fldCharType="begin"/>
            </w:r>
            <w:r w:rsidR="005E7E1B">
              <w:rPr>
                <w:noProof/>
                <w:webHidden/>
              </w:rPr>
              <w:instrText xml:space="preserve"> PAGEREF _Toc149560770 \h </w:instrText>
            </w:r>
            <w:r w:rsidR="005E7E1B">
              <w:rPr>
                <w:noProof/>
                <w:webHidden/>
              </w:rPr>
            </w:r>
            <w:r w:rsidR="005E7E1B">
              <w:rPr>
                <w:noProof/>
                <w:webHidden/>
              </w:rPr>
              <w:fldChar w:fldCharType="separate"/>
            </w:r>
            <w:r w:rsidR="000A0462">
              <w:rPr>
                <w:noProof/>
                <w:webHidden/>
              </w:rPr>
              <w:t>37</w:t>
            </w:r>
            <w:r w:rsidR="005E7E1B">
              <w:rPr>
                <w:noProof/>
                <w:webHidden/>
              </w:rPr>
              <w:fldChar w:fldCharType="end"/>
            </w:r>
          </w:hyperlink>
        </w:p>
        <w:p w14:paraId="38251AE3" w14:textId="4EC8BAC1"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71" w:history="1">
            <w:r w:rsidR="005E7E1B" w:rsidRPr="004F01C0">
              <w:rPr>
                <w:rStyle w:val="Hyperlink"/>
                <w:noProof/>
              </w:rPr>
              <w:t>5.4</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Financial analysis</w:t>
            </w:r>
            <w:r w:rsidR="005E7E1B">
              <w:rPr>
                <w:noProof/>
                <w:webHidden/>
              </w:rPr>
              <w:tab/>
            </w:r>
            <w:r w:rsidR="005E7E1B">
              <w:rPr>
                <w:noProof/>
                <w:webHidden/>
              </w:rPr>
              <w:fldChar w:fldCharType="begin"/>
            </w:r>
            <w:r w:rsidR="005E7E1B">
              <w:rPr>
                <w:noProof/>
                <w:webHidden/>
              </w:rPr>
              <w:instrText xml:space="preserve"> PAGEREF _Toc149560771 \h </w:instrText>
            </w:r>
            <w:r w:rsidR="005E7E1B">
              <w:rPr>
                <w:noProof/>
                <w:webHidden/>
              </w:rPr>
            </w:r>
            <w:r w:rsidR="005E7E1B">
              <w:rPr>
                <w:noProof/>
                <w:webHidden/>
              </w:rPr>
              <w:fldChar w:fldCharType="separate"/>
            </w:r>
            <w:r w:rsidR="000A0462">
              <w:rPr>
                <w:noProof/>
                <w:webHidden/>
              </w:rPr>
              <w:t>39</w:t>
            </w:r>
            <w:r w:rsidR="005E7E1B">
              <w:rPr>
                <w:noProof/>
                <w:webHidden/>
              </w:rPr>
              <w:fldChar w:fldCharType="end"/>
            </w:r>
          </w:hyperlink>
        </w:p>
        <w:p w14:paraId="02855135" w14:textId="01AFE47C"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72" w:history="1">
            <w:r w:rsidR="005E7E1B" w:rsidRPr="004F01C0">
              <w:rPr>
                <w:rStyle w:val="Hyperlink"/>
                <w:noProof/>
              </w:rPr>
              <w:t>5.4.1</w:t>
            </w:r>
            <w:r w:rsidR="005E7E1B">
              <w:rPr>
                <w:rFonts w:eastAsiaTheme="minorEastAsia"/>
                <w:noProof/>
                <w:kern w:val="2"/>
                <w:sz w:val="22"/>
                <w:szCs w:val="22"/>
                <w:lang w:eastAsia="en-AU"/>
                <w14:ligatures w14:val="standardContextual"/>
              </w:rPr>
              <w:tab/>
            </w:r>
            <w:r w:rsidR="005E7E1B" w:rsidRPr="004F01C0">
              <w:rPr>
                <w:rStyle w:val="Hyperlink"/>
                <w:noProof/>
              </w:rPr>
              <w:t>Capital Cost</w:t>
            </w:r>
            <w:r w:rsidR="005E7E1B">
              <w:rPr>
                <w:noProof/>
                <w:webHidden/>
              </w:rPr>
              <w:tab/>
            </w:r>
            <w:r w:rsidR="005E7E1B">
              <w:rPr>
                <w:noProof/>
                <w:webHidden/>
              </w:rPr>
              <w:fldChar w:fldCharType="begin"/>
            </w:r>
            <w:r w:rsidR="005E7E1B">
              <w:rPr>
                <w:noProof/>
                <w:webHidden/>
              </w:rPr>
              <w:instrText xml:space="preserve"> PAGEREF _Toc149560772 \h </w:instrText>
            </w:r>
            <w:r w:rsidR="005E7E1B">
              <w:rPr>
                <w:noProof/>
                <w:webHidden/>
              </w:rPr>
            </w:r>
            <w:r w:rsidR="005E7E1B">
              <w:rPr>
                <w:noProof/>
                <w:webHidden/>
              </w:rPr>
              <w:fldChar w:fldCharType="separate"/>
            </w:r>
            <w:r w:rsidR="000A0462">
              <w:rPr>
                <w:noProof/>
                <w:webHidden/>
              </w:rPr>
              <w:t>39</w:t>
            </w:r>
            <w:r w:rsidR="005E7E1B">
              <w:rPr>
                <w:noProof/>
                <w:webHidden/>
              </w:rPr>
              <w:fldChar w:fldCharType="end"/>
            </w:r>
          </w:hyperlink>
        </w:p>
        <w:p w14:paraId="4F891075" w14:textId="66B2BA4C"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73" w:history="1">
            <w:r w:rsidR="005E7E1B" w:rsidRPr="004F01C0">
              <w:rPr>
                <w:rStyle w:val="Hyperlink"/>
                <w:noProof/>
              </w:rPr>
              <w:t>5.4.2</w:t>
            </w:r>
            <w:r w:rsidR="005E7E1B">
              <w:rPr>
                <w:rFonts w:eastAsiaTheme="minorEastAsia"/>
                <w:noProof/>
                <w:kern w:val="2"/>
                <w:sz w:val="22"/>
                <w:szCs w:val="22"/>
                <w:lang w:eastAsia="en-AU"/>
                <w14:ligatures w14:val="standardContextual"/>
              </w:rPr>
              <w:tab/>
            </w:r>
            <w:r w:rsidR="005E7E1B" w:rsidRPr="004F01C0">
              <w:rPr>
                <w:rStyle w:val="Hyperlink"/>
                <w:noProof/>
              </w:rPr>
              <w:t>Operating Cost</w:t>
            </w:r>
            <w:r w:rsidR="005E7E1B">
              <w:rPr>
                <w:noProof/>
                <w:webHidden/>
              </w:rPr>
              <w:tab/>
            </w:r>
            <w:r w:rsidR="005E7E1B">
              <w:rPr>
                <w:noProof/>
                <w:webHidden/>
              </w:rPr>
              <w:fldChar w:fldCharType="begin"/>
            </w:r>
            <w:r w:rsidR="005E7E1B">
              <w:rPr>
                <w:noProof/>
                <w:webHidden/>
              </w:rPr>
              <w:instrText xml:space="preserve"> PAGEREF _Toc149560773 \h </w:instrText>
            </w:r>
            <w:r w:rsidR="005E7E1B">
              <w:rPr>
                <w:noProof/>
                <w:webHidden/>
              </w:rPr>
            </w:r>
            <w:r w:rsidR="005E7E1B">
              <w:rPr>
                <w:noProof/>
                <w:webHidden/>
              </w:rPr>
              <w:fldChar w:fldCharType="separate"/>
            </w:r>
            <w:r w:rsidR="000A0462">
              <w:rPr>
                <w:noProof/>
                <w:webHidden/>
              </w:rPr>
              <w:t>40</w:t>
            </w:r>
            <w:r w:rsidR="005E7E1B">
              <w:rPr>
                <w:noProof/>
                <w:webHidden/>
              </w:rPr>
              <w:fldChar w:fldCharType="end"/>
            </w:r>
          </w:hyperlink>
        </w:p>
        <w:p w14:paraId="584926CE" w14:textId="6B1E383A"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74" w:history="1">
            <w:r w:rsidR="005E7E1B" w:rsidRPr="004F01C0">
              <w:rPr>
                <w:rStyle w:val="Hyperlink"/>
                <w:noProof/>
              </w:rPr>
              <w:t>5.4.3</w:t>
            </w:r>
            <w:r w:rsidR="005E7E1B">
              <w:rPr>
                <w:rFonts w:eastAsiaTheme="minorEastAsia"/>
                <w:noProof/>
                <w:kern w:val="2"/>
                <w:sz w:val="22"/>
                <w:szCs w:val="22"/>
                <w:lang w:eastAsia="en-AU"/>
                <w14:ligatures w14:val="standardContextual"/>
              </w:rPr>
              <w:tab/>
            </w:r>
            <w:r w:rsidR="005E7E1B" w:rsidRPr="004F01C0">
              <w:rPr>
                <w:rStyle w:val="Hyperlink"/>
                <w:noProof/>
              </w:rPr>
              <w:t>Levelized Cost</w:t>
            </w:r>
            <w:r w:rsidR="005E7E1B">
              <w:rPr>
                <w:noProof/>
                <w:webHidden/>
              </w:rPr>
              <w:tab/>
            </w:r>
            <w:r w:rsidR="005E7E1B">
              <w:rPr>
                <w:noProof/>
                <w:webHidden/>
              </w:rPr>
              <w:fldChar w:fldCharType="begin"/>
            </w:r>
            <w:r w:rsidR="005E7E1B">
              <w:rPr>
                <w:noProof/>
                <w:webHidden/>
              </w:rPr>
              <w:instrText xml:space="preserve"> PAGEREF _Toc149560774 \h </w:instrText>
            </w:r>
            <w:r w:rsidR="005E7E1B">
              <w:rPr>
                <w:noProof/>
                <w:webHidden/>
              </w:rPr>
            </w:r>
            <w:r w:rsidR="005E7E1B">
              <w:rPr>
                <w:noProof/>
                <w:webHidden/>
              </w:rPr>
              <w:fldChar w:fldCharType="separate"/>
            </w:r>
            <w:r w:rsidR="000A0462">
              <w:rPr>
                <w:noProof/>
                <w:webHidden/>
              </w:rPr>
              <w:t>41</w:t>
            </w:r>
            <w:r w:rsidR="005E7E1B">
              <w:rPr>
                <w:noProof/>
                <w:webHidden/>
              </w:rPr>
              <w:fldChar w:fldCharType="end"/>
            </w:r>
          </w:hyperlink>
        </w:p>
        <w:p w14:paraId="09629690" w14:textId="59E96FDA"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75" w:history="1">
            <w:r w:rsidR="005E7E1B" w:rsidRPr="004F01C0">
              <w:rPr>
                <w:rStyle w:val="Hyperlink"/>
                <w:noProof/>
              </w:rPr>
              <w:t>5.4.4</w:t>
            </w:r>
            <w:r w:rsidR="005E7E1B">
              <w:rPr>
                <w:rFonts w:eastAsiaTheme="minorEastAsia"/>
                <w:noProof/>
                <w:kern w:val="2"/>
                <w:sz w:val="22"/>
                <w:szCs w:val="22"/>
                <w:lang w:eastAsia="en-AU"/>
                <w14:ligatures w14:val="standardContextual"/>
              </w:rPr>
              <w:tab/>
            </w:r>
            <w:r w:rsidR="005E7E1B" w:rsidRPr="004F01C0">
              <w:rPr>
                <w:rStyle w:val="Hyperlink"/>
                <w:noProof/>
              </w:rPr>
              <w:t>Sensitivity Analysis</w:t>
            </w:r>
            <w:r w:rsidR="005E7E1B">
              <w:rPr>
                <w:noProof/>
                <w:webHidden/>
              </w:rPr>
              <w:tab/>
            </w:r>
            <w:r w:rsidR="005E7E1B">
              <w:rPr>
                <w:noProof/>
                <w:webHidden/>
              </w:rPr>
              <w:fldChar w:fldCharType="begin"/>
            </w:r>
            <w:r w:rsidR="005E7E1B">
              <w:rPr>
                <w:noProof/>
                <w:webHidden/>
              </w:rPr>
              <w:instrText xml:space="preserve"> PAGEREF _Toc149560775 \h </w:instrText>
            </w:r>
            <w:r w:rsidR="005E7E1B">
              <w:rPr>
                <w:noProof/>
                <w:webHidden/>
              </w:rPr>
            </w:r>
            <w:r w:rsidR="005E7E1B">
              <w:rPr>
                <w:noProof/>
                <w:webHidden/>
              </w:rPr>
              <w:fldChar w:fldCharType="separate"/>
            </w:r>
            <w:r w:rsidR="000A0462">
              <w:rPr>
                <w:noProof/>
                <w:webHidden/>
              </w:rPr>
              <w:t>42</w:t>
            </w:r>
            <w:r w:rsidR="005E7E1B">
              <w:rPr>
                <w:noProof/>
                <w:webHidden/>
              </w:rPr>
              <w:fldChar w:fldCharType="end"/>
            </w:r>
          </w:hyperlink>
        </w:p>
        <w:p w14:paraId="2636D11B" w14:textId="7D7983ED" w:rsidR="005E7E1B" w:rsidRDefault="00000000">
          <w:pPr>
            <w:pStyle w:val="TOC1"/>
            <w:tabs>
              <w:tab w:val="left" w:pos="440"/>
            </w:tabs>
            <w:rPr>
              <w:rFonts w:asciiTheme="minorHAnsi" w:eastAsiaTheme="minorEastAsia" w:hAnsiTheme="minorHAnsi" w:cstheme="minorBidi"/>
              <w:b w:val="0"/>
              <w:bCs w:val="0"/>
              <w:color w:val="auto"/>
              <w:kern w:val="2"/>
              <w:sz w:val="22"/>
              <w:szCs w:val="22"/>
              <w:lang w:eastAsia="en-AU"/>
              <w14:ligatures w14:val="standardContextual"/>
            </w:rPr>
          </w:pPr>
          <w:hyperlink w:anchor="_Toc149560776" w:history="1">
            <w:r w:rsidR="005E7E1B" w:rsidRPr="004F01C0">
              <w:rPr>
                <w:rStyle w:val="Hyperlink"/>
              </w:rPr>
              <w:t>6</w:t>
            </w:r>
            <w:r w:rsidR="005E7E1B">
              <w:rPr>
                <w:rFonts w:asciiTheme="minorHAnsi" w:eastAsiaTheme="minorEastAsia" w:hAnsiTheme="minorHAnsi" w:cstheme="minorBidi"/>
                <w:b w:val="0"/>
                <w:bCs w:val="0"/>
                <w:color w:val="auto"/>
                <w:kern w:val="2"/>
                <w:sz w:val="22"/>
                <w:szCs w:val="22"/>
                <w:lang w:eastAsia="en-AU"/>
                <w14:ligatures w14:val="standardContextual"/>
              </w:rPr>
              <w:tab/>
            </w:r>
            <w:r w:rsidR="005E7E1B" w:rsidRPr="004F01C0">
              <w:rPr>
                <w:rStyle w:val="Hyperlink"/>
              </w:rPr>
              <w:t>Carriers</w:t>
            </w:r>
            <w:r w:rsidR="005E7E1B">
              <w:rPr>
                <w:webHidden/>
              </w:rPr>
              <w:tab/>
            </w:r>
            <w:r w:rsidR="005E7E1B">
              <w:rPr>
                <w:webHidden/>
              </w:rPr>
              <w:fldChar w:fldCharType="begin"/>
            </w:r>
            <w:r w:rsidR="005E7E1B">
              <w:rPr>
                <w:webHidden/>
              </w:rPr>
              <w:instrText xml:space="preserve"> PAGEREF _Toc149560776 \h </w:instrText>
            </w:r>
            <w:r w:rsidR="005E7E1B">
              <w:rPr>
                <w:webHidden/>
              </w:rPr>
            </w:r>
            <w:r w:rsidR="005E7E1B">
              <w:rPr>
                <w:webHidden/>
              </w:rPr>
              <w:fldChar w:fldCharType="separate"/>
            </w:r>
            <w:r w:rsidR="000A0462">
              <w:rPr>
                <w:webHidden/>
              </w:rPr>
              <w:t>45</w:t>
            </w:r>
            <w:r w:rsidR="005E7E1B">
              <w:rPr>
                <w:webHidden/>
              </w:rPr>
              <w:fldChar w:fldCharType="end"/>
            </w:r>
          </w:hyperlink>
        </w:p>
        <w:p w14:paraId="2000B487" w14:textId="26E2258C"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77" w:history="1">
            <w:r w:rsidR="005E7E1B" w:rsidRPr="004F01C0">
              <w:rPr>
                <w:rStyle w:val="Hyperlink"/>
                <w:noProof/>
              </w:rPr>
              <w:t>6.1</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Introduction</w:t>
            </w:r>
            <w:r w:rsidR="005E7E1B">
              <w:rPr>
                <w:noProof/>
                <w:webHidden/>
              </w:rPr>
              <w:tab/>
            </w:r>
            <w:r w:rsidR="005E7E1B">
              <w:rPr>
                <w:noProof/>
                <w:webHidden/>
              </w:rPr>
              <w:fldChar w:fldCharType="begin"/>
            </w:r>
            <w:r w:rsidR="005E7E1B">
              <w:rPr>
                <w:noProof/>
                <w:webHidden/>
              </w:rPr>
              <w:instrText xml:space="preserve"> PAGEREF _Toc149560777 \h </w:instrText>
            </w:r>
            <w:r w:rsidR="005E7E1B">
              <w:rPr>
                <w:noProof/>
                <w:webHidden/>
              </w:rPr>
            </w:r>
            <w:r w:rsidR="005E7E1B">
              <w:rPr>
                <w:noProof/>
                <w:webHidden/>
              </w:rPr>
              <w:fldChar w:fldCharType="separate"/>
            </w:r>
            <w:r w:rsidR="000A0462">
              <w:rPr>
                <w:noProof/>
                <w:webHidden/>
              </w:rPr>
              <w:t>45</w:t>
            </w:r>
            <w:r w:rsidR="005E7E1B">
              <w:rPr>
                <w:noProof/>
                <w:webHidden/>
              </w:rPr>
              <w:fldChar w:fldCharType="end"/>
            </w:r>
          </w:hyperlink>
        </w:p>
        <w:p w14:paraId="561A6FF7" w14:textId="130EDE1C"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78" w:history="1">
            <w:r w:rsidR="005E7E1B" w:rsidRPr="004F01C0">
              <w:rPr>
                <w:rStyle w:val="Hyperlink"/>
                <w:noProof/>
              </w:rPr>
              <w:t>6.2</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Process decscription</w:t>
            </w:r>
            <w:r w:rsidR="005E7E1B">
              <w:rPr>
                <w:noProof/>
                <w:webHidden/>
              </w:rPr>
              <w:tab/>
            </w:r>
            <w:r w:rsidR="005E7E1B">
              <w:rPr>
                <w:noProof/>
                <w:webHidden/>
              </w:rPr>
              <w:fldChar w:fldCharType="begin"/>
            </w:r>
            <w:r w:rsidR="005E7E1B">
              <w:rPr>
                <w:noProof/>
                <w:webHidden/>
              </w:rPr>
              <w:instrText xml:space="preserve"> PAGEREF _Toc149560778 \h </w:instrText>
            </w:r>
            <w:r w:rsidR="005E7E1B">
              <w:rPr>
                <w:noProof/>
                <w:webHidden/>
              </w:rPr>
            </w:r>
            <w:r w:rsidR="005E7E1B">
              <w:rPr>
                <w:noProof/>
                <w:webHidden/>
              </w:rPr>
              <w:fldChar w:fldCharType="separate"/>
            </w:r>
            <w:r w:rsidR="000A0462">
              <w:rPr>
                <w:noProof/>
                <w:webHidden/>
              </w:rPr>
              <w:t>46</w:t>
            </w:r>
            <w:r w:rsidR="005E7E1B">
              <w:rPr>
                <w:noProof/>
                <w:webHidden/>
              </w:rPr>
              <w:fldChar w:fldCharType="end"/>
            </w:r>
          </w:hyperlink>
        </w:p>
        <w:p w14:paraId="4F46372A" w14:textId="04AE12EC"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79" w:history="1">
            <w:r w:rsidR="005E7E1B" w:rsidRPr="004F01C0">
              <w:rPr>
                <w:rStyle w:val="Hyperlink"/>
                <w:noProof/>
              </w:rPr>
              <w:t>6.2.1</w:t>
            </w:r>
            <w:r w:rsidR="005E7E1B">
              <w:rPr>
                <w:rFonts w:eastAsiaTheme="minorEastAsia"/>
                <w:noProof/>
                <w:kern w:val="2"/>
                <w:sz w:val="22"/>
                <w:szCs w:val="22"/>
                <w:lang w:eastAsia="en-AU"/>
                <w14:ligatures w14:val="standardContextual"/>
              </w:rPr>
              <w:tab/>
            </w:r>
            <w:r w:rsidR="005E7E1B" w:rsidRPr="004F01C0">
              <w:rPr>
                <w:rStyle w:val="Hyperlink"/>
                <w:noProof/>
              </w:rPr>
              <w:t>Green Ammonia</w:t>
            </w:r>
            <w:r w:rsidR="005E7E1B">
              <w:rPr>
                <w:noProof/>
                <w:webHidden/>
              </w:rPr>
              <w:tab/>
            </w:r>
            <w:r w:rsidR="005E7E1B">
              <w:rPr>
                <w:noProof/>
                <w:webHidden/>
              </w:rPr>
              <w:fldChar w:fldCharType="begin"/>
            </w:r>
            <w:r w:rsidR="005E7E1B">
              <w:rPr>
                <w:noProof/>
                <w:webHidden/>
              </w:rPr>
              <w:instrText xml:space="preserve"> PAGEREF _Toc149560779 \h </w:instrText>
            </w:r>
            <w:r w:rsidR="005E7E1B">
              <w:rPr>
                <w:noProof/>
                <w:webHidden/>
              </w:rPr>
            </w:r>
            <w:r w:rsidR="005E7E1B">
              <w:rPr>
                <w:noProof/>
                <w:webHidden/>
              </w:rPr>
              <w:fldChar w:fldCharType="separate"/>
            </w:r>
            <w:r w:rsidR="000A0462">
              <w:rPr>
                <w:noProof/>
                <w:webHidden/>
              </w:rPr>
              <w:t>46</w:t>
            </w:r>
            <w:r w:rsidR="005E7E1B">
              <w:rPr>
                <w:noProof/>
                <w:webHidden/>
              </w:rPr>
              <w:fldChar w:fldCharType="end"/>
            </w:r>
          </w:hyperlink>
        </w:p>
        <w:p w14:paraId="53BF1754" w14:textId="39B9F2CD"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80" w:history="1">
            <w:r w:rsidR="005E7E1B" w:rsidRPr="004F01C0">
              <w:rPr>
                <w:rStyle w:val="Hyperlink"/>
                <w:noProof/>
              </w:rPr>
              <w:t>6.2.2</w:t>
            </w:r>
            <w:r w:rsidR="005E7E1B">
              <w:rPr>
                <w:rFonts w:eastAsiaTheme="minorEastAsia"/>
                <w:noProof/>
                <w:kern w:val="2"/>
                <w:sz w:val="22"/>
                <w:szCs w:val="22"/>
                <w:lang w:eastAsia="en-AU"/>
                <w14:ligatures w14:val="standardContextual"/>
              </w:rPr>
              <w:tab/>
            </w:r>
            <w:r w:rsidR="005E7E1B" w:rsidRPr="004F01C0">
              <w:rPr>
                <w:rStyle w:val="Hyperlink"/>
                <w:noProof/>
              </w:rPr>
              <w:t>Green Methanol</w:t>
            </w:r>
            <w:r w:rsidR="005E7E1B">
              <w:rPr>
                <w:noProof/>
                <w:webHidden/>
              </w:rPr>
              <w:tab/>
            </w:r>
            <w:r w:rsidR="005E7E1B">
              <w:rPr>
                <w:noProof/>
                <w:webHidden/>
              </w:rPr>
              <w:fldChar w:fldCharType="begin"/>
            </w:r>
            <w:r w:rsidR="005E7E1B">
              <w:rPr>
                <w:noProof/>
                <w:webHidden/>
              </w:rPr>
              <w:instrText xml:space="preserve"> PAGEREF _Toc149560780 \h </w:instrText>
            </w:r>
            <w:r w:rsidR="005E7E1B">
              <w:rPr>
                <w:noProof/>
                <w:webHidden/>
              </w:rPr>
            </w:r>
            <w:r w:rsidR="005E7E1B">
              <w:rPr>
                <w:noProof/>
                <w:webHidden/>
              </w:rPr>
              <w:fldChar w:fldCharType="separate"/>
            </w:r>
            <w:r w:rsidR="000A0462">
              <w:rPr>
                <w:noProof/>
                <w:webHidden/>
              </w:rPr>
              <w:t>47</w:t>
            </w:r>
            <w:r w:rsidR="005E7E1B">
              <w:rPr>
                <w:noProof/>
                <w:webHidden/>
              </w:rPr>
              <w:fldChar w:fldCharType="end"/>
            </w:r>
          </w:hyperlink>
        </w:p>
        <w:p w14:paraId="64EEDFE2" w14:textId="1A503A17"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81" w:history="1">
            <w:r w:rsidR="005E7E1B" w:rsidRPr="004F01C0">
              <w:rPr>
                <w:rStyle w:val="Hyperlink"/>
                <w:noProof/>
              </w:rPr>
              <w:t>6.2.3</w:t>
            </w:r>
            <w:r w:rsidR="005E7E1B">
              <w:rPr>
                <w:rFonts w:eastAsiaTheme="minorEastAsia"/>
                <w:noProof/>
                <w:kern w:val="2"/>
                <w:sz w:val="22"/>
                <w:szCs w:val="22"/>
                <w:lang w:eastAsia="en-AU"/>
                <w14:ligatures w14:val="standardContextual"/>
              </w:rPr>
              <w:tab/>
            </w:r>
            <w:r w:rsidR="005E7E1B" w:rsidRPr="004F01C0">
              <w:rPr>
                <w:rStyle w:val="Hyperlink"/>
                <w:noProof/>
              </w:rPr>
              <w:t>Liquid Hydrogen</w:t>
            </w:r>
            <w:r w:rsidR="005E7E1B">
              <w:rPr>
                <w:noProof/>
                <w:webHidden/>
              </w:rPr>
              <w:tab/>
            </w:r>
            <w:r w:rsidR="005E7E1B">
              <w:rPr>
                <w:noProof/>
                <w:webHidden/>
              </w:rPr>
              <w:fldChar w:fldCharType="begin"/>
            </w:r>
            <w:r w:rsidR="005E7E1B">
              <w:rPr>
                <w:noProof/>
                <w:webHidden/>
              </w:rPr>
              <w:instrText xml:space="preserve"> PAGEREF _Toc149560781 \h </w:instrText>
            </w:r>
            <w:r w:rsidR="005E7E1B">
              <w:rPr>
                <w:noProof/>
                <w:webHidden/>
              </w:rPr>
            </w:r>
            <w:r w:rsidR="005E7E1B">
              <w:rPr>
                <w:noProof/>
                <w:webHidden/>
              </w:rPr>
              <w:fldChar w:fldCharType="separate"/>
            </w:r>
            <w:r w:rsidR="000A0462">
              <w:rPr>
                <w:noProof/>
                <w:webHidden/>
              </w:rPr>
              <w:t>48</w:t>
            </w:r>
            <w:r w:rsidR="005E7E1B">
              <w:rPr>
                <w:noProof/>
                <w:webHidden/>
              </w:rPr>
              <w:fldChar w:fldCharType="end"/>
            </w:r>
          </w:hyperlink>
        </w:p>
        <w:p w14:paraId="3B0FD04C" w14:textId="01EFBA2E"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82" w:history="1">
            <w:r w:rsidR="005E7E1B" w:rsidRPr="004F01C0">
              <w:rPr>
                <w:rStyle w:val="Hyperlink"/>
                <w:noProof/>
              </w:rPr>
              <w:t>6.3</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Process Modelling</w:t>
            </w:r>
            <w:r w:rsidR="005E7E1B">
              <w:rPr>
                <w:noProof/>
                <w:webHidden/>
              </w:rPr>
              <w:tab/>
            </w:r>
            <w:r w:rsidR="005E7E1B">
              <w:rPr>
                <w:noProof/>
                <w:webHidden/>
              </w:rPr>
              <w:fldChar w:fldCharType="begin"/>
            </w:r>
            <w:r w:rsidR="005E7E1B">
              <w:rPr>
                <w:noProof/>
                <w:webHidden/>
              </w:rPr>
              <w:instrText xml:space="preserve"> PAGEREF _Toc149560782 \h </w:instrText>
            </w:r>
            <w:r w:rsidR="005E7E1B">
              <w:rPr>
                <w:noProof/>
                <w:webHidden/>
              </w:rPr>
            </w:r>
            <w:r w:rsidR="005E7E1B">
              <w:rPr>
                <w:noProof/>
                <w:webHidden/>
              </w:rPr>
              <w:fldChar w:fldCharType="separate"/>
            </w:r>
            <w:r w:rsidR="000A0462">
              <w:rPr>
                <w:noProof/>
                <w:webHidden/>
              </w:rPr>
              <w:t>48</w:t>
            </w:r>
            <w:r w:rsidR="005E7E1B">
              <w:rPr>
                <w:noProof/>
                <w:webHidden/>
              </w:rPr>
              <w:fldChar w:fldCharType="end"/>
            </w:r>
          </w:hyperlink>
        </w:p>
        <w:p w14:paraId="68B6BC5D" w14:textId="224D199B"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83" w:history="1">
            <w:r w:rsidR="005E7E1B" w:rsidRPr="004F01C0">
              <w:rPr>
                <w:rStyle w:val="Hyperlink"/>
                <w:noProof/>
              </w:rPr>
              <w:t>6.4</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Financial analysis</w:t>
            </w:r>
            <w:r w:rsidR="005E7E1B">
              <w:rPr>
                <w:noProof/>
                <w:webHidden/>
              </w:rPr>
              <w:tab/>
            </w:r>
            <w:r w:rsidR="005E7E1B">
              <w:rPr>
                <w:noProof/>
                <w:webHidden/>
              </w:rPr>
              <w:fldChar w:fldCharType="begin"/>
            </w:r>
            <w:r w:rsidR="005E7E1B">
              <w:rPr>
                <w:noProof/>
                <w:webHidden/>
              </w:rPr>
              <w:instrText xml:space="preserve"> PAGEREF _Toc149560783 \h </w:instrText>
            </w:r>
            <w:r w:rsidR="005E7E1B">
              <w:rPr>
                <w:noProof/>
                <w:webHidden/>
              </w:rPr>
            </w:r>
            <w:r w:rsidR="005E7E1B">
              <w:rPr>
                <w:noProof/>
                <w:webHidden/>
              </w:rPr>
              <w:fldChar w:fldCharType="separate"/>
            </w:r>
            <w:r w:rsidR="000A0462">
              <w:rPr>
                <w:noProof/>
                <w:webHidden/>
              </w:rPr>
              <w:t>49</w:t>
            </w:r>
            <w:r w:rsidR="005E7E1B">
              <w:rPr>
                <w:noProof/>
                <w:webHidden/>
              </w:rPr>
              <w:fldChar w:fldCharType="end"/>
            </w:r>
          </w:hyperlink>
        </w:p>
        <w:p w14:paraId="456523EF" w14:textId="4D8BE8E1"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84" w:history="1">
            <w:r w:rsidR="005E7E1B" w:rsidRPr="004F01C0">
              <w:rPr>
                <w:rStyle w:val="Hyperlink"/>
                <w:noProof/>
              </w:rPr>
              <w:t>6.4.1</w:t>
            </w:r>
            <w:r w:rsidR="005E7E1B">
              <w:rPr>
                <w:rFonts w:eastAsiaTheme="minorEastAsia"/>
                <w:noProof/>
                <w:kern w:val="2"/>
                <w:sz w:val="22"/>
                <w:szCs w:val="22"/>
                <w:lang w:eastAsia="en-AU"/>
                <w14:ligatures w14:val="standardContextual"/>
              </w:rPr>
              <w:tab/>
            </w:r>
            <w:r w:rsidR="005E7E1B" w:rsidRPr="004F01C0">
              <w:rPr>
                <w:rStyle w:val="Hyperlink"/>
                <w:noProof/>
              </w:rPr>
              <w:t>Capital Cost</w:t>
            </w:r>
            <w:r w:rsidR="005E7E1B">
              <w:rPr>
                <w:noProof/>
                <w:webHidden/>
              </w:rPr>
              <w:tab/>
            </w:r>
            <w:r w:rsidR="005E7E1B">
              <w:rPr>
                <w:noProof/>
                <w:webHidden/>
              </w:rPr>
              <w:fldChar w:fldCharType="begin"/>
            </w:r>
            <w:r w:rsidR="005E7E1B">
              <w:rPr>
                <w:noProof/>
                <w:webHidden/>
              </w:rPr>
              <w:instrText xml:space="preserve"> PAGEREF _Toc149560784 \h </w:instrText>
            </w:r>
            <w:r w:rsidR="005E7E1B">
              <w:rPr>
                <w:noProof/>
                <w:webHidden/>
              </w:rPr>
            </w:r>
            <w:r w:rsidR="005E7E1B">
              <w:rPr>
                <w:noProof/>
                <w:webHidden/>
              </w:rPr>
              <w:fldChar w:fldCharType="separate"/>
            </w:r>
            <w:r w:rsidR="000A0462">
              <w:rPr>
                <w:noProof/>
                <w:webHidden/>
              </w:rPr>
              <w:t>49</w:t>
            </w:r>
            <w:r w:rsidR="005E7E1B">
              <w:rPr>
                <w:noProof/>
                <w:webHidden/>
              </w:rPr>
              <w:fldChar w:fldCharType="end"/>
            </w:r>
          </w:hyperlink>
        </w:p>
        <w:p w14:paraId="54207418" w14:textId="2C7DCB5F"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85" w:history="1">
            <w:r w:rsidR="005E7E1B" w:rsidRPr="004F01C0">
              <w:rPr>
                <w:rStyle w:val="Hyperlink"/>
                <w:noProof/>
              </w:rPr>
              <w:t>6.4.2</w:t>
            </w:r>
            <w:r w:rsidR="005E7E1B">
              <w:rPr>
                <w:rFonts w:eastAsiaTheme="minorEastAsia"/>
                <w:noProof/>
                <w:kern w:val="2"/>
                <w:sz w:val="22"/>
                <w:szCs w:val="22"/>
                <w:lang w:eastAsia="en-AU"/>
                <w14:ligatures w14:val="standardContextual"/>
              </w:rPr>
              <w:tab/>
            </w:r>
            <w:r w:rsidR="005E7E1B" w:rsidRPr="004F01C0">
              <w:rPr>
                <w:rStyle w:val="Hyperlink"/>
                <w:noProof/>
              </w:rPr>
              <w:t>Operating Cost</w:t>
            </w:r>
            <w:r w:rsidR="005E7E1B">
              <w:rPr>
                <w:noProof/>
                <w:webHidden/>
              </w:rPr>
              <w:tab/>
            </w:r>
            <w:r w:rsidR="005E7E1B">
              <w:rPr>
                <w:noProof/>
                <w:webHidden/>
              </w:rPr>
              <w:fldChar w:fldCharType="begin"/>
            </w:r>
            <w:r w:rsidR="005E7E1B">
              <w:rPr>
                <w:noProof/>
                <w:webHidden/>
              </w:rPr>
              <w:instrText xml:space="preserve"> PAGEREF _Toc149560785 \h </w:instrText>
            </w:r>
            <w:r w:rsidR="005E7E1B">
              <w:rPr>
                <w:noProof/>
                <w:webHidden/>
              </w:rPr>
            </w:r>
            <w:r w:rsidR="005E7E1B">
              <w:rPr>
                <w:noProof/>
                <w:webHidden/>
              </w:rPr>
              <w:fldChar w:fldCharType="separate"/>
            </w:r>
            <w:r w:rsidR="000A0462">
              <w:rPr>
                <w:noProof/>
                <w:webHidden/>
              </w:rPr>
              <w:t>50</w:t>
            </w:r>
            <w:r w:rsidR="005E7E1B">
              <w:rPr>
                <w:noProof/>
                <w:webHidden/>
              </w:rPr>
              <w:fldChar w:fldCharType="end"/>
            </w:r>
          </w:hyperlink>
        </w:p>
        <w:p w14:paraId="7C12A89D" w14:textId="36BCCA36"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86" w:history="1">
            <w:r w:rsidR="005E7E1B" w:rsidRPr="004F01C0">
              <w:rPr>
                <w:rStyle w:val="Hyperlink"/>
                <w:noProof/>
              </w:rPr>
              <w:t>6.4.3</w:t>
            </w:r>
            <w:r w:rsidR="005E7E1B">
              <w:rPr>
                <w:rFonts w:eastAsiaTheme="minorEastAsia"/>
                <w:noProof/>
                <w:kern w:val="2"/>
                <w:sz w:val="22"/>
                <w:szCs w:val="22"/>
                <w:lang w:eastAsia="en-AU"/>
                <w14:ligatures w14:val="standardContextual"/>
              </w:rPr>
              <w:tab/>
            </w:r>
            <w:r w:rsidR="005E7E1B" w:rsidRPr="004F01C0">
              <w:rPr>
                <w:rStyle w:val="Hyperlink"/>
                <w:noProof/>
              </w:rPr>
              <w:t>Levelized Cost</w:t>
            </w:r>
            <w:r w:rsidR="005E7E1B">
              <w:rPr>
                <w:noProof/>
                <w:webHidden/>
              </w:rPr>
              <w:tab/>
            </w:r>
            <w:r w:rsidR="005E7E1B">
              <w:rPr>
                <w:noProof/>
                <w:webHidden/>
              </w:rPr>
              <w:fldChar w:fldCharType="begin"/>
            </w:r>
            <w:r w:rsidR="005E7E1B">
              <w:rPr>
                <w:noProof/>
                <w:webHidden/>
              </w:rPr>
              <w:instrText xml:space="preserve"> PAGEREF _Toc149560786 \h </w:instrText>
            </w:r>
            <w:r w:rsidR="005E7E1B">
              <w:rPr>
                <w:noProof/>
                <w:webHidden/>
              </w:rPr>
            </w:r>
            <w:r w:rsidR="005E7E1B">
              <w:rPr>
                <w:noProof/>
                <w:webHidden/>
              </w:rPr>
              <w:fldChar w:fldCharType="separate"/>
            </w:r>
            <w:r w:rsidR="000A0462">
              <w:rPr>
                <w:noProof/>
                <w:webHidden/>
              </w:rPr>
              <w:t>51</w:t>
            </w:r>
            <w:r w:rsidR="005E7E1B">
              <w:rPr>
                <w:noProof/>
                <w:webHidden/>
              </w:rPr>
              <w:fldChar w:fldCharType="end"/>
            </w:r>
          </w:hyperlink>
        </w:p>
        <w:p w14:paraId="72DB7E73" w14:textId="1E1909F9"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87" w:history="1">
            <w:r w:rsidR="005E7E1B" w:rsidRPr="004F01C0">
              <w:rPr>
                <w:rStyle w:val="Hyperlink"/>
                <w:noProof/>
              </w:rPr>
              <w:t>6.4.4</w:t>
            </w:r>
            <w:r w:rsidR="005E7E1B">
              <w:rPr>
                <w:rFonts w:eastAsiaTheme="minorEastAsia"/>
                <w:noProof/>
                <w:kern w:val="2"/>
                <w:sz w:val="22"/>
                <w:szCs w:val="22"/>
                <w:lang w:eastAsia="en-AU"/>
                <w14:ligatures w14:val="standardContextual"/>
              </w:rPr>
              <w:tab/>
            </w:r>
            <w:r w:rsidR="005E7E1B" w:rsidRPr="004F01C0">
              <w:rPr>
                <w:rStyle w:val="Hyperlink"/>
                <w:noProof/>
              </w:rPr>
              <w:t>Sensitivity Analysis</w:t>
            </w:r>
            <w:r w:rsidR="005E7E1B">
              <w:rPr>
                <w:noProof/>
                <w:webHidden/>
              </w:rPr>
              <w:tab/>
            </w:r>
            <w:r w:rsidR="005E7E1B">
              <w:rPr>
                <w:noProof/>
                <w:webHidden/>
              </w:rPr>
              <w:fldChar w:fldCharType="begin"/>
            </w:r>
            <w:r w:rsidR="005E7E1B">
              <w:rPr>
                <w:noProof/>
                <w:webHidden/>
              </w:rPr>
              <w:instrText xml:space="preserve"> PAGEREF _Toc149560787 \h </w:instrText>
            </w:r>
            <w:r w:rsidR="005E7E1B">
              <w:rPr>
                <w:noProof/>
                <w:webHidden/>
              </w:rPr>
            </w:r>
            <w:r w:rsidR="005E7E1B">
              <w:rPr>
                <w:noProof/>
                <w:webHidden/>
              </w:rPr>
              <w:fldChar w:fldCharType="separate"/>
            </w:r>
            <w:r w:rsidR="000A0462">
              <w:rPr>
                <w:noProof/>
                <w:webHidden/>
              </w:rPr>
              <w:t>52</w:t>
            </w:r>
            <w:r w:rsidR="005E7E1B">
              <w:rPr>
                <w:noProof/>
                <w:webHidden/>
              </w:rPr>
              <w:fldChar w:fldCharType="end"/>
            </w:r>
          </w:hyperlink>
        </w:p>
        <w:p w14:paraId="698F05E0" w14:textId="3EC9F719" w:rsidR="005E7E1B" w:rsidRDefault="00000000">
          <w:pPr>
            <w:pStyle w:val="TOC1"/>
            <w:tabs>
              <w:tab w:val="left" w:pos="440"/>
            </w:tabs>
            <w:rPr>
              <w:rFonts w:asciiTheme="minorHAnsi" w:eastAsiaTheme="minorEastAsia" w:hAnsiTheme="minorHAnsi" w:cstheme="minorBidi"/>
              <w:b w:val="0"/>
              <w:bCs w:val="0"/>
              <w:color w:val="auto"/>
              <w:kern w:val="2"/>
              <w:sz w:val="22"/>
              <w:szCs w:val="22"/>
              <w:lang w:eastAsia="en-AU"/>
              <w14:ligatures w14:val="standardContextual"/>
            </w:rPr>
          </w:pPr>
          <w:hyperlink w:anchor="_Toc149560788" w:history="1">
            <w:r w:rsidR="005E7E1B" w:rsidRPr="004F01C0">
              <w:rPr>
                <w:rStyle w:val="Hyperlink"/>
              </w:rPr>
              <w:t>7</w:t>
            </w:r>
            <w:r w:rsidR="005E7E1B">
              <w:rPr>
                <w:rFonts w:asciiTheme="minorHAnsi" w:eastAsiaTheme="minorEastAsia" w:hAnsiTheme="minorHAnsi" w:cstheme="minorBidi"/>
                <w:b w:val="0"/>
                <w:bCs w:val="0"/>
                <w:color w:val="auto"/>
                <w:kern w:val="2"/>
                <w:sz w:val="22"/>
                <w:szCs w:val="22"/>
                <w:lang w:eastAsia="en-AU"/>
                <w14:ligatures w14:val="standardContextual"/>
              </w:rPr>
              <w:tab/>
            </w:r>
            <w:r w:rsidR="005E7E1B" w:rsidRPr="004F01C0">
              <w:rPr>
                <w:rStyle w:val="Hyperlink"/>
              </w:rPr>
              <w:t>References</w:t>
            </w:r>
            <w:r w:rsidR="005E7E1B">
              <w:rPr>
                <w:webHidden/>
              </w:rPr>
              <w:tab/>
            </w:r>
            <w:r w:rsidR="005E7E1B">
              <w:rPr>
                <w:webHidden/>
              </w:rPr>
              <w:fldChar w:fldCharType="begin"/>
            </w:r>
            <w:r w:rsidR="005E7E1B">
              <w:rPr>
                <w:webHidden/>
              </w:rPr>
              <w:instrText xml:space="preserve"> PAGEREF _Toc149560788 \h </w:instrText>
            </w:r>
            <w:r w:rsidR="005E7E1B">
              <w:rPr>
                <w:webHidden/>
              </w:rPr>
            </w:r>
            <w:r w:rsidR="005E7E1B">
              <w:rPr>
                <w:webHidden/>
              </w:rPr>
              <w:fldChar w:fldCharType="separate"/>
            </w:r>
            <w:r w:rsidR="000A0462">
              <w:rPr>
                <w:webHidden/>
              </w:rPr>
              <w:t>54</w:t>
            </w:r>
            <w:r w:rsidR="005E7E1B">
              <w:rPr>
                <w:webHidden/>
              </w:rPr>
              <w:fldChar w:fldCharType="end"/>
            </w:r>
          </w:hyperlink>
        </w:p>
        <w:p w14:paraId="2EE14535" w14:textId="16FD5EB0" w:rsidR="005E7E1B" w:rsidRDefault="00000000">
          <w:pPr>
            <w:pStyle w:val="TOC1"/>
            <w:tabs>
              <w:tab w:val="left" w:pos="440"/>
            </w:tabs>
            <w:rPr>
              <w:rFonts w:asciiTheme="minorHAnsi" w:eastAsiaTheme="minorEastAsia" w:hAnsiTheme="minorHAnsi" w:cstheme="minorBidi"/>
              <w:b w:val="0"/>
              <w:bCs w:val="0"/>
              <w:color w:val="auto"/>
              <w:kern w:val="2"/>
              <w:sz w:val="22"/>
              <w:szCs w:val="22"/>
              <w:lang w:eastAsia="en-AU"/>
              <w14:ligatures w14:val="standardContextual"/>
            </w:rPr>
          </w:pPr>
          <w:hyperlink w:anchor="_Toc149560789" w:history="1">
            <w:r w:rsidR="005E7E1B" w:rsidRPr="004F01C0">
              <w:rPr>
                <w:rStyle w:val="Hyperlink"/>
              </w:rPr>
              <w:t>8</w:t>
            </w:r>
            <w:r w:rsidR="005E7E1B">
              <w:rPr>
                <w:rFonts w:asciiTheme="minorHAnsi" w:eastAsiaTheme="minorEastAsia" w:hAnsiTheme="minorHAnsi" w:cstheme="minorBidi"/>
                <w:b w:val="0"/>
                <w:bCs w:val="0"/>
                <w:color w:val="auto"/>
                <w:kern w:val="2"/>
                <w:sz w:val="22"/>
                <w:szCs w:val="22"/>
                <w:lang w:eastAsia="en-AU"/>
                <w14:ligatures w14:val="standardContextual"/>
              </w:rPr>
              <w:tab/>
            </w:r>
            <w:r w:rsidR="005E7E1B" w:rsidRPr="004F01C0">
              <w:rPr>
                <w:rStyle w:val="Hyperlink"/>
              </w:rPr>
              <w:t>Appendix A: Feedstock specifications</w:t>
            </w:r>
            <w:r w:rsidR="005E7E1B">
              <w:rPr>
                <w:webHidden/>
              </w:rPr>
              <w:tab/>
            </w:r>
            <w:r w:rsidR="005E7E1B">
              <w:rPr>
                <w:webHidden/>
              </w:rPr>
              <w:fldChar w:fldCharType="begin"/>
            </w:r>
            <w:r w:rsidR="005E7E1B">
              <w:rPr>
                <w:webHidden/>
              </w:rPr>
              <w:instrText xml:space="preserve"> PAGEREF _Toc149560789 \h </w:instrText>
            </w:r>
            <w:r w:rsidR="005E7E1B">
              <w:rPr>
                <w:webHidden/>
              </w:rPr>
            </w:r>
            <w:r w:rsidR="005E7E1B">
              <w:rPr>
                <w:webHidden/>
              </w:rPr>
              <w:fldChar w:fldCharType="separate"/>
            </w:r>
            <w:r w:rsidR="000A0462">
              <w:rPr>
                <w:webHidden/>
              </w:rPr>
              <w:t>56</w:t>
            </w:r>
            <w:r w:rsidR="005E7E1B">
              <w:rPr>
                <w:webHidden/>
              </w:rPr>
              <w:fldChar w:fldCharType="end"/>
            </w:r>
          </w:hyperlink>
        </w:p>
        <w:p w14:paraId="1328CC23" w14:textId="01AC323D"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90" w:history="1">
            <w:r w:rsidR="005E7E1B" w:rsidRPr="004F01C0">
              <w:rPr>
                <w:rStyle w:val="Hyperlink"/>
                <w:noProof/>
              </w:rPr>
              <w:t>8.1</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Natural Gas</w:t>
            </w:r>
            <w:r w:rsidR="005E7E1B">
              <w:rPr>
                <w:noProof/>
                <w:webHidden/>
              </w:rPr>
              <w:tab/>
            </w:r>
            <w:r w:rsidR="005E7E1B">
              <w:rPr>
                <w:noProof/>
                <w:webHidden/>
              </w:rPr>
              <w:fldChar w:fldCharType="begin"/>
            </w:r>
            <w:r w:rsidR="005E7E1B">
              <w:rPr>
                <w:noProof/>
                <w:webHidden/>
              </w:rPr>
              <w:instrText xml:space="preserve"> PAGEREF _Toc149560790 \h </w:instrText>
            </w:r>
            <w:r w:rsidR="005E7E1B">
              <w:rPr>
                <w:noProof/>
                <w:webHidden/>
              </w:rPr>
            </w:r>
            <w:r w:rsidR="005E7E1B">
              <w:rPr>
                <w:noProof/>
                <w:webHidden/>
              </w:rPr>
              <w:fldChar w:fldCharType="separate"/>
            </w:r>
            <w:r w:rsidR="000A0462">
              <w:rPr>
                <w:noProof/>
                <w:webHidden/>
              </w:rPr>
              <w:t>56</w:t>
            </w:r>
            <w:r w:rsidR="005E7E1B">
              <w:rPr>
                <w:noProof/>
                <w:webHidden/>
              </w:rPr>
              <w:fldChar w:fldCharType="end"/>
            </w:r>
          </w:hyperlink>
        </w:p>
        <w:p w14:paraId="1F2C11F0" w14:textId="6C473C7A"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91" w:history="1">
            <w:r w:rsidR="005E7E1B" w:rsidRPr="004F01C0">
              <w:rPr>
                <w:rStyle w:val="Hyperlink"/>
                <w:noProof/>
              </w:rPr>
              <w:t>8.2</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Brown Coal</w:t>
            </w:r>
            <w:r w:rsidR="005E7E1B">
              <w:rPr>
                <w:noProof/>
                <w:webHidden/>
              </w:rPr>
              <w:tab/>
            </w:r>
            <w:r w:rsidR="005E7E1B">
              <w:rPr>
                <w:noProof/>
                <w:webHidden/>
              </w:rPr>
              <w:fldChar w:fldCharType="begin"/>
            </w:r>
            <w:r w:rsidR="005E7E1B">
              <w:rPr>
                <w:noProof/>
                <w:webHidden/>
              </w:rPr>
              <w:instrText xml:space="preserve"> PAGEREF _Toc149560791 \h </w:instrText>
            </w:r>
            <w:r w:rsidR="005E7E1B">
              <w:rPr>
                <w:noProof/>
                <w:webHidden/>
              </w:rPr>
            </w:r>
            <w:r w:rsidR="005E7E1B">
              <w:rPr>
                <w:noProof/>
                <w:webHidden/>
              </w:rPr>
              <w:fldChar w:fldCharType="separate"/>
            </w:r>
            <w:r w:rsidR="000A0462">
              <w:rPr>
                <w:noProof/>
                <w:webHidden/>
              </w:rPr>
              <w:t>56</w:t>
            </w:r>
            <w:r w:rsidR="005E7E1B">
              <w:rPr>
                <w:noProof/>
                <w:webHidden/>
              </w:rPr>
              <w:fldChar w:fldCharType="end"/>
            </w:r>
          </w:hyperlink>
        </w:p>
        <w:p w14:paraId="78B8F901" w14:textId="777120FB"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92" w:history="1">
            <w:r w:rsidR="005E7E1B" w:rsidRPr="004F01C0">
              <w:rPr>
                <w:rStyle w:val="Hyperlink"/>
                <w:noProof/>
              </w:rPr>
              <w:t>8.3</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Black Coal</w:t>
            </w:r>
            <w:r w:rsidR="005E7E1B">
              <w:rPr>
                <w:noProof/>
                <w:webHidden/>
              </w:rPr>
              <w:tab/>
            </w:r>
            <w:r w:rsidR="005E7E1B">
              <w:rPr>
                <w:noProof/>
                <w:webHidden/>
              </w:rPr>
              <w:fldChar w:fldCharType="begin"/>
            </w:r>
            <w:r w:rsidR="005E7E1B">
              <w:rPr>
                <w:noProof/>
                <w:webHidden/>
              </w:rPr>
              <w:instrText xml:space="preserve"> PAGEREF _Toc149560792 \h </w:instrText>
            </w:r>
            <w:r w:rsidR="005E7E1B">
              <w:rPr>
                <w:noProof/>
                <w:webHidden/>
              </w:rPr>
            </w:r>
            <w:r w:rsidR="005E7E1B">
              <w:rPr>
                <w:noProof/>
                <w:webHidden/>
              </w:rPr>
              <w:fldChar w:fldCharType="separate"/>
            </w:r>
            <w:r w:rsidR="000A0462">
              <w:rPr>
                <w:noProof/>
                <w:webHidden/>
              </w:rPr>
              <w:t>58</w:t>
            </w:r>
            <w:r w:rsidR="005E7E1B">
              <w:rPr>
                <w:noProof/>
                <w:webHidden/>
              </w:rPr>
              <w:fldChar w:fldCharType="end"/>
            </w:r>
          </w:hyperlink>
        </w:p>
        <w:p w14:paraId="6B358CE1" w14:textId="2B057EE2" w:rsidR="005E7E1B" w:rsidRDefault="00000000">
          <w:pPr>
            <w:pStyle w:val="TOC2"/>
            <w:tabs>
              <w:tab w:val="left" w:pos="880"/>
              <w:tab w:val="right" w:leader="dot" w:pos="9010"/>
            </w:tabs>
            <w:rPr>
              <w:rFonts w:asciiTheme="minorHAnsi" w:eastAsiaTheme="minorEastAsia" w:hAnsiTheme="minorHAnsi" w:cstheme="minorBidi"/>
              <w:b w:val="0"/>
              <w:bCs w:val="0"/>
              <w:noProof/>
              <w:color w:val="auto"/>
              <w:kern w:val="2"/>
              <w:sz w:val="22"/>
              <w:lang w:eastAsia="en-AU"/>
              <w14:ligatures w14:val="standardContextual"/>
            </w:rPr>
          </w:pPr>
          <w:hyperlink w:anchor="_Toc149560793" w:history="1">
            <w:r w:rsidR="005E7E1B" w:rsidRPr="004F01C0">
              <w:rPr>
                <w:rStyle w:val="Hyperlink"/>
                <w:noProof/>
              </w:rPr>
              <w:t>8.4</w:t>
            </w:r>
            <w:r w:rsidR="005E7E1B">
              <w:rPr>
                <w:rFonts w:asciiTheme="minorHAnsi" w:eastAsiaTheme="minorEastAsia" w:hAnsiTheme="minorHAnsi" w:cstheme="minorBidi"/>
                <w:b w:val="0"/>
                <w:bCs w:val="0"/>
                <w:noProof/>
                <w:color w:val="auto"/>
                <w:kern w:val="2"/>
                <w:sz w:val="22"/>
                <w:lang w:eastAsia="en-AU"/>
                <w14:ligatures w14:val="standardContextual"/>
              </w:rPr>
              <w:tab/>
            </w:r>
            <w:r w:rsidR="005E7E1B" w:rsidRPr="004F01C0">
              <w:rPr>
                <w:rStyle w:val="Hyperlink"/>
                <w:noProof/>
              </w:rPr>
              <w:t>Biomass Specification</w:t>
            </w:r>
            <w:r w:rsidR="005E7E1B">
              <w:rPr>
                <w:noProof/>
                <w:webHidden/>
              </w:rPr>
              <w:tab/>
            </w:r>
            <w:r w:rsidR="005E7E1B">
              <w:rPr>
                <w:noProof/>
                <w:webHidden/>
              </w:rPr>
              <w:fldChar w:fldCharType="begin"/>
            </w:r>
            <w:r w:rsidR="005E7E1B">
              <w:rPr>
                <w:noProof/>
                <w:webHidden/>
              </w:rPr>
              <w:instrText xml:space="preserve"> PAGEREF _Toc149560793 \h </w:instrText>
            </w:r>
            <w:r w:rsidR="005E7E1B">
              <w:rPr>
                <w:noProof/>
                <w:webHidden/>
              </w:rPr>
            </w:r>
            <w:r w:rsidR="005E7E1B">
              <w:rPr>
                <w:noProof/>
                <w:webHidden/>
              </w:rPr>
              <w:fldChar w:fldCharType="separate"/>
            </w:r>
            <w:r w:rsidR="000A0462">
              <w:rPr>
                <w:noProof/>
                <w:webHidden/>
              </w:rPr>
              <w:t>58</w:t>
            </w:r>
            <w:r w:rsidR="005E7E1B">
              <w:rPr>
                <w:noProof/>
                <w:webHidden/>
              </w:rPr>
              <w:fldChar w:fldCharType="end"/>
            </w:r>
          </w:hyperlink>
        </w:p>
        <w:p w14:paraId="006A74C6" w14:textId="42027437" w:rsidR="005E7E1B" w:rsidRDefault="00000000">
          <w:pPr>
            <w:pStyle w:val="TOC3"/>
            <w:tabs>
              <w:tab w:val="left" w:pos="1100"/>
              <w:tab w:val="right" w:leader="dot" w:pos="9010"/>
            </w:tabs>
            <w:rPr>
              <w:rFonts w:eastAsiaTheme="minorEastAsia"/>
              <w:noProof/>
              <w:kern w:val="2"/>
              <w:sz w:val="22"/>
              <w:szCs w:val="22"/>
              <w:lang w:eastAsia="en-AU"/>
              <w14:ligatures w14:val="standardContextual"/>
            </w:rPr>
          </w:pPr>
          <w:hyperlink w:anchor="_Toc149560794" w:history="1">
            <w:r w:rsidR="005E7E1B" w:rsidRPr="004F01C0">
              <w:rPr>
                <w:rStyle w:val="Hyperlink"/>
                <w:noProof/>
              </w:rPr>
              <w:t>8.4.1</w:t>
            </w:r>
            <w:r w:rsidR="005E7E1B">
              <w:rPr>
                <w:rFonts w:eastAsiaTheme="minorEastAsia"/>
                <w:noProof/>
                <w:kern w:val="2"/>
                <w:sz w:val="22"/>
                <w:szCs w:val="22"/>
                <w:lang w:eastAsia="en-AU"/>
                <w14:ligatures w14:val="standardContextual"/>
              </w:rPr>
              <w:tab/>
            </w:r>
            <w:r w:rsidR="005E7E1B" w:rsidRPr="004F01C0">
              <w:rPr>
                <w:rStyle w:val="Hyperlink"/>
                <w:noProof/>
              </w:rPr>
              <w:t>Potential Biomass Feedstock for bioenergy production in Australia</w:t>
            </w:r>
            <w:r w:rsidR="005E7E1B">
              <w:rPr>
                <w:noProof/>
                <w:webHidden/>
              </w:rPr>
              <w:tab/>
            </w:r>
            <w:r w:rsidR="005E7E1B">
              <w:rPr>
                <w:noProof/>
                <w:webHidden/>
              </w:rPr>
              <w:fldChar w:fldCharType="begin"/>
            </w:r>
            <w:r w:rsidR="005E7E1B">
              <w:rPr>
                <w:noProof/>
                <w:webHidden/>
              </w:rPr>
              <w:instrText xml:space="preserve"> PAGEREF _Toc149560794 \h </w:instrText>
            </w:r>
            <w:r w:rsidR="005E7E1B">
              <w:rPr>
                <w:noProof/>
                <w:webHidden/>
              </w:rPr>
            </w:r>
            <w:r w:rsidR="005E7E1B">
              <w:rPr>
                <w:noProof/>
                <w:webHidden/>
              </w:rPr>
              <w:fldChar w:fldCharType="separate"/>
            </w:r>
            <w:r w:rsidR="000A0462">
              <w:rPr>
                <w:noProof/>
                <w:webHidden/>
              </w:rPr>
              <w:t>59</w:t>
            </w:r>
            <w:r w:rsidR="005E7E1B">
              <w:rPr>
                <w:noProof/>
                <w:webHidden/>
              </w:rPr>
              <w:fldChar w:fldCharType="end"/>
            </w:r>
          </w:hyperlink>
        </w:p>
        <w:p w14:paraId="020BF84F" w14:textId="4A402855" w:rsidR="00E603DB" w:rsidRDefault="00E603DB">
          <w:r>
            <w:rPr>
              <w:b/>
              <w:bCs/>
              <w:noProof/>
            </w:rPr>
            <w:fldChar w:fldCharType="end"/>
          </w:r>
        </w:p>
      </w:sdtContent>
    </w:sdt>
    <w:p w14:paraId="43C8EEDD" w14:textId="77777777" w:rsidR="00E603DB" w:rsidRDefault="00E603DB" w:rsidP="00FD3DEE">
      <w:pPr>
        <w:sectPr w:rsidR="00E603DB" w:rsidSect="00E603DB">
          <w:pgSz w:w="11900" w:h="16840"/>
          <w:pgMar w:top="1701" w:right="1440" w:bottom="1440" w:left="1440" w:header="709" w:footer="709" w:gutter="0"/>
          <w:pgNumType w:fmt="lowerRoman"/>
          <w:cols w:space="708"/>
          <w:docGrid w:linePitch="360"/>
        </w:sectPr>
      </w:pPr>
    </w:p>
    <w:p w14:paraId="54B080EB" w14:textId="1CCBA648" w:rsidR="00E603DB" w:rsidRDefault="00C33F6A" w:rsidP="00E603DB">
      <w:pPr>
        <w:pStyle w:val="Heading1"/>
        <w:numPr>
          <w:ilvl w:val="0"/>
          <w:numId w:val="0"/>
        </w:numPr>
        <w:ind w:left="432" w:hanging="432"/>
      </w:pPr>
      <w:bookmarkStart w:id="56" w:name="_Toc142485555"/>
      <w:bookmarkStart w:id="57" w:name="_Toc149560715"/>
      <w:r>
        <w:lastRenderedPageBreak/>
        <w:t xml:space="preserve">List of </w:t>
      </w:r>
      <w:r w:rsidR="00E603DB">
        <w:t>Figures</w:t>
      </w:r>
      <w:bookmarkEnd w:id="56"/>
      <w:bookmarkEnd w:id="57"/>
    </w:p>
    <w:p w14:paraId="715BB571" w14:textId="78A45510" w:rsidR="00D01673" w:rsidRDefault="00E603DB">
      <w:pPr>
        <w:pStyle w:val="TableofFigures"/>
        <w:tabs>
          <w:tab w:val="right" w:leader="dot" w:pos="9010"/>
        </w:tabs>
        <w:rPr>
          <w:rFonts w:asciiTheme="minorHAnsi" w:eastAsiaTheme="minorEastAsia" w:hAnsiTheme="minorHAnsi"/>
          <w:noProof/>
          <w:kern w:val="2"/>
          <w:szCs w:val="22"/>
          <w:lang w:eastAsia="en-AU"/>
          <w14:ligatures w14:val="standardContextual"/>
        </w:rPr>
      </w:pPr>
      <w:r>
        <w:fldChar w:fldCharType="begin"/>
      </w:r>
      <w:r>
        <w:instrText xml:space="preserve"> TOC \h \z \c "Figure" </w:instrText>
      </w:r>
      <w:r>
        <w:fldChar w:fldCharType="separate"/>
      </w:r>
      <w:hyperlink w:anchor="_Toc149560164" w:history="1">
        <w:r w:rsidR="00D01673" w:rsidRPr="002E64FB">
          <w:rPr>
            <w:rStyle w:val="Hyperlink"/>
            <w:noProof/>
          </w:rPr>
          <w:t>Figure 2</w:t>
        </w:r>
        <w:r w:rsidR="00D01673" w:rsidRPr="002E64FB">
          <w:rPr>
            <w:rStyle w:val="Hyperlink"/>
            <w:noProof/>
          </w:rPr>
          <w:noBreakHyphen/>
          <w:t>1 Simplified process diagram for NG-S-SMR</w:t>
        </w:r>
        <w:r w:rsidR="00D01673">
          <w:rPr>
            <w:noProof/>
            <w:webHidden/>
          </w:rPr>
          <w:tab/>
        </w:r>
        <w:r w:rsidR="00D01673">
          <w:rPr>
            <w:noProof/>
            <w:webHidden/>
          </w:rPr>
          <w:fldChar w:fldCharType="begin"/>
        </w:r>
        <w:r w:rsidR="00D01673">
          <w:rPr>
            <w:noProof/>
            <w:webHidden/>
          </w:rPr>
          <w:instrText xml:space="preserve"> PAGEREF _Toc149560164 \h </w:instrText>
        </w:r>
        <w:r w:rsidR="00D01673">
          <w:rPr>
            <w:noProof/>
            <w:webHidden/>
          </w:rPr>
        </w:r>
        <w:r w:rsidR="00D01673">
          <w:rPr>
            <w:noProof/>
            <w:webHidden/>
          </w:rPr>
          <w:fldChar w:fldCharType="separate"/>
        </w:r>
        <w:r w:rsidR="000A0462">
          <w:rPr>
            <w:noProof/>
            <w:webHidden/>
          </w:rPr>
          <w:t>6</w:t>
        </w:r>
        <w:r w:rsidR="00D01673">
          <w:rPr>
            <w:noProof/>
            <w:webHidden/>
          </w:rPr>
          <w:fldChar w:fldCharType="end"/>
        </w:r>
      </w:hyperlink>
    </w:p>
    <w:p w14:paraId="664C944E" w14:textId="2FF5D1C0"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65" w:history="1">
        <w:r w:rsidR="00D01673" w:rsidRPr="002E64FB">
          <w:rPr>
            <w:rStyle w:val="Hyperlink"/>
            <w:noProof/>
          </w:rPr>
          <w:t>Figure 2</w:t>
        </w:r>
        <w:r w:rsidR="00D01673" w:rsidRPr="002E64FB">
          <w:rPr>
            <w:rStyle w:val="Hyperlink"/>
            <w:noProof/>
          </w:rPr>
          <w:noBreakHyphen/>
          <w:t>2 Simplified process diagram for NG-C-SMR</w:t>
        </w:r>
        <w:r w:rsidR="00D01673">
          <w:rPr>
            <w:noProof/>
            <w:webHidden/>
          </w:rPr>
          <w:tab/>
        </w:r>
        <w:r w:rsidR="00D01673">
          <w:rPr>
            <w:noProof/>
            <w:webHidden/>
          </w:rPr>
          <w:fldChar w:fldCharType="begin"/>
        </w:r>
        <w:r w:rsidR="00D01673">
          <w:rPr>
            <w:noProof/>
            <w:webHidden/>
          </w:rPr>
          <w:instrText xml:space="preserve"> PAGEREF _Toc149560165 \h </w:instrText>
        </w:r>
        <w:r w:rsidR="00D01673">
          <w:rPr>
            <w:noProof/>
            <w:webHidden/>
          </w:rPr>
        </w:r>
        <w:r w:rsidR="00D01673">
          <w:rPr>
            <w:noProof/>
            <w:webHidden/>
          </w:rPr>
          <w:fldChar w:fldCharType="separate"/>
        </w:r>
        <w:r w:rsidR="000A0462">
          <w:rPr>
            <w:noProof/>
            <w:webHidden/>
          </w:rPr>
          <w:t>7</w:t>
        </w:r>
        <w:r w:rsidR="00D01673">
          <w:rPr>
            <w:noProof/>
            <w:webHidden/>
          </w:rPr>
          <w:fldChar w:fldCharType="end"/>
        </w:r>
      </w:hyperlink>
    </w:p>
    <w:p w14:paraId="22E24FAD" w14:textId="36D1898F"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66" w:history="1">
        <w:r w:rsidR="00D01673" w:rsidRPr="002E64FB">
          <w:rPr>
            <w:rStyle w:val="Hyperlink"/>
            <w:noProof/>
          </w:rPr>
          <w:t>Figure 2</w:t>
        </w:r>
        <w:r w:rsidR="00D01673" w:rsidRPr="002E64FB">
          <w:rPr>
            <w:rStyle w:val="Hyperlink"/>
            <w:noProof/>
          </w:rPr>
          <w:noBreakHyphen/>
          <w:t>3 Simplified process diagram for NG-ATR</w:t>
        </w:r>
        <w:r w:rsidR="00D01673">
          <w:rPr>
            <w:noProof/>
            <w:webHidden/>
          </w:rPr>
          <w:tab/>
        </w:r>
        <w:r w:rsidR="00D01673">
          <w:rPr>
            <w:noProof/>
            <w:webHidden/>
          </w:rPr>
          <w:fldChar w:fldCharType="begin"/>
        </w:r>
        <w:r w:rsidR="00D01673">
          <w:rPr>
            <w:noProof/>
            <w:webHidden/>
          </w:rPr>
          <w:instrText xml:space="preserve"> PAGEREF _Toc149560166 \h </w:instrText>
        </w:r>
        <w:r w:rsidR="00D01673">
          <w:rPr>
            <w:noProof/>
            <w:webHidden/>
          </w:rPr>
        </w:r>
        <w:r w:rsidR="00D01673">
          <w:rPr>
            <w:noProof/>
            <w:webHidden/>
          </w:rPr>
          <w:fldChar w:fldCharType="separate"/>
        </w:r>
        <w:r w:rsidR="000A0462">
          <w:rPr>
            <w:noProof/>
            <w:webHidden/>
          </w:rPr>
          <w:t>7</w:t>
        </w:r>
        <w:r w:rsidR="00D01673">
          <w:rPr>
            <w:noProof/>
            <w:webHidden/>
          </w:rPr>
          <w:fldChar w:fldCharType="end"/>
        </w:r>
      </w:hyperlink>
    </w:p>
    <w:p w14:paraId="5F17636E" w14:textId="7D99782B"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67" w:history="1">
        <w:r w:rsidR="00D01673" w:rsidRPr="002E64FB">
          <w:rPr>
            <w:rStyle w:val="Hyperlink"/>
            <w:noProof/>
          </w:rPr>
          <w:t>Figure 2</w:t>
        </w:r>
        <w:r w:rsidR="00D01673" w:rsidRPr="002E64FB">
          <w:rPr>
            <w:rStyle w:val="Hyperlink"/>
            <w:noProof/>
          </w:rPr>
          <w:noBreakHyphen/>
          <w:t>4 Simplified process diagram for NG-ATR-OP</w:t>
        </w:r>
        <w:r w:rsidR="00D01673">
          <w:rPr>
            <w:noProof/>
            <w:webHidden/>
          </w:rPr>
          <w:tab/>
        </w:r>
        <w:r w:rsidR="00D01673">
          <w:rPr>
            <w:noProof/>
            <w:webHidden/>
          </w:rPr>
          <w:fldChar w:fldCharType="begin"/>
        </w:r>
        <w:r w:rsidR="00D01673">
          <w:rPr>
            <w:noProof/>
            <w:webHidden/>
          </w:rPr>
          <w:instrText xml:space="preserve"> PAGEREF _Toc149560167 \h </w:instrText>
        </w:r>
        <w:r w:rsidR="00D01673">
          <w:rPr>
            <w:noProof/>
            <w:webHidden/>
          </w:rPr>
        </w:r>
        <w:r w:rsidR="00D01673">
          <w:rPr>
            <w:noProof/>
            <w:webHidden/>
          </w:rPr>
          <w:fldChar w:fldCharType="separate"/>
        </w:r>
        <w:r w:rsidR="000A0462">
          <w:rPr>
            <w:noProof/>
            <w:webHidden/>
          </w:rPr>
          <w:t>7</w:t>
        </w:r>
        <w:r w:rsidR="00D01673">
          <w:rPr>
            <w:noProof/>
            <w:webHidden/>
          </w:rPr>
          <w:fldChar w:fldCharType="end"/>
        </w:r>
      </w:hyperlink>
    </w:p>
    <w:p w14:paraId="1F4E6D05" w14:textId="460E6180"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68" w:history="1">
        <w:r w:rsidR="00D01673" w:rsidRPr="002E64FB">
          <w:rPr>
            <w:rStyle w:val="Hyperlink"/>
            <w:noProof/>
          </w:rPr>
          <w:t>Figure 2</w:t>
        </w:r>
        <w:r w:rsidR="00D01673" w:rsidRPr="002E64FB">
          <w:rPr>
            <w:rStyle w:val="Hyperlink"/>
            <w:noProof/>
          </w:rPr>
          <w:noBreakHyphen/>
          <w:t>5 Simplified process diagram for NG-SCP / CSG-SCP</w:t>
        </w:r>
        <w:r w:rsidR="00D01673">
          <w:rPr>
            <w:noProof/>
            <w:webHidden/>
          </w:rPr>
          <w:tab/>
        </w:r>
        <w:r w:rsidR="00D01673">
          <w:rPr>
            <w:noProof/>
            <w:webHidden/>
          </w:rPr>
          <w:fldChar w:fldCharType="begin"/>
        </w:r>
        <w:r w:rsidR="00D01673">
          <w:rPr>
            <w:noProof/>
            <w:webHidden/>
          </w:rPr>
          <w:instrText xml:space="preserve"> PAGEREF _Toc149560168 \h </w:instrText>
        </w:r>
        <w:r w:rsidR="00D01673">
          <w:rPr>
            <w:noProof/>
            <w:webHidden/>
          </w:rPr>
        </w:r>
        <w:r w:rsidR="00D01673">
          <w:rPr>
            <w:noProof/>
            <w:webHidden/>
          </w:rPr>
          <w:fldChar w:fldCharType="separate"/>
        </w:r>
        <w:r w:rsidR="000A0462">
          <w:rPr>
            <w:noProof/>
            <w:webHidden/>
          </w:rPr>
          <w:t>8</w:t>
        </w:r>
        <w:r w:rsidR="00D01673">
          <w:rPr>
            <w:noProof/>
            <w:webHidden/>
          </w:rPr>
          <w:fldChar w:fldCharType="end"/>
        </w:r>
      </w:hyperlink>
    </w:p>
    <w:p w14:paraId="1EB92E89" w14:textId="36CAF5A5"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69" w:history="1">
        <w:r w:rsidR="00D01673" w:rsidRPr="002E64FB">
          <w:rPr>
            <w:rStyle w:val="Hyperlink"/>
            <w:noProof/>
          </w:rPr>
          <w:t>Figure 2</w:t>
        </w:r>
        <w:r w:rsidR="00D01673" w:rsidRPr="002E64FB">
          <w:rPr>
            <w:rStyle w:val="Hyperlink"/>
            <w:noProof/>
          </w:rPr>
          <w:noBreakHyphen/>
          <w:t>6 Simplified process diagram for CSG-SCP+RE</w:t>
        </w:r>
        <w:r w:rsidR="00D01673">
          <w:rPr>
            <w:noProof/>
            <w:webHidden/>
          </w:rPr>
          <w:tab/>
        </w:r>
        <w:r w:rsidR="00D01673">
          <w:rPr>
            <w:noProof/>
            <w:webHidden/>
          </w:rPr>
          <w:fldChar w:fldCharType="begin"/>
        </w:r>
        <w:r w:rsidR="00D01673">
          <w:rPr>
            <w:noProof/>
            <w:webHidden/>
          </w:rPr>
          <w:instrText xml:space="preserve"> PAGEREF _Toc149560169 \h </w:instrText>
        </w:r>
        <w:r w:rsidR="00D01673">
          <w:rPr>
            <w:noProof/>
            <w:webHidden/>
          </w:rPr>
        </w:r>
        <w:r w:rsidR="00D01673">
          <w:rPr>
            <w:noProof/>
            <w:webHidden/>
          </w:rPr>
          <w:fldChar w:fldCharType="separate"/>
        </w:r>
        <w:r w:rsidR="000A0462">
          <w:rPr>
            <w:noProof/>
            <w:webHidden/>
          </w:rPr>
          <w:t>8</w:t>
        </w:r>
        <w:r w:rsidR="00D01673">
          <w:rPr>
            <w:noProof/>
            <w:webHidden/>
          </w:rPr>
          <w:fldChar w:fldCharType="end"/>
        </w:r>
      </w:hyperlink>
    </w:p>
    <w:p w14:paraId="413B0FD1" w14:textId="33F561C9"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70" w:history="1">
        <w:r w:rsidR="00D01673" w:rsidRPr="002E64FB">
          <w:rPr>
            <w:rStyle w:val="Hyperlink"/>
            <w:noProof/>
          </w:rPr>
          <w:t>Figure 2</w:t>
        </w:r>
        <w:r w:rsidR="00D01673" w:rsidRPr="002E64FB">
          <w:rPr>
            <w:rStyle w:val="Hyperlink"/>
            <w:noProof/>
          </w:rPr>
          <w:noBreakHyphen/>
          <w:t>7 Simplified process diagram for NG-MMP / NG-MMP-BL / CSG-MMP</w:t>
        </w:r>
        <w:r w:rsidR="00D01673">
          <w:rPr>
            <w:noProof/>
            <w:webHidden/>
          </w:rPr>
          <w:tab/>
        </w:r>
        <w:r w:rsidR="00D01673">
          <w:rPr>
            <w:noProof/>
            <w:webHidden/>
          </w:rPr>
          <w:fldChar w:fldCharType="begin"/>
        </w:r>
        <w:r w:rsidR="00D01673">
          <w:rPr>
            <w:noProof/>
            <w:webHidden/>
          </w:rPr>
          <w:instrText xml:space="preserve"> PAGEREF _Toc149560170 \h </w:instrText>
        </w:r>
        <w:r w:rsidR="00D01673">
          <w:rPr>
            <w:noProof/>
            <w:webHidden/>
          </w:rPr>
        </w:r>
        <w:r w:rsidR="00D01673">
          <w:rPr>
            <w:noProof/>
            <w:webHidden/>
          </w:rPr>
          <w:fldChar w:fldCharType="separate"/>
        </w:r>
        <w:r w:rsidR="000A0462">
          <w:rPr>
            <w:noProof/>
            <w:webHidden/>
          </w:rPr>
          <w:t>9</w:t>
        </w:r>
        <w:r w:rsidR="00D01673">
          <w:rPr>
            <w:noProof/>
            <w:webHidden/>
          </w:rPr>
          <w:fldChar w:fldCharType="end"/>
        </w:r>
      </w:hyperlink>
    </w:p>
    <w:p w14:paraId="11DA9ACC" w14:textId="2B64C72D"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71" w:history="1">
        <w:r w:rsidR="00D01673" w:rsidRPr="002E64FB">
          <w:rPr>
            <w:rStyle w:val="Hyperlink"/>
            <w:noProof/>
          </w:rPr>
          <w:t>Figure 2</w:t>
        </w:r>
        <w:r w:rsidR="00D01673" w:rsidRPr="002E64FB">
          <w:rPr>
            <w:rStyle w:val="Hyperlink"/>
            <w:noProof/>
          </w:rPr>
          <w:noBreakHyphen/>
          <w:t>8 Simplified process diagram for CSG-MMP+RE</w:t>
        </w:r>
        <w:r w:rsidR="00D01673">
          <w:rPr>
            <w:noProof/>
            <w:webHidden/>
          </w:rPr>
          <w:tab/>
        </w:r>
        <w:r w:rsidR="00D01673">
          <w:rPr>
            <w:noProof/>
            <w:webHidden/>
          </w:rPr>
          <w:fldChar w:fldCharType="begin"/>
        </w:r>
        <w:r w:rsidR="00D01673">
          <w:rPr>
            <w:noProof/>
            <w:webHidden/>
          </w:rPr>
          <w:instrText xml:space="preserve"> PAGEREF _Toc149560171 \h </w:instrText>
        </w:r>
        <w:r w:rsidR="00D01673">
          <w:rPr>
            <w:noProof/>
            <w:webHidden/>
          </w:rPr>
        </w:r>
        <w:r w:rsidR="00D01673">
          <w:rPr>
            <w:noProof/>
            <w:webHidden/>
          </w:rPr>
          <w:fldChar w:fldCharType="separate"/>
        </w:r>
        <w:r w:rsidR="000A0462">
          <w:rPr>
            <w:noProof/>
            <w:webHidden/>
          </w:rPr>
          <w:t>9</w:t>
        </w:r>
        <w:r w:rsidR="00D01673">
          <w:rPr>
            <w:noProof/>
            <w:webHidden/>
          </w:rPr>
          <w:fldChar w:fldCharType="end"/>
        </w:r>
      </w:hyperlink>
    </w:p>
    <w:p w14:paraId="0A713DBC" w14:textId="4A3DEC16"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72" w:history="1">
        <w:r w:rsidR="00D01673" w:rsidRPr="002E64FB">
          <w:rPr>
            <w:rStyle w:val="Hyperlink"/>
            <w:noProof/>
          </w:rPr>
          <w:t>Figure 2</w:t>
        </w:r>
        <w:r w:rsidR="00D01673" w:rsidRPr="002E64FB">
          <w:rPr>
            <w:rStyle w:val="Hyperlink"/>
            <w:noProof/>
          </w:rPr>
          <w:noBreakHyphen/>
          <w:t>9 Capital cost breakdown for blue hydrogen from natural gas using conventional technologies</w:t>
        </w:r>
        <w:r w:rsidR="00D01673">
          <w:rPr>
            <w:noProof/>
            <w:webHidden/>
          </w:rPr>
          <w:tab/>
        </w:r>
        <w:r w:rsidR="00D01673">
          <w:rPr>
            <w:noProof/>
            <w:webHidden/>
          </w:rPr>
          <w:fldChar w:fldCharType="begin"/>
        </w:r>
        <w:r w:rsidR="00D01673">
          <w:rPr>
            <w:noProof/>
            <w:webHidden/>
          </w:rPr>
          <w:instrText xml:space="preserve"> PAGEREF _Toc149560172 \h </w:instrText>
        </w:r>
        <w:r w:rsidR="00D01673">
          <w:rPr>
            <w:noProof/>
            <w:webHidden/>
          </w:rPr>
        </w:r>
        <w:r w:rsidR="00D01673">
          <w:rPr>
            <w:noProof/>
            <w:webHidden/>
          </w:rPr>
          <w:fldChar w:fldCharType="separate"/>
        </w:r>
        <w:r w:rsidR="000A0462">
          <w:rPr>
            <w:noProof/>
            <w:webHidden/>
          </w:rPr>
          <w:t>11</w:t>
        </w:r>
        <w:r w:rsidR="00D01673">
          <w:rPr>
            <w:noProof/>
            <w:webHidden/>
          </w:rPr>
          <w:fldChar w:fldCharType="end"/>
        </w:r>
      </w:hyperlink>
    </w:p>
    <w:p w14:paraId="3559FC8F" w14:textId="6AEC9F5A"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73" w:history="1">
        <w:r w:rsidR="00D01673" w:rsidRPr="002E64FB">
          <w:rPr>
            <w:rStyle w:val="Hyperlink"/>
            <w:noProof/>
          </w:rPr>
          <w:t>Figure 2</w:t>
        </w:r>
        <w:r w:rsidR="00D01673" w:rsidRPr="002E64FB">
          <w:rPr>
            <w:rStyle w:val="Hyperlink"/>
            <w:noProof/>
          </w:rPr>
          <w:noBreakHyphen/>
          <w:t>10 Capital cost breakdown for methane pyrolysis by solid catalyst</w:t>
        </w:r>
        <w:r w:rsidR="00D01673">
          <w:rPr>
            <w:noProof/>
            <w:webHidden/>
          </w:rPr>
          <w:tab/>
        </w:r>
        <w:r w:rsidR="00D01673">
          <w:rPr>
            <w:noProof/>
            <w:webHidden/>
          </w:rPr>
          <w:fldChar w:fldCharType="begin"/>
        </w:r>
        <w:r w:rsidR="00D01673">
          <w:rPr>
            <w:noProof/>
            <w:webHidden/>
          </w:rPr>
          <w:instrText xml:space="preserve"> PAGEREF _Toc149560173 \h </w:instrText>
        </w:r>
        <w:r w:rsidR="00D01673">
          <w:rPr>
            <w:noProof/>
            <w:webHidden/>
          </w:rPr>
        </w:r>
        <w:r w:rsidR="00D01673">
          <w:rPr>
            <w:noProof/>
            <w:webHidden/>
          </w:rPr>
          <w:fldChar w:fldCharType="separate"/>
        </w:r>
        <w:r w:rsidR="000A0462">
          <w:rPr>
            <w:noProof/>
            <w:webHidden/>
          </w:rPr>
          <w:t>12</w:t>
        </w:r>
        <w:r w:rsidR="00D01673">
          <w:rPr>
            <w:noProof/>
            <w:webHidden/>
          </w:rPr>
          <w:fldChar w:fldCharType="end"/>
        </w:r>
      </w:hyperlink>
    </w:p>
    <w:p w14:paraId="583ADAAE" w14:textId="24E43473"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74" w:history="1">
        <w:r w:rsidR="00D01673" w:rsidRPr="002E64FB">
          <w:rPr>
            <w:rStyle w:val="Hyperlink"/>
            <w:noProof/>
          </w:rPr>
          <w:t>Figure 2</w:t>
        </w:r>
        <w:r w:rsidR="00D01673" w:rsidRPr="002E64FB">
          <w:rPr>
            <w:rStyle w:val="Hyperlink"/>
            <w:noProof/>
          </w:rPr>
          <w:noBreakHyphen/>
          <w:t>11 Capital cost breakdown for methane pyrolysis by molten catalyst</w:t>
        </w:r>
        <w:r w:rsidR="00D01673">
          <w:rPr>
            <w:noProof/>
            <w:webHidden/>
          </w:rPr>
          <w:tab/>
        </w:r>
        <w:r w:rsidR="00D01673">
          <w:rPr>
            <w:noProof/>
            <w:webHidden/>
          </w:rPr>
          <w:fldChar w:fldCharType="begin"/>
        </w:r>
        <w:r w:rsidR="00D01673">
          <w:rPr>
            <w:noProof/>
            <w:webHidden/>
          </w:rPr>
          <w:instrText xml:space="preserve"> PAGEREF _Toc149560174 \h </w:instrText>
        </w:r>
        <w:r w:rsidR="00D01673">
          <w:rPr>
            <w:noProof/>
            <w:webHidden/>
          </w:rPr>
        </w:r>
        <w:r w:rsidR="00D01673">
          <w:rPr>
            <w:noProof/>
            <w:webHidden/>
          </w:rPr>
          <w:fldChar w:fldCharType="separate"/>
        </w:r>
        <w:r w:rsidR="000A0462">
          <w:rPr>
            <w:noProof/>
            <w:webHidden/>
          </w:rPr>
          <w:t>12</w:t>
        </w:r>
        <w:r w:rsidR="00D01673">
          <w:rPr>
            <w:noProof/>
            <w:webHidden/>
          </w:rPr>
          <w:fldChar w:fldCharType="end"/>
        </w:r>
      </w:hyperlink>
    </w:p>
    <w:p w14:paraId="64E43228" w14:textId="2648BC09"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75" w:history="1">
        <w:r w:rsidR="00D01673" w:rsidRPr="002E64FB">
          <w:rPr>
            <w:rStyle w:val="Hyperlink"/>
            <w:noProof/>
          </w:rPr>
          <w:t>Figure 2</w:t>
        </w:r>
        <w:r w:rsidR="00D01673" w:rsidRPr="002E64FB">
          <w:rPr>
            <w:rStyle w:val="Hyperlink"/>
            <w:noProof/>
          </w:rPr>
          <w:noBreakHyphen/>
          <w:t>12 Operational expenditure for gas reforming pathways</w:t>
        </w:r>
        <w:r w:rsidR="00D01673">
          <w:rPr>
            <w:noProof/>
            <w:webHidden/>
          </w:rPr>
          <w:tab/>
        </w:r>
        <w:r w:rsidR="00D01673">
          <w:rPr>
            <w:noProof/>
            <w:webHidden/>
          </w:rPr>
          <w:fldChar w:fldCharType="begin"/>
        </w:r>
        <w:r w:rsidR="00D01673">
          <w:rPr>
            <w:noProof/>
            <w:webHidden/>
          </w:rPr>
          <w:instrText xml:space="preserve"> PAGEREF _Toc149560175 \h </w:instrText>
        </w:r>
        <w:r w:rsidR="00D01673">
          <w:rPr>
            <w:noProof/>
            <w:webHidden/>
          </w:rPr>
        </w:r>
        <w:r w:rsidR="00D01673">
          <w:rPr>
            <w:noProof/>
            <w:webHidden/>
          </w:rPr>
          <w:fldChar w:fldCharType="separate"/>
        </w:r>
        <w:r w:rsidR="000A0462">
          <w:rPr>
            <w:noProof/>
            <w:webHidden/>
          </w:rPr>
          <w:t>13</w:t>
        </w:r>
        <w:r w:rsidR="00D01673">
          <w:rPr>
            <w:noProof/>
            <w:webHidden/>
          </w:rPr>
          <w:fldChar w:fldCharType="end"/>
        </w:r>
      </w:hyperlink>
    </w:p>
    <w:p w14:paraId="2165066B" w14:textId="0BFEBD09"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76" w:history="1">
        <w:r w:rsidR="00D01673" w:rsidRPr="002E64FB">
          <w:rPr>
            <w:rStyle w:val="Hyperlink"/>
            <w:noProof/>
          </w:rPr>
          <w:t>Figure 2</w:t>
        </w:r>
        <w:r w:rsidR="00D01673" w:rsidRPr="002E64FB">
          <w:rPr>
            <w:rStyle w:val="Hyperlink"/>
            <w:noProof/>
          </w:rPr>
          <w:noBreakHyphen/>
          <w:t>13 Operational expenditure for methane pyrolysis pathways</w:t>
        </w:r>
        <w:r w:rsidR="00D01673">
          <w:rPr>
            <w:noProof/>
            <w:webHidden/>
          </w:rPr>
          <w:tab/>
        </w:r>
        <w:r w:rsidR="00D01673">
          <w:rPr>
            <w:noProof/>
            <w:webHidden/>
          </w:rPr>
          <w:fldChar w:fldCharType="begin"/>
        </w:r>
        <w:r w:rsidR="00D01673">
          <w:rPr>
            <w:noProof/>
            <w:webHidden/>
          </w:rPr>
          <w:instrText xml:space="preserve"> PAGEREF _Toc149560176 \h </w:instrText>
        </w:r>
        <w:r w:rsidR="00D01673">
          <w:rPr>
            <w:noProof/>
            <w:webHidden/>
          </w:rPr>
        </w:r>
        <w:r w:rsidR="00D01673">
          <w:rPr>
            <w:noProof/>
            <w:webHidden/>
          </w:rPr>
          <w:fldChar w:fldCharType="separate"/>
        </w:r>
        <w:r w:rsidR="000A0462">
          <w:rPr>
            <w:noProof/>
            <w:webHidden/>
          </w:rPr>
          <w:t>13</w:t>
        </w:r>
        <w:r w:rsidR="00D01673">
          <w:rPr>
            <w:noProof/>
            <w:webHidden/>
          </w:rPr>
          <w:fldChar w:fldCharType="end"/>
        </w:r>
      </w:hyperlink>
    </w:p>
    <w:p w14:paraId="3BB40133" w14:textId="04945231"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77" w:history="1">
        <w:r w:rsidR="00D01673" w:rsidRPr="002E64FB">
          <w:rPr>
            <w:rStyle w:val="Hyperlink"/>
            <w:noProof/>
          </w:rPr>
          <w:t>Figure 2</w:t>
        </w:r>
        <w:r w:rsidR="00D01673" w:rsidRPr="002E64FB">
          <w:rPr>
            <w:rStyle w:val="Hyperlink"/>
            <w:noProof/>
          </w:rPr>
          <w:noBreakHyphen/>
          <w:t>14 Levelized cost of hydrogen for blue hydrogen production from conventional technologies using natural gas</w:t>
        </w:r>
        <w:r w:rsidR="00D01673">
          <w:rPr>
            <w:noProof/>
            <w:webHidden/>
          </w:rPr>
          <w:tab/>
        </w:r>
        <w:r w:rsidR="00D01673">
          <w:rPr>
            <w:noProof/>
            <w:webHidden/>
          </w:rPr>
          <w:fldChar w:fldCharType="begin"/>
        </w:r>
        <w:r w:rsidR="00D01673">
          <w:rPr>
            <w:noProof/>
            <w:webHidden/>
          </w:rPr>
          <w:instrText xml:space="preserve"> PAGEREF _Toc149560177 \h </w:instrText>
        </w:r>
        <w:r w:rsidR="00D01673">
          <w:rPr>
            <w:noProof/>
            <w:webHidden/>
          </w:rPr>
        </w:r>
        <w:r w:rsidR="00D01673">
          <w:rPr>
            <w:noProof/>
            <w:webHidden/>
          </w:rPr>
          <w:fldChar w:fldCharType="separate"/>
        </w:r>
        <w:r w:rsidR="000A0462">
          <w:rPr>
            <w:noProof/>
            <w:webHidden/>
          </w:rPr>
          <w:t>14</w:t>
        </w:r>
        <w:r w:rsidR="00D01673">
          <w:rPr>
            <w:noProof/>
            <w:webHidden/>
          </w:rPr>
          <w:fldChar w:fldCharType="end"/>
        </w:r>
      </w:hyperlink>
    </w:p>
    <w:p w14:paraId="039EE290" w14:textId="328CB021"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78" w:history="1">
        <w:r w:rsidR="00D01673" w:rsidRPr="002E64FB">
          <w:rPr>
            <w:rStyle w:val="Hyperlink"/>
            <w:rFonts w:cs="Arial"/>
            <w:noProof/>
          </w:rPr>
          <w:t>Figure 2</w:t>
        </w:r>
        <w:r w:rsidR="00D01673" w:rsidRPr="002E64FB">
          <w:rPr>
            <w:rStyle w:val="Hyperlink"/>
            <w:rFonts w:cs="Arial"/>
            <w:noProof/>
          </w:rPr>
          <w:noBreakHyphen/>
          <w:t>15 Levelized cost of hydrogen for blue hydrogen production from emerging technologies using natural gas</w:t>
        </w:r>
        <w:r w:rsidR="00D01673">
          <w:rPr>
            <w:noProof/>
            <w:webHidden/>
          </w:rPr>
          <w:tab/>
        </w:r>
        <w:r w:rsidR="00D01673">
          <w:rPr>
            <w:noProof/>
            <w:webHidden/>
          </w:rPr>
          <w:fldChar w:fldCharType="begin"/>
        </w:r>
        <w:r w:rsidR="00D01673">
          <w:rPr>
            <w:noProof/>
            <w:webHidden/>
          </w:rPr>
          <w:instrText xml:space="preserve"> PAGEREF _Toc149560178 \h </w:instrText>
        </w:r>
        <w:r w:rsidR="00D01673">
          <w:rPr>
            <w:noProof/>
            <w:webHidden/>
          </w:rPr>
        </w:r>
        <w:r w:rsidR="00D01673">
          <w:rPr>
            <w:noProof/>
            <w:webHidden/>
          </w:rPr>
          <w:fldChar w:fldCharType="separate"/>
        </w:r>
        <w:r w:rsidR="000A0462">
          <w:rPr>
            <w:noProof/>
            <w:webHidden/>
          </w:rPr>
          <w:t>15</w:t>
        </w:r>
        <w:r w:rsidR="00D01673">
          <w:rPr>
            <w:noProof/>
            <w:webHidden/>
          </w:rPr>
          <w:fldChar w:fldCharType="end"/>
        </w:r>
      </w:hyperlink>
    </w:p>
    <w:p w14:paraId="01666A69" w14:textId="719637EB"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79" w:history="1">
        <w:r w:rsidR="00D01673" w:rsidRPr="002E64FB">
          <w:rPr>
            <w:rStyle w:val="Hyperlink"/>
            <w:noProof/>
          </w:rPr>
          <w:t>Figure 2</w:t>
        </w:r>
        <w:r w:rsidR="00D01673" w:rsidRPr="002E64FB">
          <w:rPr>
            <w:rStyle w:val="Hyperlink"/>
            <w:noProof/>
          </w:rPr>
          <w:noBreakHyphen/>
          <w:t>16 Feedstock price sensitivity analysis for blue hydrogen from methane</w:t>
        </w:r>
        <w:r w:rsidR="00D01673">
          <w:rPr>
            <w:noProof/>
            <w:webHidden/>
          </w:rPr>
          <w:tab/>
        </w:r>
        <w:r w:rsidR="00D01673">
          <w:rPr>
            <w:noProof/>
            <w:webHidden/>
          </w:rPr>
          <w:fldChar w:fldCharType="begin"/>
        </w:r>
        <w:r w:rsidR="00D01673">
          <w:rPr>
            <w:noProof/>
            <w:webHidden/>
          </w:rPr>
          <w:instrText xml:space="preserve"> PAGEREF _Toc149560179 \h </w:instrText>
        </w:r>
        <w:r w:rsidR="00D01673">
          <w:rPr>
            <w:noProof/>
            <w:webHidden/>
          </w:rPr>
        </w:r>
        <w:r w:rsidR="00D01673">
          <w:rPr>
            <w:noProof/>
            <w:webHidden/>
          </w:rPr>
          <w:fldChar w:fldCharType="separate"/>
        </w:r>
        <w:r w:rsidR="000A0462">
          <w:rPr>
            <w:noProof/>
            <w:webHidden/>
          </w:rPr>
          <w:t>16</w:t>
        </w:r>
        <w:r w:rsidR="00D01673">
          <w:rPr>
            <w:noProof/>
            <w:webHidden/>
          </w:rPr>
          <w:fldChar w:fldCharType="end"/>
        </w:r>
      </w:hyperlink>
    </w:p>
    <w:p w14:paraId="510CE52E" w14:textId="43235A27"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80" w:history="1">
        <w:r w:rsidR="00D01673" w:rsidRPr="002E64FB">
          <w:rPr>
            <w:rStyle w:val="Hyperlink"/>
            <w:noProof/>
          </w:rPr>
          <w:t>Figure 2</w:t>
        </w:r>
        <w:r w:rsidR="00D01673" w:rsidRPr="002E64FB">
          <w:rPr>
            <w:rStyle w:val="Hyperlink"/>
            <w:noProof/>
          </w:rPr>
          <w:noBreakHyphen/>
          <w:t>17 Capital cost sensitivity analysis for blue hydrogen from methane</w:t>
        </w:r>
        <w:r w:rsidR="00D01673">
          <w:rPr>
            <w:noProof/>
            <w:webHidden/>
          </w:rPr>
          <w:tab/>
        </w:r>
        <w:r w:rsidR="00D01673">
          <w:rPr>
            <w:noProof/>
            <w:webHidden/>
          </w:rPr>
          <w:fldChar w:fldCharType="begin"/>
        </w:r>
        <w:r w:rsidR="00D01673">
          <w:rPr>
            <w:noProof/>
            <w:webHidden/>
          </w:rPr>
          <w:instrText xml:space="preserve"> PAGEREF _Toc149560180 \h </w:instrText>
        </w:r>
        <w:r w:rsidR="00D01673">
          <w:rPr>
            <w:noProof/>
            <w:webHidden/>
          </w:rPr>
        </w:r>
        <w:r w:rsidR="00D01673">
          <w:rPr>
            <w:noProof/>
            <w:webHidden/>
          </w:rPr>
          <w:fldChar w:fldCharType="separate"/>
        </w:r>
        <w:r w:rsidR="000A0462">
          <w:rPr>
            <w:noProof/>
            <w:webHidden/>
          </w:rPr>
          <w:t>16</w:t>
        </w:r>
        <w:r w:rsidR="00D01673">
          <w:rPr>
            <w:noProof/>
            <w:webHidden/>
          </w:rPr>
          <w:fldChar w:fldCharType="end"/>
        </w:r>
      </w:hyperlink>
    </w:p>
    <w:p w14:paraId="76C107E6" w14:textId="2B07AE77"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81" w:history="1">
        <w:r w:rsidR="00D01673" w:rsidRPr="002E64FB">
          <w:rPr>
            <w:rStyle w:val="Hyperlink"/>
            <w:noProof/>
          </w:rPr>
          <w:t>Figure 2</w:t>
        </w:r>
        <w:r w:rsidR="00D01673" w:rsidRPr="002E64FB">
          <w:rPr>
            <w:rStyle w:val="Hyperlink"/>
            <w:noProof/>
          </w:rPr>
          <w:noBreakHyphen/>
          <w:t>18 Carbon sale price for pyrolysis sensitivity analysis for blue hydrogen from methane</w:t>
        </w:r>
        <w:r w:rsidR="00D01673">
          <w:rPr>
            <w:noProof/>
            <w:webHidden/>
          </w:rPr>
          <w:tab/>
        </w:r>
        <w:r w:rsidR="00D01673">
          <w:rPr>
            <w:noProof/>
            <w:webHidden/>
          </w:rPr>
          <w:fldChar w:fldCharType="begin"/>
        </w:r>
        <w:r w:rsidR="00D01673">
          <w:rPr>
            <w:noProof/>
            <w:webHidden/>
          </w:rPr>
          <w:instrText xml:space="preserve"> PAGEREF _Toc149560181 \h </w:instrText>
        </w:r>
        <w:r w:rsidR="00D01673">
          <w:rPr>
            <w:noProof/>
            <w:webHidden/>
          </w:rPr>
        </w:r>
        <w:r w:rsidR="00D01673">
          <w:rPr>
            <w:noProof/>
            <w:webHidden/>
          </w:rPr>
          <w:fldChar w:fldCharType="separate"/>
        </w:r>
        <w:r w:rsidR="000A0462">
          <w:rPr>
            <w:noProof/>
            <w:webHidden/>
          </w:rPr>
          <w:t>17</w:t>
        </w:r>
        <w:r w:rsidR="00D01673">
          <w:rPr>
            <w:noProof/>
            <w:webHidden/>
          </w:rPr>
          <w:fldChar w:fldCharType="end"/>
        </w:r>
      </w:hyperlink>
    </w:p>
    <w:p w14:paraId="66590753" w14:textId="45A4C3A4"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82" w:history="1">
        <w:r w:rsidR="00D01673" w:rsidRPr="002E64FB">
          <w:rPr>
            <w:rStyle w:val="Hyperlink"/>
            <w:noProof/>
          </w:rPr>
          <w:t>Figure 3</w:t>
        </w:r>
        <w:r w:rsidR="00D01673" w:rsidRPr="002E64FB">
          <w:rPr>
            <w:rStyle w:val="Hyperlink"/>
            <w:noProof/>
          </w:rPr>
          <w:noBreakHyphen/>
          <w:t>1 Simplified process diagram for oxygen/steam entrained flow gasification using Queensland black coal (QBC-EFR)</w:t>
        </w:r>
        <w:r w:rsidR="00D01673">
          <w:rPr>
            <w:noProof/>
            <w:webHidden/>
          </w:rPr>
          <w:tab/>
        </w:r>
        <w:r w:rsidR="00D01673">
          <w:rPr>
            <w:noProof/>
            <w:webHidden/>
          </w:rPr>
          <w:fldChar w:fldCharType="begin"/>
        </w:r>
        <w:r w:rsidR="00D01673">
          <w:rPr>
            <w:noProof/>
            <w:webHidden/>
          </w:rPr>
          <w:instrText xml:space="preserve"> PAGEREF _Toc149560182 \h </w:instrText>
        </w:r>
        <w:r w:rsidR="00D01673">
          <w:rPr>
            <w:noProof/>
            <w:webHidden/>
          </w:rPr>
        </w:r>
        <w:r w:rsidR="00D01673">
          <w:rPr>
            <w:noProof/>
            <w:webHidden/>
          </w:rPr>
          <w:fldChar w:fldCharType="separate"/>
        </w:r>
        <w:r w:rsidR="000A0462">
          <w:rPr>
            <w:noProof/>
            <w:webHidden/>
          </w:rPr>
          <w:t>18</w:t>
        </w:r>
        <w:r w:rsidR="00D01673">
          <w:rPr>
            <w:noProof/>
            <w:webHidden/>
          </w:rPr>
          <w:fldChar w:fldCharType="end"/>
        </w:r>
      </w:hyperlink>
    </w:p>
    <w:p w14:paraId="007AF644" w14:textId="52A54C28"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83" w:history="1">
        <w:r w:rsidR="00D01673" w:rsidRPr="002E64FB">
          <w:rPr>
            <w:rStyle w:val="Hyperlink"/>
            <w:noProof/>
          </w:rPr>
          <w:t>Figure 3</w:t>
        </w:r>
        <w:r w:rsidR="00D01673" w:rsidRPr="002E64FB">
          <w:rPr>
            <w:rStyle w:val="Hyperlink"/>
            <w:noProof/>
          </w:rPr>
          <w:noBreakHyphen/>
          <w:t>2 Simplified process diagram for oxygen/steam entrained flow gasification using Victorian brown coal (VBC-EFR)</w:t>
        </w:r>
        <w:r w:rsidR="00D01673">
          <w:rPr>
            <w:noProof/>
            <w:webHidden/>
          </w:rPr>
          <w:tab/>
        </w:r>
        <w:r w:rsidR="00D01673">
          <w:rPr>
            <w:noProof/>
            <w:webHidden/>
          </w:rPr>
          <w:fldChar w:fldCharType="begin"/>
        </w:r>
        <w:r w:rsidR="00D01673">
          <w:rPr>
            <w:noProof/>
            <w:webHidden/>
          </w:rPr>
          <w:instrText xml:space="preserve"> PAGEREF _Toc149560183 \h </w:instrText>
        </w:r>
        <w:r w:rsidR="00D01673">
          <w:rPr>
            <w:noProof/>
            <w:webHidden/>
          </w:rPr>
        </w:r>
        <w:r w:rsidR="00D01673">
          <w:rPr>
            <w:noProof/>
            <w:webHidden/>
          </w:rPr>
          <w:fldChar w:fldCharType="separate"/>
        </w:r>
        <w:r w:rsidR="000A0462">
          <w:rPr>
            <w:noProof/>
            <w:webHidden/>
          </w:rPr>
          <w:t>18</w:t>
        </w:r>
        <w:r w:rsidR="00D01673">
          <w:rPr>
            <w:noProof/>
            <w:webHidden/>
          </w:rPr>
          <w:fldChar w:fldCharType="end"/>
        </w:r>
      </w:hyperlink>
    </w:p>
    <w:p w14:paraId="08462C87" w14:textId="61496B41"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84" w:history="1">
        <w:r w:rsidR="00D01673" w:rsidRPr="002E64FB">
          <w:rPr>
            <w:rStyle w:val="Hyperlink"/>
            <w:noProof/>
          </w:rPr>
          <w:t>Figure 3</w:t>
        </w:r>
        <w:r w:rsidR="00D01673" w:rsidRPr="002E64FB">
          <w:rPr>
            <w:rStyle w:val="Hyperlink"/>
            <w:noProof/>
          </w:rPr>
          <w:noBreakHyphen/>
          <w:t>3 Simplified process diagram for fluidised bed gasification using steam and Victorian brown coal (VBC-DFB)</w:t>
        </w:r>
        <w:r w:rsidR="00D01673">
          <w:rPr>
            <w:noProof/>
            <w:webHidden/>
          </w:rPr>
          <w:tab/>
        </w:r>
        <w:r w:rsidR="00D01673">
          <w:rPr>
            <w:noProof/>
            <w:webHidden/>
          </w:rPr>
          <w:fldChar w:fldCharType="begin"/>
        </w:r>
        <w:r w:rsidR="00D01673">
          <w:rPr>
            <w:noProof/>
            <w:webHidden/>
          </w:rPr>
          <w:instrText xml:space="preserve"> PAGEREF _Toc149560184 \h </w:instrText>
        </w:r>
        <w:r w:rsidR="00D01673">
          <w:rPr>
            <w:noProof/>
            <w:webHidden/>
          </w:rPr>
        </w:r>
        <w:r w:rsidR="00D01673">
          <w:rPr>
            <w:noProof/>
            <w:webHidden/>
          </w:rPr>
          <w:fldChar w:fldCharType="separate"/>
        </w:r>
        <w:r w:rsidR="000A0462">
          <w:rPr>
            <w:noProof/>
            <w:webHidden/>
          </w:rPr>
          <w:t>18</w:t>
        </w:r>
        <w:r w:rsidR="00D01673">
          <w:rPr>
            <w:noProof/>
            <w:webHidden/>
          </w:rPr>
          <w:fldChar w:fldCharType="end"/>
        </w:r>
      </w:hyperlink>
    </w:p>
    <w:p w14:paraId="0726F5C3" w14:textId="3C24067D"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85" w:history="1">
        <w:r w:rsidR="00D01673" w:rsidRPr="002E64FB">
          <w:rPr>
            <w:rStyle w:val="Hyperlink"/>
            <w:noProof/>
          </w:rPr>
          <w:t>Figure 3</w:t>
        </w:r>
        <w:r w:rsidR="00D01673" w:rsidRPr="002E64FB">
          <w:rPr>
            <w:rStyle w:val="Hyperlink"/>
            <w:noProof/>
          </w:rPr>
          <w:noBreakHyphen/>
          <w:t>4 Simplified process diagram for fluidised bed gasification with in-situ acid gas removal using steam and Victorian brown coal (VBC-DFB+CAP)</w:t>
        </w:r>
        <w:r w:rsidR="00D01673">
          <w:rPr>
            <w:noProof/>
            <w:webHidden/>
          </w:rPr>
          <w:tab/>
        </w:r>
        <w:r w:rsidR="00D01673">
          <w:rPr>
            <w:noProof/>
            <w:webHidden/>
          </w:rPr>
          <w:fldChar w:fldCharType="begin"/>
        </w:r>
        <w:r w:rsidR="00D01673">
          <w:rPr>
            <w:noProof/>
            <w:webHidden/>
          </w:rPr>
          <w:instrText xml:space="preserve"> PAGEREF _Toc149560185 \h </w:instrText>
        </w:r>
        <w:r w:rsidR="00D01673">
          <w:rPr>
            <w:noProof/>
            <w:webHidden/>
          </w:rPr>
        </w:r>
        <w:r w:rsidR="00D01673">
          <w:rPr>
            <w:noProof/>
            <w:webHidden/>
          </w:rPr>
          <w:fldChar w:fldCharType="separate"/>
        </w:r>
        <w:r w:rsidR="000A0462">
          <w:rPr>
            <w:noProof/>
            <w:webHidden/>
          </w:rPr>
          <w:t>18</w:t>
        </w:r>
        <w:r w:rsidR="00D01673">
          <w:rPr>
            <w:noProof/>
            <w:webHidden/>
          </w:rPr>
          <w:fldChar w:fldCharType="end"/>
        </w:r>
      </w:hyperlink>
    </w:p>
    <w:p w14:paraId="7CAEFA16" w14:textId="70671FCA"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86" w:history="1">
        <w:r w:rsidR="00D01673" w:rsidRPr="002E64FB">
          <w:rPr>
            <w:rStyle w:val="Hyperlink"/>
            <w:noProof/>
          </w:rPr>
          <w:t>Figure 3</w:t>
        </w:r>
        <w:r w:rsidR="00D01673" w:rsidRPr="002E64FB">
          <w:rPr>
            <w:rStyle w:val="Hyperlink"/>
            <w:noProof/>
          </w:rPr>
          <w:noBreakHyphen/>
          <w:t>5 Capital cost breakdown for blue hydrogen from coal gasification</w:t>
        </w:r>
        <w:r w:rsidR="00D01673">
          <w:rPr>
            <w:noProof/>
            <w:webHidden/>
          </w:rPr>
          <w:tab/>
        </w:r>
        <w:r w:rsidR="00D01673">
          <w:rPr>
            <w:noProof/>
            <w:webHidden/>
          </w:rPr>
          <w:fldChar w:fldCharType="begin"/>
        </w:r>
        <w:r w:rsidR="00D01673">
          <w:rPr>
            <w:noProof/>
            <w:webHidden/>
          </w:rPr>
          <w:instrText xml:space="preserve"> PAGEREF _Toc149560186 \h </w:instrText>
        </w:r>
        <w:r w:rsidR="00D01673">
          <w:rPr>
            <w:noProof/>
            <w:webHidden/>
          </w:rPr>
        </w:r>
        <w:r w:rsidR="00D01673">
          <w:rPr>
            <w:noProof/>
            <w:webHidden/>
          </w:rPr>
          <w:fldChar w:fldCharType="separate"/>
        </w:r>
        <w:r w:rsidR="000A0462">
          <w:rPr>
            <w:noProof/>
            <w:webHidden/>
          </w:rPr>
          <w:t>21</w:t>
        </w:r>
        <w:r w:rsidR="00D01673">
          <w:rPr>
            <w:noProof/>
            <w:webHidden/>
          </w:rPr>
          <w:fldChar w:fldCharType="end"/>
        </w:r>
      </w:hyperlink>
    </w:p>
    <w:p w14:paraId="5FBD280C" w14:textId="69445C33"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87" w:history="1">
        <w:r w:rsidR="00D01673" w:rsidRPr="002E64FB">
          <w:rPr>
            <w:rStyle w:val="Hyperlink"/>
            <w:noProof/>
          </w:rPr>
          <w:t>Figure 3</w:t>
        </w:r>
        <w:r w:rsidR="00D01673" w:rsidRPr="002E64FB">
          <w:rPr>
            <w:rStyle w:val="Hyperlink"/>
            <w:noProof/>
          </w:rPr>
          <w:noBreakHyphen/>
          <w:t>6 Operational expenditure for blue hydrogen from coal gasification</w:t>
        </w:r>
        <w:r w:rsidR="00D01673">
          <w:rPr>
            <w:noProof/>
            <w:webHidden/>
          </w:rPr>
          <w:tab/>
        </w:r>
        <w:r w:rsidR="00D01673">
          <w:rPr>
            <w:noProof/>
            <w:webHidden/>
          </w:rPr>
          <w:fldChar w:fldCharType="begin"/>
        </w:r>
        <w:r w:rsidR="00D01673">
          <w:rPr>
            <w:noProof/>
            <w:webHidden/>
          </w:rPr>
          <w:instrText xml:space="preserve"> PAGEREF _Toc149560187 \h </w:instrText>
        </w:r>
        <w:r w:rsidR="00D01673">
          <w:rPr>
            <w:noProof/>
            <w:webHidden/>
          </w:rPr>
        </w:r>
        <w:r w:rsidR="00D01673">
          <w:rPr>
            <w:noProof/>
            <w:webHidden/>
          </w:rPr>
          <w:fldChar w:fldCharType="separate"/>
        </w:r>
        <w:r w:rsidR="000A0462">
          <w:rPr>
            <w:noProof/>
            <w:webHidden/>
          </w:rPr>
          <w:t>22</w:t>
        </w:r>
        <w:r w:rsidR="00D01673">
          <w:rPr>
            <w:noProof/>
            <w:webHidden/>
          </w:rPr>
          <w:fldChar w:fldCharType="end"/>
        </w:r>
      </w:hyperlink>
    </w:p>
    <w:p w14:paraId="76B634F0" w14:textId="440BCDF1"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88" w:history="1">
        <w:r w:rsidR="00D01673" w:rsidRPr="002E64FB">
          <w:rPr>
            <w:rStyle w:val="Hyperlink"/>
            <w:noProof/>
          </w:rPr>
          <w:t>Figure 3</w:t>
        </w:r>
        <w:r w:rsidR="00D01673" w:rsidRPr="002E64FB">
          <w:rPr>
            <w:rStyle w:val="Hyperlink"/>
            <w:noProof/>
          </w:rPr>
          <w:noBreakHyphen/>
          <w:t>7 Levelized cost of hydrogen for blue hydrogen from coal gasification</w:t>
        </w:r>
        <w:r w:rsidR="00D01673">
          <w:rPr>
            <w:noProof/>
            <w:webHidden/>
          </w:rPr>
          <w:tab/>
        </w:r>
        <w:r w:rsidR="00D01673">
          <w:rPr>
            <w:noProof/>
            <w:webHidden/>
          </w:rPr>
          <w:fldChar w:fldCharType="begin"/>
        </w:r>
        <w:r w:rsidR="00D01673">
          <w:rPr>
            <w:noProof/>
            <w:webHidden/>
          </w:rPr>
          <w:instrText xml:space="preserve"> PAGEREF _Toc149560188 \h </w:instrText>
        </w:r>
        <w:r w:rsidR="00D01673">
          <w:rPr>
            <w:noProof/>
            <w:webHidden/>
          </w:rPr>
        </w:r>
        <w:r w:rsidR="00D01673">
          <w:rPr>
            <w:noProof/>
            <w:webHidden/>
          </w:rPr>
          <w:fldChar w:fldCharType="separate"/>
        </w:r>
        <w:r w:rsidR="000A0462">
          <w:rPr>
            <w:noProof/>
            <w:webHidden/>
          </w:rPr>
          <w:t>23</w:t>
        </w:r>
        <w:r w:rsidR="00D01673">
          <w:rPr>
            <w:noProof/>
            <w:webHidden/>
          </w:rPr>
          <w:fldChar w:fldCharType="end"/>
        </w:r>
      </w:hyperlink>
    </w:p>
    <w:p w14:paraId="4719E08F" w14:textId="58A22D30"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89" w:history="1">
        <w:r w:rsidR="00D01673" w:rsidRPr="002E64FB">
          <w:rPr>
            <w:rStyle w:val="Hyperlink"/>
            <w:noProof/>
          </w:rPr>
          <w:t>Figure 3</w:t>
        </w:r>
        <w:r w:rsidR="00D01673" w:rsidRPr="002E64FB">
          <w:rPr>
            <w:rStyle w:val="Hyperlink"/>
            <w:noProof/>
          </w:rPr>
          <w:noBreakHyphen/>
          <w:t>8 Capital cost sensitivity analysis for blue hydrogen from coal gasification</w:t>
        </w:r>
        <w:r w:rsidR="00D01673">
          <w:rPr>
            <w:noProof/>
            <w:webHidden/>
          </w:rPr>
          <w:tab/>
        </w:r>
        <w:r w:rsidR="00D01673">
          <w:rPr>
            <w:noProof/>
            <w:webHidden/>
          </w:rPr>
          <w:fldChar w:fldCharType="begin"/>
        </w:r>
        <w:r w:rsidR="00D01673">
          <w:rPr>
            <w:noProof/>
            <w:webHidden/>
          </w:rPr>
          <w:instrText xml:space="preserve"> PAGEREF _Toc149560189 \h </w:instrText>
        </w:r>
        <w:r w:rsidR="00D01673">
          <w:rPr>
            <w:noProof/>
            <w:webHidden/>
          </w:rPr>
        </w:r>
        <w:r w:rsidR="00D01673">
          <w:rPr>
            <w:noProof/>
            <w:webHidden/>
          </w:rPr>
          <w:fldChar w:fldCharType="separate"/>
        </w:r>
        <w:r w:rsidR="000A0462">
          <w:rPr>
            <w:noProof/>
            <w:webHidden/>
          </w:rPr>
          <w:t>23</w:t>
        </w:r>
        <w:r w:rsidR="00D01673">
          <w:rPr>
            <w:noProof/>
            <w:webHidden/>
          </w:rPr>
          <w:fldChar w:fldCharType="end"/>
        </w:r>
      </w:hyperlink>
    </w:p>
    <w:p w14:paraId="46C8B414" w14:textId="50B247EA"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90" w:history="1">
        <w:r w:rsidR="00D01673" w:rsidRPr="002E64FB">
          <w:rPr>
            <w:rStyle w:val="Hyperlink"/>
            <w:noProof/>
          </w:rPr>
          <w:t>Figure 3</w:t>
        </w:r>
        <w:r w:rsidR="00D01673" w:rsidRPr="002E64FB">
          <w:rPr>
            <w:rStyle w:val="Hyperlink"/>
            <w:noProof/>
          </w:rPr>
          <w:noBreakHyphen/>
          <w:t>9 Electricity price sensitivity analysis for blue hydrogen from coal gasification</w:t>
        </w:r>
        <w:r w:rsidR="00D01673">
          <w:rPr>
            <w:noProof/>
            <w:webHidden/>
          </w:rPr>
          <w:tab/>
        </w:r>
        <w:r w:rsidR="00D01673">
          <w:rPr>
            <w:noProof/>
            <w:webHidden/>
          </w:rPr>
          <w:fldChar w:fldCharType="begin"/>
        </w:r>
        <w:r w:rsidR="00D01673">
          <w:rPr>
            <w:noProof/>
            <w:webHidden/>
          </w:rPr>
          <w:instrText xml:space="preserve"> PAGEREF _Toc149560190 \h </w:instrText>
        </w:r>
        <w:r w:rsidR="00D01673">
          <w:rPr>
            <w:noProof/>
            <w:webHidden/>
          </w:rPr>
        </w:r>
        <w:r w:rsidR="00D01673">
          <w:rPr>
            <w:noProof/>
            <w:webHidden/>
          </w:rPr>
          <w:fldChar w:fldCharType="separate"/>
        </w:r>
        <w:r w:rsidR="000A0462">
          <w:rPr>
            <w:noProof/>
            <w:webHidden/>
          </w:rPr>
          <w:t>24</w:t>
        </w:r>
        <w:r w:rsidR="00D01673">
          <w:rPr>
            <w:noProof/>
            <w:webHidden/>
          </w:rPr>
          <w:fldChar w:fldCharType="end"/>
        </w:r>
      </w:hyperlink>
    </w:p>
    <w:p w14:paraId="1CB12CD9" w14:textId="09FB6B6C"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91" w:history="1">
        <w:r w:rsidR="00D01673" w:rsidRPr="002E64FB">
          <w:rPr>
            <w:rStyle w:val="Hyperlink"/>
            <w:noProof/>
          </w:rPr>
          <w:t>Figure 3</w:t>
        </w:r>
        <w:r w:rsidR="00D01673" w:rsidRPr="002E64FB">
          <w:rPr>
            <w:rStyle w:val="Hyperlink"/>
            <w:noProof/>
          </w:rPr>
          <w:noBreakHyphen/>
          <w:t>10 Coal feedstock price sensitivity analysis for blue hydrogen from coal gasification</w:t>
        </w:r>
        <w:r w:rsidR="00D01673">
          <w:rPr>
            <w:noProof/>
            <w:webHidden/>
          </w:rPr>
          <w:tab/>
        </w:r>
        <w:r w:rsidR="00D01673">
          <w:rPr>
            <w:noProof/>
            <w:webHidden/>
          </w:rPr>
          <w:fldChar w:fldCharType="begin"/>
        </w:r>
        <w:r w:rsidR="00D01673">
          <w:rPr>
            <w:noProof/>
            <w:webHidden/>
          </w:rPr>
          <w:instrText xml:space="preserve"> PAGEREF _Toc149560191 \h </w:instrText>
        </w:r>
        <w:r w:rsidR="00D01673">
          <w:rPr>
            <w:noProof/>
            <w:webHidden/>
          </w:rPr>
        </w:r>
        <w:r w:rsidR="00D01673">
          <w:rPr>
            <w:noProof/>
            <w:webHidden/>
          </w:rPr>
          <w:fldChar w:fldCharType="separate"/>
        </w:r>
        <w:r w:rsidR="000A0462">
          <w:rPr>
            <w:noProof/>
            <w:webHidden/>
          </w:rPr>
          <w:t>25</w:t>
        </w:r>
        <w:r w:rsidR="00D01673">
          <w:rPr>
            <w:noProof/>
            <w:webHidden/>
          </w:rPr>
          <w:fldChar w:fldCharType="end"/>
        </w:r>
      </w:hyperlink>
    </w:p>
    <w:p w14:paraId="5412428B" w14:textId="0AA6119E"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92" w:history="1">
        <w:r w:rsidR="00D01673" w:rsidRPr="002E64FB">
          <w:rPr>
            <w:rStyle w:val="Hyperlink"/>
            <w:noProof/>
          </w:rPr>
          <w:t>Figure 3</w:t>
        </w:r>
        <w:r w:rsidR="00D01673" w:rsidRPr="002E64FB">
          <w:rPr>
            <w:rStyle w:val="Hyperlink"/>
            <w:noProof/>
          </w:rPr>
          <w:noBreakHyphen/>
          <w:t>11 CO</w:t>
        </w:r>
        <w:r w:rsidR="00D01673" w:rsidRPr="002E64FB">
          <w:rPr>
            <w:rStyle w:val="Hyperlink"/>
            <w:noProof/>
            <w:vertAlign w:val="subscript"/>
          </w:rPr>
          <w:t>2</w:t>
        </w:r>
        <w:r w:rsidR="00D01673" w:rsidRPr="002E64FB">
          <w:rPr>
            <w:rStyle w:val="Hyperlink"/>
            <w:noProof/>
          </w:rPr>
          <w:t xml:space="preserve"> storage price sensitivity analysis for blue hydrogen from coal gasification</w:t>
        </w:r>
        <w:r w:rsidR="00D01673">
          <w:rPr>
            <w:noProof/>
            <w:webHidden/>
          </w:rPr>
          <w:tab/>
        </w:r>
        <w:r w:rsidR="00D01673">
          <w:rPr>
            <w:noProof/>
            <w:webHidden/>
          </w:rPr>
          <w:fldChar w:fldCharType="begin"/>
        </w:r>
        <w:r w:rsidR="00D01673">
          <w:rPr>
            <w:noProof/>
            <w:webHidden/>
          </w:rPr>
          <w:instrText xml:space="preserve"> PAGEREF _Toc149560192 \h </w:instrText>
        </w:r>
        <w:r w:rsidR="00D01673">
          <w:rPr>
            <w:noProof/>
            <w:webHidden/>
          </w:rPr>
        </w:r>
        <w:r w:rsidR="00D01673">
          <w:rPr>
            <w:noProof/>
            <w:webHidden/>
          </w:rPr>
          <w:fldChar w:fldCharType="separate"/>
        </w:r>
        <w:r w:rsidR="000A0462">
          <w:rPr>
            <w:noProof/>
            <w:webHidden/>
          </w:rPr>
          <w:t>25</w:t>
        </w:r>
        <w:r w:rsidR="00D01673">
          <w:rPr>
            <w:noProof/>
            <w:webHidden/>
          </w:rPr>
          <w:fldChar w:fldCharType="end"/>
        </w:r>
      </w:hyperlink>
    </w:p>
    <w:p w14:paraId="5B8FB3CC" w14:textId="02426B50"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93" w:history="1">
        <w:r w:rsidR="00D01673" w:rsidRPr="002E64FB">
          <w:rPr>
            <w:rStyle w:val="Hyperlink"/>
            <w:noProof/>
          </w:rPr>
          <w:t>Figure 4</w:t>
        </w:r>
        <w:r w:rsidR="00D01673" w:rsidRPr="002E64FB">
          <w:rPr>
            <w:rStyle w:val="Hyperlink"/>
            <w:noProof/>
          </w:rPr>
          <w:noBreakHyphen/>
          <w:t>1 Simplified process diagram of BIO-P-STM-LO/HI: Biomass pyrolysis with steam tar reforming – CO</w:t>
        </w:r>
        <w:r w:rsidR="00D01673" w:rsidRPr="002E64FB">
          <w:rPr>
            <w:rStyle w:val="Hyperlink"/>
            <w:noProof/>
            <w:vertAlign w:val="subscript"/>
          </w:rPr>
          <w:t>2</w:t>
        </w:r>
        <w:r w:rsidR="00D01673" w:rsidRPr="002E64FB">
          <w:rPr>
            <w:rStyle w:val="Hyperlink"/>
            <w:noProof/>
          </w:rPr>
          <w:t xml:space="preserve"> removal from flue gas (unit 2) exists in BIO-P-STM-HI only</w:t>
        </w:r>
        <w:r w:rsidR="00D01673">
          <w:rPr>
            <w:noProof/>
            <w:webHidden/>
          </w:rPr>
          <w:tab/>
        </w:r>
        <w:r w:rsidR="00D01673">
          <w:rPr>
            <w:noProof/>
            <w:webHidden/>
          </w:rPr>
          <w:fldChar w:fldCharType="begin"/>
        </w:r>
        <w:r w:rsidR="00D01673">
          <w:rPr>
            <w:noProof/>
            <w:webHidden/>
          </w:rPr>
          <w:instrText xml:space="preserve"> PAGEREF _Toc149560193 \h </w:instrText>
        </w:r>
        <w:r w:rsidR="00D01673">
          <w:rPr>
            <w:noProof/>
            <w:webHidden/>
          </w:rPr>
        </w:r>
        <w:r w:rsidR="00D01673">
          <w:rPr>
            <w:noProof/>
            <w:webHidden/>
          </w:rPr>
          <w:fldChar w:fldCharType="separate"/>
        </w:r>
        <w:r w:rsidR="000A0462">
          <w:rPr>
            <w:noProof/>
            <w:webHidden/>
          </w:rPr>
          <w:t>27</w:t>
        </w:r>
        <w:r w:rsidR="00D01673">
          <w:rPr>
            <w:noProof/>
            <w:webHidden/>
          </w:rPr>
          <w:fldChar w:fldCharType="end"/>
        </w:r>
      </w:hyperlink>
    </w:p>
    <w:p w14:paraId="32F18921" w14:textId="3F70090D"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94" w:history="1">
        <w:r w:rsidR="00D01673" w:rsidRPr="002E64FB">
          <w:rPr>
            <w:rStyle w:val="Hyperlink"/>
            <w:noProof/>
          </w:rPr>
          <w:t>Figure 4</w:t>
        </w:r>
        <w:r w:rsidR="00D01673" w:rsidRPr="002E64FB">
          <w:rPr>
            <w:rStyle w:val="Hyperlink"/>
            <w:noProof/>
          </w:rPr>
          <w:noBreakHyphen/>
          <w:t>2 Simplified process diagram of BIO-P-OLGA-LO/HI: Biomass pyrolysis with OLGA tar removal – CO</w:t>
        </w:r>
        <w:r w:rsidR="00D01673" w:rsidRPr="002E64FB">
          <w:rPr>
            <w:rStyle w:val="Hyperlink"/>
            <w:noProof/>
            <w:vertAlign w:val="subscript"/>
          </w:rPr>
          <w:t>2</w:t>
        </w:r>
        <w:r w:rsidR="00D01673" w:rsidRPr="002E64FB">
          <w:rPr>
            <w:rStyle w:val="Hyperlink"/>
            <w:noProof/>
          </w:rPr>
          <w:t xml:space="preserve"> removal from flue gas (unit 2) exists in BIO-P-OLGA-HI only</w:t>
        </w:r>
        <w:r w:rsidR="00D01673">
          <w:rPr>
            <w:noProof/>
            <w:webHidden/>
          </w:rPr>
          <w:tab/>
        </w:r>
        <w:r w:rsidR="00D01673">
          <w:rPr>
            <w:noProof/>
            <w:webHidden/>
          </w:rPr>
          <w:fldChar w:fldCharType="begin"/>
        </w:r>
        <w:r w:rsidR="00D01673">
          <w:rPr>
            <w:noProof/>
            <w:webHidden/>
          </w:rPr>
          <w:instrText xml:space="preserve"> PAGEREF _Toc149560194 \h </w:instrText>
        </w:r>
        <w:r w:rsidR="00D01673">
          <w:rPr>
            <w:noProof/>
            <w:webHidden/>
          </w:rPr>
        </w:r>
        <w:r w:rsidR="00D01673">
          <w:rPr>
            <w:noProof/>
            <w:webHidden/>
          </w:rPr>
          <w:fldChar w:fldCharType="separate"/>
        </w:r>
        <w:r w:rsidR="000A0462">
          <w:rPr>
            <w:noProof/>
            <w:webHidden/>
          </w:rPr>
          <w:t>27</w:t>
        </w:r>
        <w:r w:rsidR="00D01673">
          <w:rPr>
            <w:noProof/>
            <w:webHidden/>
          </w:rPr>
          <w:fldChar w:fldCharType="end"/>
        </w:r>
      </w:hyperlink>
    </w:p>
    <w:p w14:paraId="77267FAA" w14:textId="5EC56EB7"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95" w:history="1">
        <w:r w:rsidR="00D01673" w:rsidRPr="002E64FB">
          <w:rPr>
            <w:rStyle w:val="Hyperlink"/>
            <w:noProof/>
          </w:rPr>
          <w:t>Figure 4</w:t>
        </w:r>
        <w:r w:rsidR="00D01673" w:rsidRPr="002E64FB">
          <w:rPr>
            <w:rStyle w:val="Hyperlink"/>
            <w:noProof/>
          </w:rPr>
          <w:noBreakHyphen/>
          <w:t>3 Simplified process diagram of BIO-G: Biomass gasification with OLGA tar removal</w:t>
        </w:r>
        <w:r w:rsidR="00D01673">
          <w:rPr>
            <w:noProof/>
            <w:webHidden/>
          </w:rPr>
          <w:tab/>
        </w:r>
        <w:r w:rsidR="00D01673">
          <w:rPr>
            <w:noProof/>
            <w:webHidden/>
          </w:rPr>
          <w:fldChar w:fldCharType="begin"/>
        </w:r>
        <w:r w:rsidR="00D01673">
          <w:rPr>
            <w:noProof/>
            <w:webHidden/>
          </w:rPr>
          <w:instrText xml:space="preserve"> PAGEREF _Toc149560195 \h </w:instrText>
        </w:r>
        <w:r w:rsidR="00D01673">
          <w:rPr>
            <w:noProof/>
            <w:webHidden/>
          </w:rPr>
        </w:r>
        <w:r w:rsidR="00D01673">
          <w:rPr>
            <w:noProof/>
            <w:webHidden/>
          </w:rPr>
          <w:fldChar w:fldCharType="separate"/>
        </w:r>
        <w:r w:rsidR="000A0462">
          <w:rPr>
            <w:noProof/>
            <w:webHidden/>
          </w:rPr>
          <w:t>27</w:t>
        </w:r>
        <w:r w:rsidR="00D01673">
          <w:rPr>
            <w:noProof/>
            <w:webHidden/>
          </w:rPr>
          <w:fldChar w:fldCharType="end"/>
        </w:r>
      </w:hyperlink>
    </w:p>
    <w:p w14:paraId="1AFCA44E" w14:textId="32E46A1B"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96" w:history="1">
        <w:r w:rsidR="00D01673" w:rsidRPr="002E64FB">
          <w:rPr>
            <w:rStyle w:val="Hyperlink"/>
            <w:noProof/>
          </w:rPr>
          <w:t>Figure 4</w:t>
        </w:r>
        <w:r w:rsidR="00D01673" w:rsidRPr="002E64FB">
          <w:rPr>
            <w:rStyle w:val="Hyperlink"/>
            <w:noProof/>
          </w:rPr>
          <w:noBreakHyphen/>
          <w:t>4 Capital cost breakdown for green hydrogen from biomass pyrolysis and gasification</w:t>
        </w:r>
        <w:r w:rsidR="00D01673">
          <w:rPr>
            <w:noProof/>
            <w:webHidden/>
          </w:rPr>
          <w:tab/>
        </w:r>
        <w:r w:rsidR="00D01673">
          <w:rPr>
            <w:noProof/>
            <w:webHidden/>
          </w:rPr>
          <w:fldChar w:fldCharType="begin"/>
        </w:r>
        <w:r w:rsidR="00D01673">
          <w:rPr>
            <w:noProof/>
            <w:webHidden/>
          </w:rPr>
          <w:instrText xml:space="preserve"> PAGEREF _Toc149560196 \h </w:instrText>
        </w:r>
        <w:r w:rsidR="00D01673">
          <w:rPr>
            <w:noProof/>
            <w:webHidden/>
          </w:rPr>
        </w:r>
        <w:r w:rsidR="00D01673">
          <w:rPr>
            <w:noProof/>
            <w:webHidden/>
          </w:rPr>
          <w:fldChar w:fldCharType="separate"/>
        </w:r>
        <w:r w:rsidR="000A0462">
          <w:rPr>
            <w:noProof/>
            <w:webHidden/>
          </w:rPr>
          <w:t>30</w:t>
        </w:r>
        <w:r w:rsidR="00D01673">
          <w:rPr>
            <w:noProof/>
            <w:webHidden/>
          </w:rPr>
          <w:fldChar w:fldCharType="end"/>
        </w:r>
      </w:hyperlink>
    </w:p>
    <w:p w14:paraId="69380E70" w14:textId="1D98973B"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97" w:history="1">
        <w:r w:rsidR="00D01673" w:rsidRPr="002E64FB">
          <w:rPr>
            <w:rStyle w:val="Hyperlink"/>
            <w:noProof/>
          </w:rPr>
          <w:t>Figure 4</w:t>
        </w:r>
        <w:r w:rsidR="00D01673" w:rsidRPr="002E64FB">
          <w:rPr>
            <w:rStyle w:val="Hyperlink"/>
            <w:noProof/>
          </w:rPr>
          <w:noBreakHyphen/>
          <w:t>5 Operational costs for green hydrogen from biomass gasification and pyrolysis</w:t>
        </w:r>
        <w:r w:rsidR="00D01673">
          <w:rPr>
            <w:noProof/>
            <w:webHidden/>
          </w:rPr>
          <w:tab/>
        </w:r>
        <w:r w:rsidR="00D01673">
          <w:rPr>
            <w:noProof/>
            <w:webHidden/>
          </w:rPr>
          <w:fldChar w:fldCharType="begin"/>
        </w:r>
        <w:r w:rsidR="00D01673">
          <w:rPr>
            <w:noProof/>
            <w:webHidden/>
          </w:rPr>
          <w:instrText xml:space="preserve"> PAGEREF _Toc149560197 \h </w:instrText>
        </w:r>
        <w:r w:rsidR="00D01673">
          <w:rPr>
            <w:noProof/>
            <w:webHidden/>
          </w:rPr>
        </w:r>
        <w:r w:rsidR="00D01673">
          <w:rPr>
            <w:noProof/>
            <w:webHidden/>
          </w:rPr>
          <w:fldChar w:fldCharType="separate"/>
        </w:r>
        <w:r w:rsidR="000A0462">
          <w:rPr>
            <w:noProof/>
            <w:webHidden/>
          </w:rPr>
          <w:t>31</w:t>
        </w:r>
        <w:r w:rsidR="00D01673">
          <w:rPr>
            <w:noProof/>
            <w:webHidden/>
          </w:rPr>
          <w:fldChar w:fldCharType="end"/>
        </w:r>
      </w:hyperlink>
    </w:p>
    <w:p w14:paraId="268ED12E" w14:textId="365D388D"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98" w:history="1">
        <w:r w:rsidR="00D01673" w:rsidRPr="002E64FB">
          <w:rPr>
            <w:rStyle w:val="Hyperlink"/>
            <w:noProof/>
          </w:rPr>
          <w:t>Figure 4</w:t>
        </w:r>
        <w:r w:rsidR="00D01673" w:rsidRPr="002E64FB">
          <w:rPr>
            <w:rStyle w:val="Hyperlink"/>
            <w:noProof/>
          </w:rPr>
          <w:noBreakHyphen/>
          <w:t>6 Levelized cost of hydrogen for green hydrogen from biomass gasification and pyrolysis</w:t>
        </w:r>
        <w:r w:rsidR="00D01673">
          <w:rPr>
            <w:noProof/>
            <w:webHidden/>
          </w:rPr>
          <w:tab/>
        </w:r>
        <w:r w:rsidR="00D01673">
          <w:rPr>
            <w:noProof/>
            <w:webHidden/>
          </w:rPr>
          <w:fldChar w:fldCharType="begin"/>
        </w:r>
        <w:r w:rsidR="00D01673">
          <w:rPr>
            <w:noProof/>
            <w:webHidden/>
          </w:rPr>
          <w:instrText xml:space="preserve"> PAGEREF _Toc149560198 \h </w:instrText>
        </w:r>
        <w:r w:rsidR="00D01673">
          <w:rPr>
            <w:noProof/>
            <w:webHidden/>
          </w:rPr>
        </w:r>
        <w:r w:rsidR="00D01673">
          <w:rPr>
            <w:noProof/>
            <w:webHidden/>
          </w:rPr>
          <w:fldChar w:fldCharType="separate"/>
        </w:r>
        <w:r w:rsidR="000A0462">
          <w:rPr>
            <w:noProof/>
            <w:webHidden/>
          </w:rPr>
          <w:t>31</w:t>
        </w:r>
        <w:r w:rsidR="00D01673">
          <w:rPr>
            <w:noProof/>
            <w:webHidden/>
          </w:rPr>
          <w:fldChar w:fldCharType="end"/>
        </w:r>
      </w:hyperlink>
    </w:p>
    <w:p w14:paraId="4FFB9A2A" w14:textId="4C1E2AE2"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199" w:history="1">
        <w:r w:rsidR="00D01673" w:rsidRPr="002E64FB">
          <w:rPr>
            <w:rStyle w:val="Hyperlink"/>
            <w:noProof/>
          </w:rPr>
          <w:t>Figure 4</w:t>
        </w:r>
        <w:r w:rsidR="00D01673" w:rsidRPr="002E64FB">
          <w:rPr>
            <w:rStyle w:val="Hyperlink"/>
            <w:noProof/>
          </w:rPr>
          <w:noBreakHyphen/>
          <w:t>7 Capital cost sensitivity analysis of biomass gasification and pyrolysis</w:t>
        </w:r>
        <w:r w:rsidR="00D01673">
          <w:rPr>
            <w:noProof/>
            <w:webHidden/>
          </w:rPr>
          <w:tab/>
        </w:r>
        <w:r w:rsidR="00D01673">
          <w:rPr>
            <w:noProof/>
            <w:webHidden/>
          </w:rPr>
          <w:fldChar w:fldCharType="begin"/>
        </w:r>
        <w:r w:rsidR="00D01673">
          <w:rPr>
            <w:noProof/>
            <w:webHidden/>
          </w:rPr>
          <w:instrText xml:space="preserve"> PAGEREF _Toc149560199 \h </w:instrText>
        </w:r>
        <w:r w:rsidR="00D01673">
          <w:rPr>
            <w:noProof/>
            <w:webHidden/>
          </w:rPr>
        </w:r>
        <w:r w:rsidR="00D01673">
          <w:rPr>
            <w:noProof/>
            <w:webHidden/>
          </w:rPr>
          <w:fldChar w:fldCharType="separate"/>
        </w:r>
        <w:r w:rsidR="000A0462">
          <w:rPr>
            <w:noProof/>
            <w:webHidden/>
          </w:rPr>
          <w:t>32</w:t>
        </w:r>
        <w:r w:rsidR="00D01673">
          <w:rPr>
            <w:noProof/>
            <w:webHidden/>
          </w:rPr>
          <w:fldChar w:fldCharType="end"/>
        </w:r>
      </w:hyperlink>
    </w:p>
    <w:p w14:paraId="02562FE7" w14:textId="48B107F9"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00" w:history="1">
        <w:r w:rsidR="00D01673" w:rsidRPr="002E64FB">
          <w:rPr>
            <w:rStyle w:val="Hyperlink"/>
            <w:noProof/>
          </w:rPr>
          <w:t>Figure 4</w:t>
        </w:r>
        <w:r w:rsidR="00D01673" w:rsidRPr="002E64FB">
          <w:rPr>
            <w:rStyle w:val="Hyperlink"/>
            <w:noProof/>
          </w:rPr>
          <w:noBreakHyphen/>
          <w:t>8 Electricity price sensitivity analysis of biomass gasification and pyrolysis</w:t>
        </w:r>
        <w:r w:rsidR="00D01673">
          <w:rPr>
            <w:noProof/>
            <w:webHidden/>
          </w:rPr>
          <w:tab/>
        </w:r>
        <w:r w:rsidR="00D01673">
          <w:rPr>
            <w:noProof/>
            <w:webHidden/>
          </w:rPr>
          <w:fldChar w:fldCharType="begin"/>
        </w:r>
        <w:r w:rsidR="00D01673">
          <w:rPr>
            <w:noProof/>
            <w:webHidden/>
          </w:rPr>
          <w:instrText xml:space="preserve"> PAGEREF _Toc149560200 \h </w:instrText>
        </w:r>
        <w:r w:rsidR="00D01673">
          <w:rPr>
            <w:noProof/>
            <w:webHidden/>
          </w:rPr>
        </w:r>
        <w:r w:rsidR="00D01673">
          <w:rPr>
            <w:noProof/>
            <w:webHidden/>
          </w:rPr>
          <w:fldChar w:fldCharType="separate"/>
        </w:r>
        <w:r w:rsidR="000A0462">
          <w:rPr>
            <w:noProof/>
            <w:webHidden/>
          </w:rPr>
          <w:t>33</w:t>
        </w:r>
        <w:r w:rsidR="00D01673">
          <w:rPr>
            <w:noProof/>
            <w:webHidden/>
          </w:rPr>
          <w:fldChar w:fldCharType="end"/>
        </w:r>
      </w:hyperlink>
    </w:p>
    <w:p w14:paraId="3F7860F3" w14:textId="6D4F4F6D"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01" w:history="1">
        <w:r w:rsidR="00D01673" w:rsidRPr="002E64FB">
          <w:rPr>
            <w:rStyle w:val="Hyperlink"/>
            <w:noProof/>
          </w:rPr>
          <w:t>Figure 4</w:t>
        </w:r>
        <w:r w:rsidR="00D01673" w:rsidRPr="002E64FB">
          <w:rPr>
            <w:rStyle w:val="Hyperlink"/>
            <w:noProof/>
          </w:rPr>
          <w:noBreakHyphen/>
          <w:t>9 ACCU price sensitivity analysis for biomass gasification and pyrolysis</w:t>
        </w:r>
        <w:r w:rsidR="00D01673">
          <w:rPr>
            <w:noProof/>
            <w:webHidden/>
          </w:rPr>
          <w:tab/>
        </w:r>
        <w:r w:rsidR="00D01673">
          <w:rPr>
            <w:noProof/>
            <w:webHidden/>
          </w:rPr>
          <w:fldChar w:fldCharType="begin"/>
        </w:r>
        <w:r w:rsidR="00D01673">
          <w:rPr>
            <w:noProof/>
            <w:webHidden/>
          </w:rPr>
          <w:instrText xml:space="preserve"> PAGEREF _Toc149560201 \h </w:instrText>
        </w:r>
        <w:r w:rsidR="00D01673">
          <w:rPr>
            <w:noProof/>
            <w:webHidden/>
          </w:rPr>
        </w:r>
        <w:r w:rsidR="00D01673">
          <w:rPr>
            <w:noProof/>
            <w:webHidden/>
          </w:rPr>
          <w:fldChar w:fldCharType="separate"/>
        </w:r>
        <w:r w:rsidR="000A0462">
          <w:rPr>
            <w:noProof/>
            <w:webHidden/>
          </w:rPr>
          <w:t>33</w:t>
        </w:r>
        <w:r w:rsidR="00D01673">
          <w:rPr>
            <w:noProof/>
            <w:webHidden/>
          </w:rPr>
          <w:fldChar w:fldCharType="end"/>
        </w:r>
      </w:hyperlink>
    </w:p>
    <w:p w14:paraId="082C0E51" w14:textId="1CFBC0FC"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02" w:history="1">
        <w:r w:rsidR="00D01673" w:rsidRPr="002E64FB">
          <w:rPr>
            <w:rStyle w:val="Hyperlink"/>
            <w:noProof/>
          </w:rPr>
          <w:t>Figure 5</w:t>
        </w:r>
        <w:r w:rsidR="00D01673" w:rsidRPr="002E64FB">
          <w:rPr>
            <w:rStyle w:val="Hyperlink"/>
            <w:noProof/>
          </w:rPr>
          <w:noBreakHyphen/>
          <w:t>1 Simplified process diagram for PEM</w:t>
        </w:r>
        <w:r w:rsidR="00D01673">
          <w:rPr>
            <w:noProof/>
            <w:webHidden/>
          </w:rPr>
          <w:tab/>
        </w:r>
        <w:r w:rsidR="00D01673">
          <w:rPr>
            <w:noProof/>
            <w:webHidden/>
          </w:rPr>
          <w:fldChar w:fldCharType="begin"/>
        </w:r>
        <w:r w:rsidR="00D01673">
          <w:rPr>
            <w:noProof/>
            <w:webHidden/>
          </w:rPr>
          <w:instrText xml:space="preserve"> PAGEREF _Toc149560202 \h </w:instrText>
        </w:r>
        <w:r w:rsidR="00D01673">
          <w:rPr>
            <w:noProof/>
            <w:webHidden/>
          </w:rPr>
        </w:r>
        <w:r w:rsidR="00D01673">
          <w:rPr>
            <w:noProof/>
            <w:webHidden/>
          </w:rPr>
          <w:fldChar w:fldCharType="separate"/>
        </w:r>
        <w:r w:rsidR="000A0462">
          <w:rPr>
            <w:noProof/>
            <w:webHidden/>
          </w:rPr>
          <w:t>35</w:t>
        </w:r>
        <w:r w:rsidR="00D01673">
          <w:rPr>
            <w:noProof/>
            <w:webHidden/>
          </w:rPr>
          <w:fldChar w:fldCharType="end"/>
        </w:r>
      </w:hyperlink>
    </w:p>
    <w:p w14:paraId="1D2E0136" w14:textId="59374A2F"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03" w:history="1">
        <w:r w:rsidR="00D01673" w:rsidRPr="002E64FB">
          <w:rPr>
            <w:rStyle w:val="Hyperlink"/>
            <w:noProof/>
          </w:rPr>
          <w:t>Figure 5</w:t>
        </w:r>
        <w:r w:rsidR="00D01673" w:rsidRPr="002E64FB">
          <w:rPr>
            <w:rStyle w:val="Hyperlink"/>
            <w:noProof/>
          </w:rPr>
          <w:noBreakHyphen/>
          <w:t>2 Simplified process diagram for AE</w:t>
        </w:r>
        <w:r w:rsidR="00D01673">
          <w:rPr>
            <w:noProof/>
            <w:webHidden/>
          </w:rPr>
          <w:tab/>
        </w:r>
        <w:r w:rsidR="00D01673">
          <w:rPr>
            <w:noProof/>
            <w:webHidden/>
          </w:rPr>
          <w:fldChar w:fldCharType="begin"/>
        </w:r>
        <w:r w:rsidR="00D01673">
          <w:rPr>
            <w:noProof/>
            <w:webHidden/>
          </w:rPr>
          <w:instrText xml:space="preserve"> PAGEREF _Toc149560203 \h </w:instrText>
        </w:r>
        <w:r w:rsidR="00D01673">
          <w:rPr>
            <w:noProof/>
            <w:webHidden/>
          </w:rPr>
        </w:r>
        <w:r w:rsidR="00D01673">
          <w:rPr>
            <w:noProof/>
            <w:webHidden/>
          </w:rPr>
          <w:fldChar w:fldCharType="separate"/>
        </w:r>
        <w:r w:rsidR="000A0462">
          <w:rPr>
            <w:noProof/>
            <w:webHidden/>
          </w:rPr>
          <w:t>36</w:t>
        </w:r>
        <w:r w:rsidR="00D01673">
          <w:rPr>
            <w:noProof/>
            <w:webHidden/>
          </w:rPr>
          <w:fldChar w:fldCharType="end"/>
        </w:r>
      </w:hyperlink>
    </w:p>
    <w:p w14:paraId="08F1288C" w14:textId="7DD907C3"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04" w:history="1">
        <w:r w:rsidR="00D01673" w:rsidRPr="002E64FB">
          <w:rPr>
            <w:rStyle w:val="Hyperlink"/>
            <w:noProof/>
          </w:rPr>
          <w:t>Figure 5</w:t>
        </w:r>
        <w:r w:rsidR="00D01673" w:rsidRPr="002E64FB">
          <w:rPr>
            <w:rStyle w:val="Hyperlink"/>
            <w:noProof/>
          </w:rPr>
          <w:noBreakHyphen/>
          <w:t>3 Total installed costs for hydrogen electrolysis scenarios</w:t>
        </w:r>
        <w:r w:rsidR="00D01673">
          <w:rPr>
            <w:noProof/>
            <w:webHidden/>
          </w:rPr>
          <w:tab/>
        </w:r>
        <w:r w:rsidR="00D01673">
          <w:rPr>
            <w:noProof/>
            <w:webHidden/>
          </w:rPr>
          <w:fldChar w:fldCharType="begin"/>
        </w:r>
        <w:r w:rsidR="00D01673">
          <w:rPr>
            <w:noProof/>
            <w:webHidden/>
          </w:rPr>
          <w:instrText xml:space="preserve"> PAGEREF _Toc149560204 \h </w:instrText>
        </w:r>
        <w:r w:rsidR="00D01673">
          <w:rPr>
            <w:noProof/>
            <w:webHidden/>
          </w:rPr>
        </w:r>
        <w:r w:rsidR="00D01673">
          <w:rPr>
            <w:noProof/>
            <w:webHidden/>
          </w:rPr>
          <w:fldChar w:fldCharType="separate"/>
        </w:r>
        <w:r w:rsidR="000A0462">
          <w:rPr>
            <w:noProof/>
            <w:webHidden/>
          </w:rPr>
          <w:t>40</w:t>
        </w:r>
        <w:r w:rsidR="00D01673">
          <w:rPr>
            <w:noProof/>
            <w:webHidden/>
          </w:rPr>
          <w:fldChar w:fldCharType="end"/>
        </w:r>
      </w:hyperlink>
    </w:p>
    <w:p w14:paraId="26AD319E" w14:textId="01FF19A4"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05" w:history="1">
        <w:r w:rsidR="00D01673" w:rsidRPr="002E64FB">
          <w:rPr>
            <w:rStyle w:val="Hyperlink"/>
            <w:noProof/>
          </w:rPr>
          <w:t>Figure 5</w:t>
        </w:r>
        <w:r w:rsidR="00D01673" w:rsidRPr="002E64FB">
          <w:rPr>
            <w:rStyle w:val="Hyperlink"/>
            <w:noProof/>
          </w:rPr>
          <w:noBreakHyphen/>
          <w:t>4 Operating costs for hydrogen electrolysis</w:t>
        </w:r>
        <w:r w:rsidR="00D01673">
          <w:rPr>
            <w:noProof/>
            <w:webHidden/>
          </w:rPr>
          <w:tab/>
        </w:r>
        <w:r w:rsidR="00D01673">
          <w:rPr>
            <w:noProof/>
            <w:webHidden/>
          </w:rPr>
          <w:fldChar w:fldCharType="begin"/>
        </w:r>
        <w:r w:rsidR="00D01673">
          <w:rPr>
            <w:noProof/>
            <w:webHidden/>
          </w:rPr>
          <w:instrText xml:space="preserve"> PAGEREF _Toc149560205 \h </w:instrText>
        </w:r>
        <w:r w:rsidR="00D01673">
          <w:rPr>
            <w:noProof/>
            <w:webHidden/>
          </w:rPr>
        </w:r>
        <w:r w:rsidR="00D01673">
          <w:rPr>
            <w:noProof/>
            <w:webHidden/>
          </w:rPr>
          <w:fldChar w:fldCharType="separate"/>
        </w:r>
        <w:r w:rsidR="000A0462">
          <w:rPr>
            <w:noProof/>
            <w:webHidden/>
          </w:rPr>
          <w:t>41</w:t>
        </w:r>
        <w:r w:rsidR="00D01673">
          <w:rPr>
            <w:noProof/>
            <w:webHidden/>
          </w:rPr>
          <w:fldChar w:fldCharType="end"/>
        </w:r>
      </w:hyperlink>
    </w:p>
    <w:p w14:paraId="5D553B0F" w14:textId="0EA3EE19"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06" w:history="1">
        <w:r w:rsidR="00D01673" w:rsidRPr="002E64FB">
          <w:rPr>
            <w:rStyle w:val="Hyperlink"/>
            <w:noProof/>
          </w:rPr>
          <w:t>Figure 5</w:t>
        </w:r>
        <w:r w:rsidR="00D01673" w:rsidRPr="002E64FB">
          <w:rPr>
            <w:rStyle w:val="Hyperlink"/>
            <w:noProof/>
          </w:rPr>
          <w:noBreakHyphen/>
          <w:t>5 Levelized cost of hydrogen for electrolysis scenarios</w:t>
        </w:r>
        <w:r w:rsidR="00D01673">
          <w:rPr>
            <w:noProof/>
            <w:webHidden/>
          </w:rPr>
          <w:tab/>
        </w:r>
        <w:r w:rsidR="00D01673">
          <w:rPr>
            <w:noProof/>
            <w:webHidden/>
          </w:rPr>
          <w:fldChar w:fldCharType="begin"/>
        </w:r>
        <w:r w:rsidR="00D01673">
          <w:rPr>
            <w:noProof/>
            <w:webHidden/>
          </w:rPr>
          <w:instrText xml:space="preserve"> PAGEREF _Toc149560206 \h </w:instrText>
        </w:r>
        <w:r w:rsidR="00D01673">
          <w:rPr>
            <w:noProof/>
            <w:webHidden/>
          </w:rPr>
        </w:r>
        <w:r w:rsidR="00D01673">
          <w:rPr>
            <w:noProof/>
            <w:webHidden/>
          </w:rPr>
          <w:fldChar w:fldCharType="separate"/>
        </w:r>
        <w:r w:rsidR="000A0462">
          <w:rPr>
            <w:noProof/>
            <w:webHidden/>
          </w:rPr>
          <w:t>42</w:t>
        </w:r>
        <w:r w:rsidR="00D01673">
          <w:rPr>
            <w:noProof/>
            <w:webHidden/>
          </w:rPr>
          <w:fldChar w:fldCharType="end"/>
        </w:r>
      </w:hyperlink>
    </w:p>
    <w:p w14:paraId="29C7A54A" w14:textId="7AB26DC1"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07" w:history="1">
        <w:r w:rsidR="00D01673" w:rsidRPr="002E64FB">
          <w:rPr>
            <w:rStyle w:val="Hyperlink"/>
            <w:noProof/>
          </w:rPr>
          <w:t>Figure 5</w:t>
        </w:r>
        <w:r w:rsidR="00D01673" w:rsidRPr="002E64FB">
          <w:rPr>
            <w:rStyle w:val="Hyperlink"/>
            <w:noProof/>
          </w:rPr>
          <w:noBreakHyphen/>
          <w:t>6 Capital cost sensitivity analysis for hydrogen from PEM electrolysis</w:t>
        </w:r>
        <w:r w:rsidR="00D01673">
          <w:rPr>
            <w:noProof/>
            <w:webHidden/>
          </w:rPr>
          <w:tab/>
        </w:r>
        <w:r w:rsidR="00D01673">
          <w:rPr>
            <w:noProof/>
            <w:webHidden/>
          </w:rPr>
          <w:fldChar w:fldCharType="begin"/>
        </w:r>
        <w:r w:rsidR="00D01673">
          <w:rPr>
            <w:noProof/>
            <w:webHidden/>
          </w:rPr>
          <w:instrText xml:space="preserve"> PAGEREF _Toc149560207 \h </w:instrText>
        </w:r>
        <w:r w:rsidR="00D01673">
          <w:rPr>
            <w:noProof/>
            <w:webHidden/>
          </w:rPr>
        </w:r>
        <w:r w:rsidR="00D01673">
          <w:rPr>
            <w:noProof/>
            <w:webHidden/>
          </w:rPr>
          <w:fldChar w:fldCharType="separate"/>
        </w:r>
        <w:r w:rsidR="000A0462">
          <w:rPr>
            <w:noProof/>
            <w:webHidden/>
          </w:rPr>
          <w:t>43</w:t>
        </w:r>
        <w:r w:rsidR="00D01673">
          <w:rPr>
            <w:noProof/>
            <w:webHidden/>
          </w:rPr>
          <w:fldChar w:fldCharType="end"/>
        </w:r>
      </w:hyperlink>
    </w:p>
    <w:p w14:paraId="6B1CBE81" w14:textId="13122706"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08" w:history="1">
        <w:r w:rsidR="00D01673" w:rsidRPr="002E64FB">
          <w:rPr>
            <w:rStyle w:val="Hyperlink"/>
            <w:noProof/>
          </w:rPr>
          <w:t>Figure 5</w:t>
        </w:r>
        <w:r w:rsidR="00D01673" w:rsidRPr="002E64FB">
          <w:rPr>
            <w:rStyle w:val="Hyperlink"/>
            <w:noProof/>
          </w:rPr>
          <w:noBreakHyphen/>
          <w:t>7 Electricity cost sensitivity analysis for hydrogen from AE electrolysis</w:t>
        </w:r>
        <w:r w:rsidR="00D01673">
          <w:rPr>
            <w:noProof/>
            <w:webHidden/>
          </w:rPr>
          <w:tab/>
        </w:r>
        <w:r w:rsidR="00D01673">
          <w:rPr>
            <w:noProof/>
            <w:webHidden/>
          </w:rPr>
          <w:fldChar w:fldCharType="begin"/>
        </w:r>
        <w:r w:rsidR="00D01673">
          <w:rPr>
            <w:noProof/>
            <w:webHidden/>
          </w:rPr>
          <w:instrText xml:space="preserve"> PAGEREF _Toc149560208 \h </w:instrText>
        </w:r>
        <w:r w:rsidR="00D01673">
          <w:rPr>
            <w:noProof/>
            <w:webHidden/>
          </w:rPr>
        </w:r>
        <w:r w:rsidR="00D01673">
          <w:rPr>
            <w:noProof/>
            <w:webHidden/>
          </w:rPr>
          <w:fldChar w:fldCharType="separate"/>
        </w:r>
        <w:r w:rsidR="000A0462">
          <w:rPr>
            <w:noProof/>
            <w:webHidden/>
          </w:rPr>
          <w:t>43</w:t>
        </w:r>
        <w:r w:rsidR="00D01673">
          <w:rPr>
            <w:noProof/>
            <w:webHidden/>
          </w:rPr>
          <w:fldChar w:fldCharType="end"/>
        </w:r>
      </w:hyperlink>
    </w:p>
    <w:p w14:paraId="48C544A9" w14:textId="6F75F491"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09" w:history="1">
        <w:r w:rsidR="00D01673" w:rsidRPr="002E64FB">
          <w:rPr>
            <w:rStyle w:val="Hyperlink"/>
            <w:noProof/>
          </w:rPr>
          <w:t>Figure 5</w:t>
        </w:r>
        <w:r w:rsidR="00D01673" w:rsidRPr="002E64FB">
          <w:rPr>
            <w:rStyle w:val="Hyperlink"/>
            <w:noProof/>
          </w:rPr>
          <w:noBreakHyphen/>
          <w:t>8 Extended sensitivity analysis of electrolysis scenarios</w:t>
        </w:r>
        <w:r w:rsidR="00D01673">
          <w:rPr>
            <w:noProof/>
            <w:webHidden/>
          </w:rPr>
          <w:tab/>
        </w:r>
        <w:r w:rsidR="00D01673">
          <w:rPr>
            <w:noProof/>
            <w:webHidden/>
          </w:rPr>
          <w:fldChar w:fldCharType="begin"/>
        </w:r>
        <w:r w:rsidR="00D01673">
          <w:rPr>
            <w:noProof/>
            <w:webHidden/>
          </w:rPr>
          <w:instrText xml:space="preserve"> PAGEREF _Toc149560209 \h </w:instrText>
        </w:r>
        <w:r w:rsidR="00D01673">
          <w:rPr>
            <w:noProof/>
            <w:webHidden/>
          </w:rPr>
        </w:r>
        <w:r w:rsidR="00D01673">
          <w:rPr>
            <w:noProof/>
            <w:webHidden/>
          </w:rPr>
          <w:fldChar w:fldCharType="separate"/>
        </w:r>
        <w:r w:rsidR="000A0462">
          <w:rPr>
            <w:noProof/>
            <w:webHidden/>
          </w:rPr>
          <w:t>44</w:t>
        </w:r>
        <w:r w:rsidR="00D01673">
          <w:rPr>
            <w:noProof/>
            <w:webHidden/>
          </w:rPr>
          <w:fldChar w:fldCharType="end"/>
        </w:r>
      </w:hyperlink>
    </w:p>
    <w:p w14:paraId="52E7F384" w14:textId="42EC5247"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10" w:history="1">
        <w:r w:rsidR="00D01673" w:rsidRPr="002E64FB">
          <w:rPr>
            <w:rStyle w:val="Hyperlink"/>
            <w:noProof/>
          </w:rPr>
          <w:t>Figure 6</w:t>
        </w:r>
        <w:r w:rsidR="00D01673" w:rsidRPr="002E64FB">
          <w:rPr>
            <w:rStyle w:val="Hyperlink"/>
            <w:noProof/>
          </w:rPr>
          <w:noBreakHyphen/>
          <w:t>1 Simplified process diagram of green ammonia</w:t>
        </w:r>
        <w:r w:rsidR="00D01673">
          <w:rPr>
            <w:noProof/>
            <w:webHidden/>
          </w:rPr>
          <w:tab/>
        </w:r>
        <w:r w:rsidR="00D01673">
          <w:rPr>
            <w:noProof/>
            <w:webHidden/>
          </w:rPr>
          <w:fldChar w:fldCharType="begin"/>
        </w:r>
        <w:r w:rsidR="00D01673">
          <w:rPr>
            <w:noProof/>
            <w:webHidden/>
          </w:rPr>
          <w:instrText xml:space="preserve"> PAGEREF _Toc149560210 \h </w:instrText>
        </w:r>
        <w:r w:rsidR="00D01673">
          <w:rPr>
            <w:noProof/>
            <w:webHidden/>
          </w:rPr>
        </w:r>
        <w:r w:rsidR="00D01673">
          <w:rPr>
            <w:noProof/>
            <w:webHidden/>
          </w:rPr>
          <w:fldChar w:fldCharType="separate"/>
        </w:r>
        <w:r w:rsidR="000A0462">
          <w:rPr>
            <w:noProof/>
            <w:webHidden/>
          </w:rPr>
          <w:t>47</w:t>
        </w:r>
        <w:r w:rsidR="00D01673">
          <w:rPr>
            <w:noProof/>
            <w:webHidden/>
          </w:rPr>
          <w:fldChar w:fldCharType="end"/>
        </w:r>
      </w:hyperlink>
    </w:p>
    <w:p w14:paraId="2775ECEA" w14:textId="1F101D85"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11" w:history="1">
        <w:r w:rsidR="00D01673" w:rsidRPr="002E64FB">
          <w:rPr>
            <w:rStyle w:val="Hyperlink"/>
            <w:noProof/>
          </w:rPr>
          <w:t>Figure 6</w:t>
        </w:r>
        <w:r w:rsidR="00D01673" w:rsidRPr="002E64FB">
          <w:rPr>
            <w:rStyle w:val="Hyperlink"/>
            <w:noProof/>
          </w:rPr>
          <w:noBreakHyphen/>
          <w:t>2 Simplified process diagram for green methanol</w:t>
        </w:r>
        <w:r w:rsidR="00D01673">
          <w:rPr>
            <w:noProof/>
            <w:webHidden/>
          </w:rPr>
          <w:tab/>
        </w:r>
        <w:r w:rsidR="00D01673">
          <w:rPr>
            <w:noProof/>
            <w:webHidden/>
          </w:rPr>
          <w:fldChar w:fldCharType="begin"/>
        </w:r>
        <w:r w:rsidR="00D01673">
          <w:rPr>
            <w:noProof/>
            <w:webHidden/>
          </w:rPr>
          <w:instrText xml:space="preserve"> PAGEREF _Toc149560211 \h </w:instrText>
        </w:r>
        <w:r w:rsidR="00D01673">
          <w:rPr>
            <w:noProof/>
            <w:webHidden/>
          </w:rPr>
        </w:r>
        <w:r w:rsidR="00D01673">
          <w:rPr>
            <w:noProof/>
            <w:webHidden/>
          </w:rPr>
          <w:fldChar w:fldCharType="separate"/>
        </w:r>
        <w:r w:rsidR="000A0462">
          <w:rPr>
            <w:noProof/>
            <w:webHidden/>
          </w:rPr>
          <w:t>48</w:t>
        </w:r>
        <w:r w:rsidR="00D01673">
          <w:rPr>
            <w:noProof/>
            <w:webHidden/>
          </w:rPr>
          <w:fldChar w:fldCharType="end"/>
        </w:r>
      </w:hyperlink>
    </w:p>
    <w:p w14:paraId="720E9E4D" w14:textId="3D5418E1"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12" w:history="1">
        <w:r w:rsidR="00D01673" w:rsidRPr="002E64FB">
          <w:rPr>
            <w:rStyle w:val="Hyperlink"/>
            <w:noProof/>
          </w:rPr>
          <w:t>Figure 6</w:t>
        </w:r>
        <w:r w:rsidR="00D01673" w:rsidRPr="002E64FB">
          <w:rPr>
            <w:rStyle w:val="Hyperlink"/>
            <w:noProof/>
          </w:rPr>
          <w:noBreakHyphen/>
          <w:t>3 Simplified process diagram for hydrogen liquefaction</w:t>
        </w:r>
        <w:r w:rsidR="00D01673">
          <w:rPr>
            <w:noProof/>
            <w:webHidden/>
          </w:rPr>
          <w:tab/>
        </w:r>
        <w:r w:rsidR="00D01673">
          <w:rPr>
            <w:noProof/>
            <w:webHidden/>
          </w:rPr>
          <w:fldChar w:fldCharType="begin"/>
        </w:r>
        <w:r w:rsidR="00D01673">
          <w:rPr>
            <w:noProof/>
            <w:webHidden/>
          </w:rPr>
          <w:instrText xml:space="preserve"> PAGEREF _Toc149560212 \h </w:instrText>
        </w:r>
        <w:r w:rsidR="00D01673">
          <w:rPr>
            <w:noProof/>
            <w:webHidden/>
          </w:rPr>
        </w:r>
        <w:r w:rsidR="00D01673">
          <w:rPr>
            <w:noProof/>
            <w:webHidden/>
          </w:rPr>
          <w:fldChar w:fldCharType="separate"/>
        </w:r>
        <w:r w:rsidR="000A0462">
          <w:rPr>
            <w:noProof/>
            <w:webHidden/>
          </w:rPr>
          <w:t>48</w:t>
        </w:r>
        <w:r w:rsidR="00D01673">
          <w:rPr>
            <w:noProof/>
            <w:webHidden/>
          </w:rPr>
          <w:fldChar w:fldCharType="end"/>
        </w:r>
      </w:hyperlink>
    </w:p>
    <w:p w14:paraId="35DBF33F" w14:textId="093005FE"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13" w:history="1">
        <w:r w:rsidR="00D01673" w:rsidRPr="002E64FB">
          <w:rPr>
            <w:rStyle w:val="Hyperlink"/>
            <w:noProof/>
          </w:rPr>
          <w:t>Figure 6</w:t>
        </w:r>
        <w:r w:rsidR="00D01673" w:rsidRPr="002E64FB">
          <w:rPr>
            <w:rStyle w:val="Hyperlink"/>
            <w:noProof/>
          </w:rPr>
          <w:noBreakHyphen/>
          <w:t>4 Capital cost breakdown for the hydrogen carriers</w:t>
        </w:r>
        <w:r w:rsidR="00D01673">
          <w:rPr>
            <w:noProof/>
            <w:webHidden/>
          </w:rPr>
          <w:tab/>
        </w:r>
        <w:r w:rsidR="00D01673">
          <w:rPr>
            <w:noProof/>
            <w:webHidden/>
          </w:rPr>
          <w:fldChar w:fldCharType="begin"/>
        </w:r>
        <w:r w:rsidR="00D01673">
          <w:rPr>
            <w:noProof/>
            <w:webHidden/>
          </w:rPr>
          <w:instrText xml:space="preserve"> PAGEREF _Toc149560213 \h </w:instrText>
        </w:r>
        <w:r w:rsidR="00D01673">
          <w:rPr>
            <w:noProof/>
            <w:webHidden/>
          </w:rPr>
        </w:r>
        <w:r w:rsidR="00D01673">
          <w:rPr>
            <w:noProof/>
            <w:webHidden/>
          </w:rPr>
          <w:fldChar w:fldCharType="separate"/>
        </w:r>
        <w:r w:rsidR="000A0462">
          <w:rPr>
            <w:noProof/>
            <w:webHidden/>
          </w:rPr>
          <w:t>50</w:t>
        </w:r>
        <w:r w:rsidR="00D01673">
          <w:rPr>
            <w:noProof/>
            <w:webHidden/>
          </w:rPr>
          <w:fldChar w:fldCharType="end"/>
        </w:r>
      </w:hyperlink>
    </w:p>
    <w:p w14:paraId="520F9AB7" w14:textId="6C89890E"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14" w:history="1">
        <w:r w:rsidR="00D01673" w:rsidRPr="002E64FB">
          <w:rPr>
            <w:rStyle w:val="Hyperlink"/>
            <w:noProof/>
          </w:rPr>
          <w:t>Figure 6</w:t>
        </w:r>
        <w:r w:rsidR="00D01673" w:rsidRPr="002E64FB">
          <w:rPr>
            <w:rStyle w:val="Hyperlink"/>
            <w:noProof/>
          </w:rPr>
          <w:noBreakHyphen/>
          <w:t>5 Utility cost breakdown for the hydrogen carriers</w:t>
        </w:r>
        <w:r w:rsidR="00D01673">
          <w:rPr>
            <w:noProof/>
            <w:webHidden/>
          </w:rPr>
          <w:tab/>
        </w:r>
        <w:r w:rsidR="00D01673">
          <w:rPr>
            <w:noProof/>
            <w:webHidden/>
          </w:rPr>
          <w:fldChar w:fldCharType="begin"/>
        </w:r>
        <w:r w:rsidR="00D01673">
          <w:rPr>
            <w:noProof/>
            <w:webHidden/>
          </w:rPr>
          <w:instrText xml:space="preserve"> PAGEREF _Toc149560214 \h </w:instrText>
        </w:r>
        <w:r w:rsidR="00D01673">
          <w:rPr>
            <w:noProof/>
            <w:webHidden/>
          </w:rPr>
        </w:r>
        <w:r w:rsidR="00D01673">
          <w:rPr>
            <w:noProof/>
            <w:webHidden/>
          </w:rPr>
          <w:fldChar w:fldCharType="separate"/>
        </w:r>
        <w:r w:rsidR="000A0462">
          <w:rPr>
            <w:noProof/>
            <w:webHidden/>
          </w:rPr>
          <w:t>51</w:t>
        </w:r>
        <w:r w:rsidR="00D01673">
          <w:rPr>
            <w:noProof/>
            <w:webHidden/>
          </w:rPr>
          <w:fldChar w:fldCharType="end"/>
        </w:r>
      </w:hyperlink>
    </w:p>
    <w:p w14:paraId="3BAF4EB9" w14:textId="24E4A038"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15" w:history="1">
        <w:r w:rsidR="00D01673" w:rsidRPr="002E64FB">
          <w:rPr>
            <w:rStyle w:val="Hyperlink"/>
            <w:noProof/>
          </w:rPr>
          <w:t>Figure 6</w:t>
        </w:r>
        <w:r w:rsidR="00D01673" w:rsidRPr="002E64FB">
          <w:rPr>
            <w:rStyle w:val="Hyperlink"/>
            <w:noProof/>
          </w:rPr>
          <w:noBreakHyphen/>
          <w:t>6 Capital cost sensitivity analysis for hydrogen carriers</w:t>
        </w:r>
        <w:r w:rsidR="00D01673">
          <w:rPr>
            <w:noProof/>
            <w:webHidden/>
          </w:rPr>
          <w:tab/>
        </w:r>
        <w:r w:rsidR="00D01673">
          <w:rPr>
            <w:noProof/>
            <w:webHidden/>
          </w:rPr>
          <w:fldChar w:fldCharType="begin"/>
        </w:r>
        <w:r w:rsidR="00D01673">
          <w:rPr>
            <w:noProof/>
            <w:webHidden/>
          </w:rPr>
          <w:instrText xml:space="preserve"> PAGEREF _Toc149560215 \h </w:instrText>
        </w:r>
        <w:r w:rsidR="00D01673">
          <w:rPr>
            <w:noProof/>
            <w:webHidden/>
          </w:rPr>
        </w:r>
        <w:r w:rsidR="00D01673">
          <w:rPr>
            <w:noProof/>
            <w:webHidden/>
          </w:rPr>
          <w:fldChar w:fldCharType="separate"/>
        </w:r>
        <w:r w:rsidR="000A0462">
          <w:rPr>
            <w:noProof/>
            <w:webHidden/>
          </w:rPr>
          <w:t>52</w:t>
        </w:r>
        <w:r w:rsidR="00D01673">
          <w:rPr>
            <w:noProof/>
            <w:webHidden/>
          </w:rPr>
          <w:fldChar w:fldCharType="end"/>
        </w:r>
      </w:hyperlink>
    </w:p>
    <w:p w14:paraId="4F6BECCB" w14:textId="395F113B" w:rsidR="00D01673"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60216" w:history="1">
        <w:r w:rsidR="00D01673" w:rsidRPr="002E64FB">
          <w:rPr>
            <w:rStyle w:val="Hyperlink"/>
            <w:noProof/>
          </w:rPr>
          <w:t>Figure 6</w:t>
        </w:r>
        <w:r w:rsidR="00D01673" w:rsidRPr="002E64FB">
          <w:rPr>
            <w:rStyle w:val="Hyperlink"/>
            <w:noProof/>
          </w:rPr>
          <w:noBreakHyphen/>
          <w:t>7 Electricity price sensitivity analysis for hydrogen carriers</w:t>
        </w:r>
        <w:r w:rsidR="00D01673">
          <w:rPr>
            <w:noProof/>
            <w:webHidden/>
          </w:rPr>
          <w:tab/>
        </w:r>
        <w:r w:rsidR="00D01673">
          <w:rPr>
            <w:noProof/>
            <w:webHidden/>
          </w:rPr>
          <w:fldChar w:fldCharType="begin"/>
        </w:r>
        <w:r w:rsidR="00D01673">
          <w:rPr>
            <w:noProof/>
            <w:webHidden/>
          </w:rPr>
          <w:instrText xml:space="preserve"> PAGEREF _Toc149560216 \h </w:instrText>
        </w:r>
        <w:r w:rsidR="00D01673">
          <w:rPr>
            <w:noProof/>
            <w:webHidden/>
          </w:rPr>
        </w:r>
        <w:r w:rsidR="00D01673">
          <w:rPr>
            <w:noProof/>
            <w:webHidden/>
          </w:rPr>
          <w:fldChar w:fldCharType="separate"/>
        </w:r>
        <w:r w:rsidR="000A0462">
          <w:rPr>
            <w:noProof/>
            <w:webHidden/>
          </w:rPr>
          <w:t>53</w:t>
        </w:r>
        <w:r w:rsidR="00D01673">
          <w:rPr>
            <w:noProof/>
            <w:webHidden/>
          </w:rPr>
          <w:fldChar w:fldCharType="end"/>
        </w:r>
      </w:hyperlink>
    </w:p>
    <w:p w14:paraId="69553F04" w14:textId="7A67FC90" w:rsidR="00E603DB" w:rsidRDefault="00E603DB" w:rsidP="00FD3DEE">
      <w:r>
        <w:fldChar w:fldCharType="end"/>
      </w:r>
    </w:p>
    <w:p w14:paraId="68B00688" w14:textId="77777777" w:rsidR="00E603DB" w:rsidRDefault="00E603DB" w:rsidP="00E603DB">
      <w:pPr>
        <w:sectPr w:rsidR="00E603DB" w:rsidSect="00E603DB">
          <w:pgSz w:w="11900" w:h="16840"/>
          <w:pgMar w:top="1701" w:right="1440" w:bottom="1440" w:left="1440" w:header="709" w:footer="709" w:gutter="0"/>
          <w:pgNumType w:fmt="lowerRoman"/>
          <w:cols w:space="708"/>
          <w:docGrid w:linePitch="360"/>
        </w:sectPr>
      </w:pPr>
    </w:p>
    <w:p w14:paraId="3B926086" w14:textId="5893BD59" w:rsidR="00E603DB" w:rsidRDefault="00C33F6A" w:rsidP="00E603DB">
      <w:pPr>
        <w:pStyle w:val="Heading1"/>
        <w:numPr>
          <w:ilvl w:val="0"/>
          <w:numId w:val="0"/>
        </w:numPr>
        <w:ind w:left="432" w:hanging="432"/>
      </w:pPr>
      <w:bookmarkStart w:id="58" w:name="_Toc142485556"/>
      <w:bookmarkStart w:id="59" w:name="_Toc149560716"/>
      <w:r>
        <w:lastRenderedPageBreak/>
        <w:t xml:space="preserve">List of </w:t>
      </w:r>
      <w:r w:rsidR="00E603DB">
        <w:t>Tables</w:t>
      </w:r>
      <w:bookmarkEnd w:id="58"/>
      <w:bookmarkEnd w:id="59"/>
    </w:p>
    <w:p w14:paraId="5B3B567C" w14:textId="1492738D" w:rsidR="00B35EBA" w:rsidRDefault="00E603DB">
      <w:pPr>
        <w:pStyle w:val="TableofFigures"/>
        <w:tabs>
          <w:tab w:val="right" w:leader="dot" w:pos="9010"/>
        </w:tabs>
        <w:rPr>
          <w:rFonts w:asciiTheme="minorHAnsi" w:eastAsiaTheme="minorEastAsia" w:hAnsiTheme="minorHAnsi"/>
          <w:noProof/>
          <w:kern w:val="2"/>
          <w:szCs w:val="22"/>
          <w:lang w:eastAsia="en-AU"/>
          <w14:ligatures w14:val="standardContextual"/>
        </w:rPr>
      </w:pPr>
      <w:r>
        <w:fldChar w:fldCharType="begin"/>
      </w:r>
      <w:r>
        <w:instrText xml:space="preserve"> TOC \h \z \c "Table" </w:instrText>
      </w:r>
      <w:r>
        <w:fldChar w:fldCharType="separate"/>
      </w:r>
      <w:hyperlink w:anchor="_Toc149572601" w:history="1">
        <w:r w:rsidR="00B35EBA" w:rsidRPr="00314BE0">
          <w:rPr>
            <w:rStyle w:val="Hyperlink"/>
            <w:noProof/>
          </w:rPr>
          <w:t>Table 0.1 Most competitive LCOH for each feedstock</w:t>
        </w:r>
        <w:r w:rsidR="00B35EBA">
          <w:rPr>
            <w:noProof/>
            <w:webHidden/>
          </w:rPr>
          <w:tab/>
        </w:r>
        <w:r w:rsidR="00B35EBA">
          <w:rPr>
            <w:noProof/>
            <w:webHidden/>
          </w:rPr>
          <w:fldChar w:fldCharType="begin"/>
        </w:r>
        <w:r w:rsidR="00B35EBA">
          <w:rPr>
            <w:noProof/>
            <w:webHidden/>
          </w:rPr>
          <w:instrText xml:space="preserve"> PAGEREF _Toc149572601 \h </w:instrText>
        </w:r>
        <w:r w:rsidR="00B35EBA">
          <w:rPr>
            <w:noProof/>
            <w:webHidden/>
          </w:rPr>
        </w:r>
        <w:r w:rsidR="00B35EBA">
          <w:rPr>
            <w:noProof/>
            <w:webHidden/>
          </w:rPr>
          <w:fldChar w:fldCharType="separate"/>
        </w:r>
        <w:r w:rsidR="000A0462">
          <w:rPr>
            <w:noProof/>
            <w:webHidden/>
          </w:rPr>
          <w:t>ii</w:t>
        </w:r>
        <w:r w:rsidR="00B35EBA">
          <w:rPr>
            <w:noProof/>
            <w:webHidden/>
          </w:rPr>
          <w:fldChar w:fldCharType="end"/>
        </w:r>
      </w:hyperlink>
    </w:p>
    <w:p w14:paraId="0E71AEEA" w14:textId="12D20567"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02" w:history="1">
        <w:r w:rsidR="00B35EBA" w:rsidRPr="00314BE0">
          <w:rPr>
            <w:rStyle w:val="Hyperlink"/>
            <w:noProof/>
          </w:rPr>
          <w:t>Table 0.2 Reforming Mass and Energy Balance Summary</w:t>
        </w:r>
        <w:r w:rsidR="00B35EBA">
          <w:rPr>
            <w:noProof/>
            <w:webHidden/>
          </w:rPr>
          <w:tab/>
        </w:r>
        <w:r w:rsidR="00B35EBA">
          <w:rPr>
            <w:noProof/>
            <w:webHidden/>
          </w:rPr>
          <w:fldChar w:fldCharType="begin"/>
        </w:r>
        <w:r w:rsidR="00B35EBA">
          <w:rPr>
            <w:noProof/>
            <w:webHidden/>
          </w:rPr>
          <w:instrText xml:space="preserve"> PAGEREF _Toc149572602 \h </w:instrText>
        </w:r>
        <w:r w:rsidR="00B35EBA">
          <w:rPr>
            <w:noProof/>
            <w:webHidden/>
          </w:rPr>
        </w:r>
        <w:r w:rsidR="00B35EBA">
          <w:rPr>
            <w:noProof/>
            <w:webHidden/>
          </w:rPr>
          <w:fldChar w:fldCharType="separate"/>
        </w:r>
        <w:r w:rsidR="000A0462">
          <w:rPr>
            <w:noProof/>
            <w:webHidden/>
          </w:rPr>
          <w:t>iii</w:t>
        </w:r>
        <w:r w:rsidR="00B35EBA">
          <w:rPr>
            <w:noProof/>
            <w:webHidden/>
          </w:rPr>
          <w:fldChar w:fldCharType="end"/>
        </w:r>
      </w:hyperlink>
    </w:p>
    <w:p w14:paraId="3A4FEEA5" w14:textId="341846B0"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03" w:history="1">
        <w:r w:rsidR="00B35EBA" w:rsidRPr="00314BE0">
          <w:rPr>
            <w:rStyle w:val="Hyperlink"/>
            <w:noProof/>
          </w:rPr>
          <w:t>Table 0.3 Methane Pyrolysis Mass and Energy Balance Summary</w:t>
        </w:r>
        <w:r w:rsidR="00B35EBA">
          <w:rPr>
            <w:noProof/>
            <w:webHidden/>
          </w:rPr>
          <w:tab/>
        </w:r>
        <w:r w:rsidR="00B35EBA">
          <w:rPr>
            <w:noProof/>
            <w:webHidden/>
          </w:rPr>
          <w:fldChar w:fldCharType="begin"/>
        </w:r>
        <w:r w:rsidR="00B35EBA">
          <w:rPr>
            <w:noProof/>
            <w:webHidden/>
          </w:rPr>
          <w:instrText xml:space="preserve"> PAGEREF _Toc149572603 \h </w:instrText>
        </w:r>
        <w:r w:rsidR="00B35EBA">
          <w:rPr>
            <w:noProof/>
            <w:webHidden/>
          </w:rPr>
        </w:r>
        <w:r w:rsidR="00B35EBA">
          <w:rPr>
            <w:noProof/>
            <w:webHidden/>
          </w:rPr>
          <w:fldChar w:fldCharType="separate"/>
        </w:r>
        <w:r w:rsidR="000A0462">
          <w:rPr>
            <w:noProof/>
            <w:webHidden/>
          </w:rPr>
          <w:t>iii</w:t>
        </w:r>
        <w:r w:rsidR="00B35EBA">
          <w:rPr>
            <w:noProof/>
            <w:webHidden/>
          </w:rPr>
          <w:fldChar w:fldCharType="end"/>
        </w:r>
      </w:hyperlink>
    </w:p>
    <w:p w14:paraId="27830D27" w14:textId="564A1E39"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04" w:history="1">
        <w:r w:rsidR="00B35EBA" w:rsidRPr="00314BE0">
          <w:rPr>
            <w:rStyle w:val="Hyperlink"/>
            <w:noProof/>
          </w:rPr>
          <w:t>Table 0.4 Coal Gasification Mass and Energy Balance Summary</w:t>
        </w:r>
        <w:r w:rsidR="00B35EBA">
          <w:rPr>
            <w:noProof/>
            <w:webHidden/>
          </w:rPr>
          <w:tab/>
        </w:r>
        <w:r w:rsidR="00B35EBA">
          <w:rPr>
            <w:noProof/>
            <w:webHidden/>
          </w:rPr>
          <w:fldChar w:fldCharType="begin"/>
        </w:r>
        <w:r w:rsidR="00B35EBA">
          <w:rPr>
            <w:noProof/>
            <w:webHidden/>
          </w:rPr>
          <w:instrText xml:space="preserve"> PAGEREF _Toc149572604 \h </w:instrText>
        </w:r>
        <w:r w:rsidR="00B35EBA">
          <w:rPr>
            <w:noProof/>
            <w:webHidden/>
          </w:rPr>
        </w:r>
        <w:r w:rsidR="00B35EBA">
          <w:rPr>
            <w:noProof/>
            <w:webHidden/>
          </w:rPr>
          <w:fldChar w:fldCharType="separate"/>
        </w:r>
        <w:r w:rsidR="000A0462">
          <w:rPr>
            <w:noProof/>
            <w:webHidden/>
          </w:rPr>
          <w:t>vi</w:t>
        </w:r>
        <w:r w:rsidR="00B35EBA">
          <w:rPr>
            <w:noProof/>
            <w:webHidden/>
          </w:rPr>
          <w:fldChar w:fldCharType="end"/>
        </w:r>
      </w:hyperlink>
    </w:p>
    <w:p w14:paraId="699C6982" w14:textId="7CE8028F"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05" w:history="1">
        <w:r w:rsidR="00B35EBA" w:rsidRPr="00314BE0">
          <w:rPr>
            <w:rStyle w:val="Hyperlink"/>
            <w:noProof/>
          </w:rPr>
          <w:t>Table 0.5 Biomass Mass and Energy Balance Summary</w:t>
        </w:r>
        <w:r w:rsidR="00B35EBA">
          <w:rPr>
            <w:noProof/>
            <w:webHidden/>
          </w:rPr>
          <w:tab/>
        </w:r>
        <w:r w:rsidR="00B35EBA">
          <w:rPr>
            <w:noProof/>
            <w:webHidden/>
          </w:rPr>
          <w:fldChar w:fldCharType="begin"/>
        </w:r>
        <w:r w:rsidR="00B35EBA">
          <w:rPr>
            <w:noProof/>
            <w:webHidden/>
          </w:rPr>
          <w:instrText xml:space="preserve"> PAGEREF _Toc149572605 \h </w:instrText>
        </w:r>
        <w:r w:rsidR="00B35EBA">
          <w:rPr>
            <w:noProof/>
            <w:webHidden/>
          </w:rPr>
        </w:r>
        <w:r w:rsidR="00B35EBA">
          <w:rPr>
            <w:noProof/>
            <w:webHidden/>
          </w:rPr>
          <w:fldChar w:fldCharType="separate"/>
        </w:r>
        <w:r w:rsidR="000A0462">
          <w:rPr>
            <w:noProof/>
            <w:webHidden/>
          </w:rPr>
          <w:t>vii</w:t>
        </w:r>
        <w:r w:rsidR="00B35EBA">
          <w:rPr>
            <w:noProof/>
            <w:webHidden/>
          </w:rPr>
          <w:fldChar w:fldCharType="end"/>
        </w:r>
      </w:hyperlink>
    </w:p>
    <w:p w14:paraId="30887FFC" w14:textId="697E5517"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06" w:history="1">
        <w:r w:rsidR="00B35EBA" w:rsidRPr="00314BE0">
          <w:rPr>
            <w:rStyle w:val="Hyperlink"/>
            <w:noProof/>
          </w:rPr>
          <w:t>Table 0.6 Process modelling results for hydrogen carrier scenarios</w:t>
        </w:r>
        <w:r w:rsidR="00B35EBA">
          <w:rPr>
            <w:noProof/>
            <w:webHidden/>
          </w:rPr>
          <w:tab/>
        </w:r>
        <w:r w:rsidR="00B35EBA">
          <w:rPr>
            <w:noProof/>
            <w:webHidden/>
          </w:rPr>
          <w:fldChar w:fldCharType="begin"/>
        </w:r>
        <w:r w:rsidR="00B35EBA">
          <w:rPr>
            <w:noProof/>
            <w:webHidden/>
          </w:rPr>
          <w:instrText xml:space="preserve"> PAGEREF _Toc149572606 \h </w:instrText>
        </w:r>
        <w:r w:rsidR="00B35EBA">
          <w:rPr>
            <w:noProof/>
            <w:webHidden/>
          </w:rPr>
        </w:r>
        <w:r w:rsidR="00B35EBA">
          <w:rPr>
            <w:noProof/>
            <w:webHidden/>
          </w:rPr>
          <w:fldChar w:fldCharType="separate"/>
        </w:r>
        <w:r w:rsidR="000A0462">
          <w:rPr>
            <w:noProof/>
            <w:webHidden/>
          </w:rPr>
          <w:t>x</w:t>
        </w:r>
        <w:r w:rsidR="00B35EBA">
          <w:rPr>
            <w:noProof/>
            <w:webHidden/>
          </w:rPr>
          <w:fldChar w:fldCharType="end"/>
        </w:r>
      </w:hyperlink>
    </w:p>
    <w:p w14:paraId="7FA2C5A1" w14:textId="61788EF8"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07" w:history="1">
        <w:r w:rsidR="00B35EBA" w:rsidRPr="00314BE0">
          <w:rPr>
            <w:rStyle w:val="Hyperlink"/>
            <w:noProof/>
          </w:rPr>
          <w:t>Table 0.7 Summary of additional levelized cost of hydrogen carriers (excluding hydrogen feed cost which is assumed to be equal across each case)</w:t>
        </w:r>
        <w:r w:rsidR="00B35EBA">
          <w:rPr>
            <w:noProof/>
            <w:webHidden/>
          </w:rPr>
          <w:tab/>
        </w:r>
        <w:r w:rsidR="00B35EBA">
          <w:rPr>
            <w:noProof/>
            <w:webHidden/>
          </w:rPr>
          <w:fldChar w:fldCharType="begin"/>
        </w:r>
        <w:r w:rsidR="00B35EBA">
          <w:rPr>
            <w:noProof/>
            <w:webHidden/>
          </w:rPr>
          <w:instrText xml:space="preserve"> PAGEREF _Toc149572607 \h </w:instrText>
        </w:r>
        <w:r w:rsidR="00B35EBA">
          <w:rPr>
            <w:noProof/>
            <w:webHidden/>
          </w:rPr>
        </w:r>
        <w:r w:rsidR="00B35EBA">
          <w:rPr>
            <w:noProof/>
            <w:webHidden/>
          </w:rPr>
          <w:fldChar w:fldCharType="separate"/>
        </w:r>
        <w:r w:rsidR="000A0462">
          <w:rPr>
            <w:noProof/>
            <w:webHidden/>
          </w:rPr>
          <w:t>xi</w:t>
        </w:r>
        <w:r w:rsidR="00B35EBA">
          <w:rPr>
            <w:noProof/>
            <w:webHidden/>
          </w:rPr>
          <w:fldChar w:fldCharType="end"/>
        </w:r>
      </w:hyperlink>
    </w:p>
    <w:p w14:paraId="22849E96" w14:textId="6630D621"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08" w:history="1">
        <w:r w:rsidR="00B35EBA" w:rsidRPr="00314BE0">
          <w:rPr>
            <w:rStyle w:val="Hyperlink"/>
            <w:noProof/>
          </w:rPr>
          <w:t>Table 1.1 Utility and Feedstock Costs</w:t>
        </w:r>
        <w:r w:rsidR="00B35EBA">
          <w:rPr>
            <w:noProof/>
            <w:webHidden/>
          </w:rPr>
          <w:tab/>
        </w:r>
        <w:r w:rsidR="00B35EBA">
          <w:rPr>
            <w:noProof/>
            <w:webHidden/>
          </w:rPr>
          <w:fldChar w:fldCharType="begin"/>
        </w:r>
        <w:r w:rsidR="00B35EBA">
          <w:rPr>
            <w:noProof/>
            <w:webHidden/>
          </w:rPr>
          <w:instrText xml:space="preserve"> PAGEREF _Toc149572608 \h </w:instrText>
        </w:r>
        <w:r w:rsidR="00B35EBA">
          <w:rPr>
            <w:noProof/>
            <w:webHidden/>
          </w:rPr>
        </w:r>
        <w:r w:rsidR="00B35EBA">
          <w:rPr>
            <w:noProof/>
            <w:webHidden/>
          </w:rPr>
          <w:fldChar w:fldCharType="separate"/>
        </w:r>
        <w:r w:rsidR="000A0462">
          <w:rPr>
            <w:noProof/>
            <w:webHidden/>
          </w:rPr>
          <w:t>3</w:t>
        </w:r>
        <w:r w:rsidR="00B35EBA">
          <w:rPr>
            <w:noProof/>
            <w:webHidden/>
          </w:rPr>
          <w:fldChar w:fldCharType="end"/>
        </w:r>
      </w:hyperlink>
    </w:p>
    <w:p w14:paraId="54C4A5F3" w14:textId="0AADC996"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09" w:history="1">
        <w:r w:rsidR="00B35EBA" w:rsidRPr="00314BE0">
          <w:rPr>
            <w:rStyle w:val="Hyperlink"/>
            <w:noProof/>
          </w:rPr>
          <w:t>Table 1.2 Discounted cashflow parameters</w:t>
        </w:r>
        <w:r w:rsidR="00B35EBA">
          <w:rPr>
            <w:noProof/>
            <w:webHidden/>
          </w:rPr>
          <w:tab/>
        </w:r>
        <w:r w:rsidR="00B35EBA">
          <w:rPr>
            <w:noProof/>
            <w:webHidden/>
          </w:rPr>
          <w:fldChar w:fldCharType="begin"/>
        </w:r>
        <w:r w:rsidR="00B35EBA">
          <w:rPr>
            <w:noProof/>
            <w:webHidden/>
          </w:rPr>
          <w:instrText xml:space="preserve"> PAGEREF _Toc149572609 \h </w:instrText>
        </w:r>
        <w:r w:rsidR="00B35EBA">
          <w:rPr>
            <w:noProof/>
            <w:webHidden/>
          </w:rPr>
        </w:r>
        <w:r w:rsidR="00B35EBA">
          <w:rPr>
            <w:noProof/>
            <w:webHidden/>
          </w:rPr>
          <w:fldChar w:fldCharType="separate"/>
        </w:r>
        <w:r w:rsidR="000A0462">
          <w:rPr>
            <w:noProof/>
            <w:webHidden/>
          </w:rPr>
          <w:t>3</w:t>
        </w:r>
        <w:r w:rsidR="00B35EBA">
          <w:rPr>
            <w:noProof/>
            <w:webHidden/>
          </w:rPr>
          <w:fldChar w:fldCharType="end"/>
        </w:r>
      </w:hyperlink>
    </w:p>
    <w:p w14:paraId="171F43BB" w14:textId="563A28DE"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10" w:history="1">
        <w:r w:rsidR="00B35EBA" w:rsidRPr="00314BE0">
          <w:rPr>
            <w:rStyle w:val="Hyperlink"/>
            <w:noProof/>
          </w:rPr>
          <w:t>Table 2.1 Process modelling results for conventional blue hydrogen derived gas scenarios</w:t>
        </w:r>
        <w:r w:rsidR="00B35EBA">
          <w:rPr>
            <w:noProof/>
            <w:webHidden/>
          </w:rPr>
          <w:tab/>
        </w:r>
        <w:r w:rsidR="00B35EBA">
          <w:rPr>
            <w:noProof/>
            <w:webHidden/>
          </w:rPr>
          <w:fldChar w:fldCharType="begin"/>
        </w:r>
        <w:r w:rsidR="00B35EBA">
          <w:rPr>
            <w:noProof/>
            <w:webHidden/>
          </w:rPr>
          <w:instrText xml:space="preserve"> PAGEREF _Toc149572610 \h </w:instrText>
        </w:r>
        <w:r w:rsidR="00B35EBA">
          <w:rPr>
            <w:noProof/>
            <w:webHidden/>
          </w:rPr>
        </w:r>
        <w:r w:rsidR="00B35EBA">
          <w:rPr>
            <w:noProof/>
            <w:webHidden/>
          </w:rPr>
          <w:fldChar w:fldCharType="separate"/>
        </w:r>
        <w:r w:rsidR="000A0462">
          <w:rPr>
            <w:noProof/>
            <w:webHidden/>
          </w:rPr>
          <w:t>9</w:t>
        </w:r>
        <w:r w:rsidR="00B35EBA">
          <w:rPr>
            <w:noProof/>
            <w:webHidden/>
          </w:rPr>
          <w:fldChar w:fldCharType="end"/>
        </w:r>
      </w:hyperlink>
    </w:p>
    <w:p w14:paraId="2576185B" w14:textId="51C77594"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11" w:history="1">
        <w:r w:rsidR="00B35EBA" w:rsidRPr="00314BE0">
          <w:rPr>
            <w:rStyle w:val="Hyperlink"/>
            <w:noProof/>
          </w:rPr>
          <w:t>Table 2.2 Process modelling results for unconventional blue hydrogen derived gas scenarios</w:t>
        </w:r>
        <w:r w:rsidR="00B35EBA">
          <w:rPr>
            <w:noProof/>
            <w:webHidden/>
          </w:rPr>
          <w:tab/>
        </w:r>
        <w:r w:rsidR="00B35EBA">
          <w:rPr>
            <w:noProof/>
            <w:webHidden/>
          </w:rPr>
          <w:fldChar w:fldCharType="begin"/>
        </w:r>
        <w:r w:rsidR="00B35EBA">
          <w:rPr>
            <w:noProof/>
            <w:webHidden/>
          </w:rPr>
          <w:instrText xml:space="preserve"> PAGEREF _Toc149572611 \h </w:instrText>
        </w:r>
        <w:r w:rsidR="00B35EBA">
          <w:rPr>
            <w:noProof/>
            <w:webHidden/>
          </w:rPr>
        </w:r>
        <w:r w:rsidR="00B35EBA">
          <w:rPr>
            <w:noProof/>
            <w:webHidden/>
          </w:rPr>
          <w:fldChar w:fldCharType="separate"/>
        </w:r>
        <w:r w:rsidR="000A0462">
          <w:rPr>
            <w:noProof/>
            <w:webHidden/>
          </w:rPr>
          <w:t>10</w:t>
        </w:r>
        <w:r w:rsidR="00B35EBA">
          <w:rPr>
            <w:noProof/>
            <w:webHidden/>
          </w:rPr>
          <w:fldChar w:fldCharType="end"/>
        </w:r>
      </w:hyperlink>
    </w:p>
    <w:p w14:paraId="3E91101C" w14:textId="6AF1FED7"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12" w:history="1">
        <w:r w:rsidR="00B35EBA" w:rsidRPr="00314BE0">
          <w:rPr>
            <w:rStyle w:val="Hyperlink"/>
            <w:noProof/>
          </w:rPr>
          <w:t>Table 3.1 Process modelling results for coal gasification scenarios</w:t>
        </w:r>
        <w:r w:rsidR="00B35EBA">
          <w:rPr>
            <w:noProof/>
            <w:webHidden/>
          </w:rPr>
          <w:tab/>
        </w:r>
        <w:r w:rsidR="00B35EBA">
          <w:rPr>
            <w:noProof/>
            <w:webHidden/>
          </w:rPr>
          <w:fldChar w:fldCharType="begin"/>
        </w:r>
        <w:r w:rsidR="00B35EBA">
          <w:rPr>
            <w:noProof/>
            <w:webHidden/>
          </w:rPr>
          <w:instrText xml:space="preserve"> PAGEREF _Toc149572612 \h </w:instrText>
        </w:r>
        <w:r w:rsidR="00B35EBA">
          <w:rPr>
            <w:noProof/>
            <w:webHidden/>
          </w:rPr>
        </w:r>
        <w:r w:rsidR="00B35EBA">
          <w:rPr>
            <w:noProof/>
            <w:webHidden/>
          </w:rPr>
          <w:fldChar w:fldCharType="separate"/>
        </w:r>
        <w:r w:rsidR="000A0462">
          <w:rPr>
            <w:noProof/>
            <w:webHidden/>
          </w:rPr>
          <w:t>20</w:t>
        </w:r>
        <w:r w:rsidR="00B35EBA">
          <w:rPr>
            <w:noProof/>
            <w:webHidden/>
          </w:rPr>
          <w:fldChar w:fldCharType="end"/>
        </w:r>
      </w:hyperlink>
    </w:p>
    <w:p w14:paraId="5E23CCB9" w14:textId="53736D69"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13" w:history="1">
        <w:r w:rsidR="00B35EBA" w:rsidRPr="00314BE0">
          <w:rPr>
            <w:rStyle w:val="Hyperlink"/>
            <w:noProof/>
          </w:rPr>
          <w:t>Table 3.2 Utility requirements for coal gasification scenarios</w:t>
        </w:r>
        <w:r w:rsidR="00B35EBA">
          <w:rPr>
            <w:noProof/>
            <w:webHidden/>
          </w:rPr>
          <w:tab/>
        </w:r>
        <w:r w:rsidR="00B35EBA">
          <w:rPr>
            <w:noProof/>
            <w:webHidden/>
          </w:rPr>
          <w:fldChar w:fldCharType="begin"/>
        </w:r>
        <w:r w:rsidR="00B35EBA">
          <w:rPr>
            <w:noProof/>
            <w:webHidden/>
          </w:rPr>
          <w:instrText xml:space="preserve"> PAGEREF _Toc149572613 \h </w:instrText>
        </w:r>
        <w:r w:rsidR="00B35EBA">
          <w:rPr>
            <w:noProof/>
            <w:webHidden/>
          </w:rPr>
        </w:r>
        <w:r w:rsidR="00B35EBA">
          <w:rPr>
            <w:noProof/>
            <w:webHidden/>
          </w:rPr>
          <w:fldChar w:fldCharType="separate"/>
        </w:r>
        <w:r w:rsidR="000A0462">
          <w:rPr>
            <w:noProof/>
            <w:webHidden/>
          </w:rPr>
          <w:t>20</w:t>
        </w:r>
        <w:r w:rsidR="00B35EBA">
          <w:rPr>
            <w:noProof/>
            <w:webHidden/>
          </w:rPr>
          <w:fldChar w:fldCharType="end"/>
        </w:r>
      </w:hyperlink>
    </w:p>
    <w:p w14:paraId="1E71CB26" w14:textId="449556A8"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14" w:history="1">
        <w:r w:rsidR="00B35EBA" w:rsidRPr="00314BE0">
          <w:rPr>
            <w:rStyle w:val="Hyperlink"/>
            <w:noProof/>
          </w:rPr>
          <w:t>Table 4.1 Mass balance for biomass pyrolysis and gasification</w:t>
        </w:r>
        <w:r w:rsidR="00B35EBA">
          <w:rPr>
            <w:noProof/>
            <w:webHidden/>
          </w:rPr>
          <w:tab/>
        </w:r>
        <w:r w:rsidR="00B35EBA">
          <w:rPr>
            <w:noProof/>
            <w:webHidden/>
          </w:rPr>
          <w:fldChar w:fldCharType="begin"/>
        </w:r>
        <w:r w:rsidR="00B35EBA">
          <w:rPr>
            <w:noProof/>
            <w:webHidden/>
          </w:rPr>
          <w:instrText xml:space="preserve"> PAGEREF _Toc149572614 \h </w:instrText>
        </w:r>
        <w:r w:rsidR="00B35EBA">
          <w:rPr>
            <w:noProof/>
            <w:webHidden/>
          </w:rPr>
        </w:r>
        <w:r w:rsidR="00B35EBA">
          <w:rPr>
            <w:noProof/>
            <w:webHidden/>
          </w:rPr>
          <w:fldChar w:fldCharType="separate"/>
        </w:r>
        <w:r w:rsidR="000A0462">
          <w:rPr>
            <w:noProof/>
            <w:webHidden/>
          </w:rPr>
          <w:t>28</w:t>
        </w:r>
        <w:r w:rsidR="00B35EBA">
          <w:rPr>
            <w:noProof/>
            <w:webHidden/>
          </w:rPr>
          <w:fldChar w:fldCharType="end"/>
        </w:r>
      </w:hyperlink>
    </w:p>
    <w:p w14:paraId="0E8B208A" w14:textId="6019D6C3"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15" w:history="1">
        <w:r w:rsidR="00B35EBA" w:rsidRPr="00314BE0">
          <w:rPr>
            <w:rStyle w:val="Hyperlink"/>
            <w:noProof/>
          </w:rPr>
          <w:t>Table 4.2 Electricity demand of biomass pyrolysis and gasification scenarios</w:t>
        </w:r>
        <w:r w:rsidR="00B35EBA">
          <w:rPr>
            <w:noProof/>
            <w:webHidden/>
          </w:rPr>
          <w:tab/>
        </w:r>
        <w:r w:rsidR="00B35EBA">
          <w:rPr>
            <w:noProof/>
            <w:webHidden/>
          </w:rPr>
          <w:fldChar w:fldCharType="begin"/>
        </w:r>
        <w:r w:rsidR="00B35EBA">
          <w:rPr>
            <w:noProof/>
            <w:webHidden/>
          </w:rPr>
          <w:instrText xml:space="preserve"> PAGEREF _Toc149572615 \h </w:instrText>
        </w:r>
        <w:r w:rsidR="00B35EBA">
          <w:rPr>
            <w:noProof/>
            <w:webHidden/>
          </w:rPr>
        </w:r>
        <w:r w:rsidR="00B35EBA">
          <w:rPr>
            <w:noProof/>
            <w:webHidden/>
          </w:rPr>
          <w:fldChar w:fldCharType="separate"/>
        </w:r>
        <w:r w:rsidR="000A0462">
          <w:rPr>
            <w:noProof/>
            <w:webHidden/>
          </w:rPr>
          <w:t>29</w:t>
        </w:r>
        <w:r w:rsidR="00B35EBA">
          <w:rPr>
            <w:noProof/>
            <w:webHidden/>
          </w:rPr>
          <w:fldChar w:fldCharType="end"/>
        </w:r>
      </w:hyperlink>
    </w:p>
    <w:p w14:paraId="0A6BF64C" w14:textId="6999126C"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16" w:history="1">
        <w:r w:rsidR="00B35EBA" w:rsidRPr="00314BE0">
          <w:rPr>
            <w:rStyle w:val="Hyperlink"/>
            <w:noProof/>
          </w:rPr>
          <w:t>Table 5.1 High level electrolyser technology comparison</w:t>
        </w:r>
        <w:r w:rsidR="00B35EBA">
          <w:rPr>
            <w:noProof/>
            <w:webHidden/>
          </w:rPr>
          <w:tab/>
        </w:r>
        <w:r w:rsidR="00B35EBA">
          <w:rPr>
            <w:noProof/>
            <w:webHidden/>
          </w:rPr>
          <w:fldChar w:fldCharType="begin"/>
        </w:r>
        <w:r w:rsidR="00B35EBA">
          <w:rPr>
            <w:noProof/>
            <w:webHidden/>
          </w:rPr>
          <w:instrText xml:space="preserve"> PAGEREF _Toc149572616 \h </w:instrText>
        </w:r>
        <w:r w:rsidR="00B35EBA">
          <w:rPr>
            <w:noProof/>
            <w:webHidden/>
          </w:rPr>
        </w:r>
        <w:r w:rsidR="00B35EBA">
          <w:rPr>
            <w:noProof/>
            <w:webHidden/>
          </w:rPr>
          <w:fldChar w:fldCharType="separate"/>
        </w:r>
        <w:r w:rsidR="000A0462">
          <w:rPr>
            <w:noProof/>
            <w:webHidden/>
          </w:rPr>
          <w:t>34</w:t>
        </w:r>
        <w:r w:rsidR="00B35EBA">
          <w:rPr>
            <w:noProof/>
            <w:webHidden/>
          </w:rPr>
          <w:fldChar w:fldCharType="end"/>
        </w:r>
      </w:hyperlink>
    </w:p>
    <w:p w14:paraId="6AD482DF" w14:textId="22DD32DA"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17" w:history="1">
        <w:r w:rsidR="00B35EBA" w:rsidRPr="00314BE0">
          <w:rPr>
            <w:rStyle w:val="Hyperlink"/>
            <w:noProof/>
          </w:rPr>
          <w:t>Table 5.2 Process modelling results for electrolysis</w:t>
        </w:r>
        <w:r w:rsidR="00B35EBA">
          <w:rPr>
            <w:noProof/>
            <w:webHidden/>
          </w:rPr>
          <w:tab/>
        </w:r>
        <w:r w:rsidR="00B35EBA">
          <w:rPr>
            <w:noProof/>
            <w:webHidden/>
          </w:rPr>
          <w:fldChar w:fldCharType="begin"/>
        </w:r>
        <w:r w:rsidR="00B35EBA">
          <w:rPr>
            <w:noProof/>
            <w:webHidden/>
          </w:rPr>
          <w:instrText xml:space="preserve"> PAGEREF _Toc149572617 \h </w:instrText>
        </w:r>
        <w:r w:rsidR="00B35EBA">
          <w:rPr>
            <w:noProof/>
            <w:webHidden/>
          </w:rPr>
        </w:r>
        <w:r w:rsidR="00B35EBA">
          <w:rPr>
            <w:noProof/>
            <w:webHidden/>
          </w:rPr>
          <w:fldChar w:fldCharType="separate"/>
        </w:r>
        <w:r w:rsidR="000A0462">
          <w:rPr>
            <w:noProof/>
            <w:webHidden/>
          </w:rPr>
          <w:t>38</w:t>
        </w:r>
        <w:r w:rsidR="00B35EBA">
          <w:rPr>
            <w:noProof/>
            <w:webHidden/>
          </w:rPr>
          <w:fldChar w:fldCharType="end"/>
        </w:r>
      </w:hyperlink>
    </w:p>
    <w:p w14:paraId="75AD86DD" w14:textId="3747E550"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18" w:history="1">
        <w:r w:rsidR="00B35EBA" w:rsidRPr="00314BE0">
          <w:rPr>
            <w:rStyle w:val="Hyperlink"/>
            <w:noProof/>
          </w:rPr>
          <w:t>Table 5.3 Utility requirements for electrolysis</w:t>
        </w:r>
        <w:r w:rsidR="00B35EBA">
          <w:rPr>
            <w:noProof/>
            <w:webHidden/>
          </w:rPr>
          <w:tab/>
        </w:r>
        <w:r w:rsidR="00B35EBA">
          <w:rPr>
            <w:noProof/>
            <w:webHidden/>
          </w:rPr>
          <w:fldChar w:fldCharType="begin"/>
        </w:r>
        <w:r w:rsidR="00B35EBA">
          <w:rPr>
            <w:noProof/>
            <w:webHidden/>
          </w:rPr>
          <w:instrText xml:space="preserve"> PAGEREF _Toc149572618 \h </w:instrText>
        </w:r>
        <w:r w:rsidR="00B35EBA">
          <w:rPr>
            <w:noProof/>
            <w:webHidden/>
          </w:rPr>
        </w:r>
        <w:r w:rsidR="00B35EBA">
          <w:rPr>
            <w:noProof/>
            <w:webHidden/>
          </w:rPr>
          <w:fldChar w:fldCharType="separate"/>
        </w:r>
        <w:r w:rsidR="000A0462">
          <w:rPr>
            <w:noProof/>
            <w:webHidden/>
          </w:rPr>
          <w:t>39</w:t>
        </w:r>
        <w:r w:rsidR="00B35EBA">
          <w:rPr>
            <w:noProof/>
            <w:webHidden/>
          </w:rPr>
          <w:fldChar w:fldCharType="end"/>
        </w:r>
      </w:hyperlink>
    </w:p>
    <w:p w14:paraId="1D1BD52E" w14:textId="7A20D337"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19" w:history="1">
        <w:r w:rsidR="00B35EBA" w:rsidRPr="00314BE0">
          <w:rPr>
            <w:rStyle w:val="Hyperlink"/>
            <w:noProof/>
          </w:rPr>
          <w:t>Table 5.4 Summary of power supply models</w:t>
        </w:r>
        <w:r w:rsidR="00B35EBA">
          <w:rPr>
            <w:noProof/>
            <w:webHidden/>
          </w:rPr>
          <w:tab/>
        </w:r>
        <w:r w:rsidR="00B35EBA">
          <w:rPr>
            <w:noProof/>
            <w:webHidden/>
          </w:rPr>
          <w:fldChar w:fldCharType="begin"/>
        </w:r>
        <w:r w:rsidR="00B35EBA">
          <w:rPr>
            <w:noProof/>
            <w:webHidden/>
          </w:rPr>
          <w:instrText xml:space="preserve"> PAGEREF _Toc149572619 \h </w:instrText>
        </w:r>
        <w:r w:rsidR="00B35EBA">
          <w:rPr>
            <w:noProof/>
            <w:webHidden/>
          </w:rPr>
        </w:r>
        <w:r w:rsidR="00B35EBA">
          <w:rPr>
            <w:noProof/>
            <w:webHidden/>
          </w:rPr>
          <w:fldChar w:fldCharType="separate"/>
        </w:r>
        <w:r w:rsidR="000A0462">
          <w:rPr>
            <w:noProof/>
            <w:webHidden/>
          </w:rPr>
          <w:t>44</w:t>
        </w:r>
        <w:r w:rsidR="00B35EBA">
          <w:rPr>
            <w:noProof/>
            <w:webHidden/>
          </w:rPr>
          <w:fldChar w:fldCharType="end"/>
        </w:r>
      </w:hyperlink>
    </w:p>
    <w:p w14:paraId="4FCE1A28" w14:textId="24C5B6D2"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20" w:history="1">
        <w:r w:rsidR="00B35EBA" w:rsidRPr="00314BE0">
          <w:rPr>
            <w:rStyle w:val="Hyperlink"/>
            <w:noProof/>
          </w:rPr>
          <w:t>Table 6.1 Process modelling results for hydrogen carrier scenarios</w:t>
        </w:r>
        <w:r w:rsidR="00B35EBA">
          <w:rPr>
            <w:noProof/>
            <w:webHidden/>
          </w:rPr>
          <w:tab/>
        </w:r>
        <w:r w:rsidR="00B35EBA">
          <w:rPr>
            <w:noProof/>
            <w:webHidden/>
          </w:rPr>
          <w:fldChar w:fldCharType="begin"/>
        </w:r>
        <w:r w:rsidR="00B35EBA">
          <w:rPr>
            <w:noProof/>
            <w:webHidden/>
          </w:rPr>
          <w:instrText xml:space="preserve"> PAGEREF _Toc149572620 \h </w:instrText>
        </w:r>
        <w:r w:rsidR="00B35EBA">
          <w:rPr>
            <w:noProof/>
            <w:webHidden/>
          </w:rPr>
        </w:r>
        <w:r w:rsidR="00B35EBA">
          <w:rPr>
            <w:noProof/>
            <w:webHidden/>
          </w:rPr>
          <w:fldChar w:fldCharType="separate"/>
        </w:r>
        <w:r w:rsidR="000A0462">
          <w:rPr>
            <w:noProof/>
            <w:webHidden/>
          </w:rPr>
          <w:t>49</w:t>
        </w:r>
        <w:r w:rsidR="00B35EBA">
          <w:rPr>
            <w:noProof/>
            <w:webHidden/>
          </w:rPr>
          <w:fldChar w:fldCharType="end"/>
        </w:r>
      </w:hyperlink>
    </w:p>
    <w:p w14:paraId="30CE3F35" w14:textId="2D95A34F"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21" w:history="1">
        <w:r w:rsidR="00B35EBA" w:rsidRPr="00314BE0">
          <w:rPr>
            <w:rStyle w:val="Hyperlink"/>
            <w:noProof/>
          </w:rPr>
          <w:t>Table 6.2 Utility requirements for hydrogen carrier production processes</w:t>
        </w:r>
        <w:r w:rsidR="00B35EBA">
          <w:rPr>
            <w:noProof/>
            <w:webHidden/>
          </w:rPr>
          <w:tab/>
        </w:r>
        <w:r w:rsidR="00B35EBA">
          <w:rPr>
            <w:noProof/>
            <w:webHidden/>
          </w:rPr>
          <w:fldChar w:fldCharType="begin"/>
        </w:r>
        <w:r w:rsidR="00B35EBA">
          <w:rPr>
            <w:noProof/>
            <w:webHidden/>
          </w:rPr>
          <w:instrText xml:space="preserve"> PAGEREF _Toc149572621 \h </w:instrText>
        </w:r>
        <w:r w:rsidR="00B35EBA">
          <w:rPr>
            <w:noProof/>
            <w:webHidden/>
          </w:rPr>
        </w:r>
        <w:r w:rsidR="00B35EBA">
          <w:rPr>
            <w:noProof/>
            <w:webHidden/>
          </w:rPr>
          <w:fldChar w:fldCharType="separate"/>
        </w:r>
        <w:r w:rsidR="000A0462">
          <w:rPr>
            <w:noProof/>
            <w:webHidden/>
          </w:rPr>
          <w:t>49</w:t>
        </w:r>
        <w:r w:rsidR="00B35EBA">
          <w:rPr>
            <w:noProof/>
            <w:webHidden/>
          </w:rPr>
          <w:fldChar w:fldCharType="end"/>
        </w:r>
      </w:hyperlink>
    </w:p>
    <w:p w14:paraId="735BA373" w14:textId="7DF94BB5"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22" w:history="1">
        <w:r w:rsidR="00B35EBA" w:rsidRPr="00314BE0">
          <w:rPr>
            <w:rStyle w:val="Hyperlink"/>
            <w:noProof/>
          </w:rPr>
          <w:t>Table 6.3 Summary of levelized cost of hydrogen carriers</w:t>
        </w:r>
        <w:r w:rsidR="00B35EBA">
          <w:rPr>
            <w:noProof/>
            <w:webHidden/>
          </w:rPr>
          <w:tab/>
        </w:r>
        <w:r w:rsidR="00B35EBA">
          <w:rPr>
            <w:noProof/>
            <w:webHidden/>
          </w:rPr>
          <w:fldChar w:fldCharType="begin"/>
        </w:r>
        <w:r w:rsidR="00B35EBA">
          <w:rPr>
            <w:noProof/>
            <w:webHidden/>
          </w:rPr>
          <w:instrText xml:space="preserve"> PAGEREF _Toc149572622 \h </w:instrText>
        </w:r>
        <w:r w:rsidR="00B35EBA">
          <w:rPr>
            <w:noProof/>
            <w:webHidden/>
          </w:rPr>
        </w:r>
        <w:r w:rsidR="00B35EBA">
          <w:rPr>
            <w:noProof/>
            <w:webHidden/>
          </w:rPr>
          <w:fldChar w:fldCharType="separate"/>
        </w:r>
        <w:r w:rsidR="000A0462">
          <w:rPr>
            <w:noProof/>
            <w:webHidden/>
          </w:rPr>
          <w:t>51</w:t>
        </w:r>
        <w:r w:rsidR="00B35EBA">
          <w:rPr>
            <w:noProof/>
            <w:webHidden/>
          </w:rPr>
          <w:fldChar w:fldCharType="end"/>
        </w:r>
      </w:hyperlink>
    </w:p>
    <w:p w14:paraId="1D9A72C2" w14:textId="55FB6006"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23" w:history="1">
        <w:r w:rsidR="00B35EBA" w:rsidRPr="00314BE0">
          <w:rPr>
            <w:rStyle w:val="Hyperlink"/>
            <w:noProof/>
          </w:rPr>
          <w:t>Table 8.1 Natural gas specifications and condition</w:t>
        </w:r>
        <w:r w:rsidR="00B35EBA">
          <w:rPr>
            <w:noProof/>
            <w:webHidden/>
          </w:rPr>
          <w:tab/>
        </w:r>
        <w:r w:rsidR="00B35EBA">
          <w:rPr>
            <w:noProof/>
            <w:webHidden/>
          </w:rPr>
          <w:fldChar w:fldCharType="begin"/>
        </w:r>
        <w:r w:rsidR="00B35EBA">
          <w:rPr>
            <w:noProof/>
            <w:webHidden/>
          </w:rPr>
          <w:instrText xml:space="preserve"> PAGEREF _Toc149572623 \h </w:instrText>
        </w:r>
        <w:r w:rsidR="00B35EBA">
          <w:rPr>
            <w:noProof/>
            <w:webHidden/>
          </w:rPr>
        </w:r>
        <w:r w:rsidR="00B35EBA">
          <w:rPr>
            <w:noProof/>
            <w:webHidden/>
          </w:rPr>
          <w:fldChar w:fldCharType="separate"/>
        </w:r>
        <w:r w:rsidR="000A0462">
          <w:rPr>
            <w:noProof/>
            <w:webHidden/>
          </w:rPr>
          <w:t>56</w:t>
        </w:r>
        <w:r w:rsidR="00B35EBA">
          <w:rPr>
            <w:noProof/>
            <w:webHidden/>
          </w:rPr>
          <w:fldChar w:fldCharType="end"/>
        </w:r>
      </w:hyperlink>
    </w:p>
    <w:p w14:paraId="4931393E" w14:textId="3576A733"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24" w:history="1">
        <w:r w:rsidR="00B35EBA" w:rsidRPr="00314BE0">
          <w:rPr>
            <w:rStyle w:val="Hyperlink"/>
            <w:noProof/>
          </w:rPr>
          <w:t>Table 8.2 Typical characteristics of Victorian brown coal</w:t>
        </w:r>
        <w:r w:rsidR="00B35EBA">
          <w:rPr>
            <w:noProof/>
            <w:webHidden/>
          </w:rPr>
          <w:tab/>
        </w:r>
        <w:r w:rsidR="00B35EBA">
          <w:rPr>
            <w:noProof/>
            <w:webHidden/>
          </w:rPr>
          <w:fldChar w:fldCharType="begin"/>
        </w:r>
        <w:r w:rsidR="00B35EBA">
          <w:rPr>
            <w:noProof/>
            <w:webHidden/>
          </w:rPr>
          <w:instrText xml:space="preserve"> PAGEREF _Toc149572624 \h </w:instrText>
        </w:r>
        <w:r w:rsidR="00B35EBA">
          <w:rPr>
            <w:noProof/>
            <w:webHidden/>
          </w:rPr>
        </w:r>
        <w:r w:rsidR="00B35EBA">
          <w:rPr>
            <w:noProof/>
            <w:webHidden/>
          </w:rPr>
          <w:fldChar w:fldCharType="separate"/>
        </w:r>
        <w:r w:rsidR="000A0462">
          <w:rPr>
            <w:noProof/>
            <w:webHidden/>
          </w:rPr>
          <w:t>57</w:t>
        </w:r>
        <w:r w:rsidR="00B35EBA">
          <w:rPr>
            <w:noProof/>
            <w:webHidden/>
          </w:rPr>
          <w:fldChar w:fldCharType="end"/>
        </w:r>
      </w:hyperlink>
    </w:p>
    <w:p w14:paraId="006DE548" w14:textId="27E8B601"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25" w:history="1">
        <w:r w:rsidR="00B35EBA" w:rsidRPr="00314BE0">
          <w:rPr>
            <w:rStyle w:val="Hyperlink"/>
            <w:noProof/>
          </w:rPr>
          <w:t>Table 8.3 Ultimate, Proximate and Sulfur Analyses of Victorian brown coal</w:t>
        </w:r>
        <w:r w:rsidR="00B35EBA">
          <w:rPr>
            <w:noProof/>
            <w:webHidden/>
          </w:rPr>
          <w:tab/>
        </w:r>
        <w:r w:rsidR="00B35EBA">
          <w:rPr>
            <w:noProof/>
            <w:webHidden/>
          </w:rPr>
          <w:fldChar w:fldCharType="begin"/>
        </w:r>
        <w:r w:rsidR="00B35EBA">
          <w:rPr>
            <w:noProof/>
            <w:webHidden/>
          </w:rPr>
          <w:instrText xml:space="preserve"> PAGEREF _Toc149572625 \h </w:instrText>
        </w:r>
        <w:r w:rsidR="00B35EBA">
          <w:rPr>
            <w:noProof/>
            <w:webHidden/>
          </w:rPr>
        </w:r>
        <w:r w:rsidR="00B35EBA">
          <w:rPr>
            <w:noProof/>
            <w:webHidden/>
          </w:rPr>
          <w:fldChar w:fldCharType="separate"/>
        </w:r>
        <w:r w:rsidR="000A0462">
          <w:rPr>
            <w:noProof/>
            <w:webHidden/>
          </w:rPr>
          <w:t>57</w:t>
        </w:r>
        <w:r w:rsidR="00B35EBA">
          <w:rPr>
            <w:noProof/>
            <w:webHidden/>
          </w:rPr>
          <w:fldChar w:fldCharType="end"/>
        </w:r>
      </w:hyperlink>
    </w:p>
    <w:p w14:paraId="1301A1E6" w14:textId="48AC3C0A"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26" w:history="1">
        <w:r w:rsidR="00B35EBA" w:rsidRPr="00314BE0">
          <w:rPr>
            <w:rStyle w:val="Hyperlink"/>
            <w:noProof/>
          </w:rPr>
          <w:t>Table 8.4 Wet Victorian brown coal particle size distribution</w:t>
        </w:r>
        <w:r w:rsidR="00B35EBA">
          <w:rPr>
            <w:noProof/>
            <w:webHidden/>
          </w:rPr>
          <w:tab/>
        </w:r>
        <w:r w:rsidR="00B35EBA">
          <w:rPr>
            <w:noProof/>
            <w:webHidden/>
          </w:rPr>
          <w:fldChar w:fldCharType="begin"/>
        </w:r>
        <w:r w:rsidR="00B35EBA">
          <w:rPr>
            <w:noProof/>
            <w:webHidden/>
          </w:rPr>
          <w:instrText xml:space="preserve"> PAGEREF _Toc149572626 \h </w:instrText>
        </w:r>
        <w:r w:rsidR="00B35EBA">
          <w:rPr>
            <w:noProof/>
            <w:webHidden/>
          </w:rPr>
        </w:r>
        <w:r w:rsidR="00B35EBA">
          <w:rPr>
            <w:noProof/>
            <w:webHidden/>
          </w:rPr>
          <w:fldChar w:fldCharType="separate"/>
        </w:r>
        <w:r w:rsidR="000A0462">
          <w:rPr>
            <w:noProof/>
            <w:webHidden/>
          </w:rPr>
          <w:t>57</w:t>
        </w:r>
        <w:r w:rsidR="00B35EBA">
          <w:rPr>
            <w:noProof/>
            <w:webHidden/>
          </w:rPr>
          <w:fldChar w:fldCharType="end"/>
        </w:r>
      </w:hyperlink>
    </w:p>
    <w:p w14:paraId="40ACA483" w14:textId="0CEFBAAD"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27" w:history="1">
        <w:r w:rsidR="00B35EBA" w:rsidRPr="00314BE0">
          <w:rPr>
            <w:rStyle w:val="Hyperlink"/>
            <w:noProof/>
          </w:rPr>
          <w:t>Table 8.5 Ultimate, Proximate and Sulfur Analyses of Queensland Black Coal</w:t>
        </w:r>
        <w:r w:rsidR="00B35EBA">
          <w:rPr>
            <w:noProof/>
            <w:webHidden/>
          </w:rPr>
          <w:tab/>
        </w:r>
        <w:r w:rsidR="00B35EBA">
          <w:rPr>
            <w:noProof/>
            <w:webHidden/>
          </w:rPr>
          <w:fldChar w:fldCharType="begin"/>
        </w:r>
        <w:r w:rsidR="00B35EBA">
          <w:rPr>
            <w:noProof/>
            <w:webHidden/>
          </w:rPr>
          <w:instrText xml:space="preserve"> PAGEREF _Toc149572627 \h </w:instrText>
        </w:r>
        <w:r w:rsidR="00B35EBA">
          <w:rPr>
            <w:noProof/>
            <w:webHidden/>
          </w:rPr>
        </w:r>
        <w:r w:rsidR="00B35EBA">
          <w:rPr>
            <w:noProof/>
            <w:webHidden/>
          </w:rPr>
          <w:fldChar w:fldCharType="separate"/>
        </w:r>
        <w:r w:rsidR="000A0462">
          <w:rPr>
            <w:noProof/>
            <w:webHidden/>
          </w:rPr>
          <w:t>58</w:t>
        </w:r>
        <w:r w:rsidR="00B35EBA">
          <w:rPr>
            <w:noProof/>
            <w:webHidden/>
          </w:rPr>
          <w:fldChar w:fldCharType="end"/>
        </w:r>
      </w:hyperlink>
    </w:p>
    <w:p w14:paraId="3A2FFE29" w14:textId="1CCB9E94"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28" w:history="1">
        <w:r w:rsidR="00B35EBA" w:rsidRPr="00314BE0">
          <w:rPr>
            <w:rStyle w:val="Hyperlink"/>
            <w:noProof/>
          </w:rPr>
          <w:t>Table 8.6 Particle Size Distribution of a typical black coal</w:t>
        </w:r>
        <w:r w:rsidR="00B35EBA">
          <w:rPr>
            <w:noProof/>
            <w:webHidden/>
          </w:rPr>
          <w:tab/>
        </w:r>
        <w:r w:rsidR="00B35EBA">
          <w:rPr>
            <w:noProof/>
            <w:webHidden/>
          </w:rPr>
          <w:fldChar w:fldCharType="begin"/>
        </w:r>
        <w:r w:rsidR="00B35EBA">
          <w:rPr>
            <w:noProof/>
            <w:webHidden/>
          </w:rPr>
          <w:instrText xml:space="preserve"> PAGEREF _Toc149572628 \h </w:instrText>
        </w:r>
        <w:r w:rsidR="00B35EBA">
          <w:rPr>
            <w:noProof/>
            <w:webHidden/>
          </w:rPr>
        </w:r>
        <w:r w:rsidR="00B35EBA">
          <w:rPr>
            <w:noProof/>
            <w:webHidden/>
          </w:rPr>
          <w:fldChar w:fldCharType="separate"/>
        </w:r>
        <w:r w:rsidR="000A0462">
          <w:rPr>
            <w:noProof/>
            <w:webHidden/>
          </w:rPr>
          <w:t>58</w:t>
        </w:r>
        <w:r w:rsidR="00B35EBA">
          <w:rPr>
            <w:noProof/>
            <w:webHidden/>
          </w:rPr>
          <w:fldChar w:fldCharType="end"/>
        </w:r>
      </w:hyperlink>
    </w:p>
    <w:p w14:paraId="5E362E7A" w14:textId="78EBA1D1"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29" w:history="1">
        <w:r w:rsidR="00B35EBA" w:rsidRPr="00314BE0">
          <w:rPr>
            <w:rStyle w:val="Hyperlink"/>
            <w:noProof/>
          </w:rPr>
          <w:t>Table 8.7</w:t>
        </w:r>
        <w:r w:rsidR="00B35EBA" w:rsidRPr="00314BE0">
          <w:rPr>
            <w:rStyle w:val="Hyperlink"/>
            <w:noProof/>
            <w:lang w:val="en-US"/>
          </w:rPr>
          <w:t xml:space="preserve"> Bioenergy resources sector in Australia</w:t>
        </w:r>
        <w:r w:rsidR="00B35EBA">
          <w:rPr>
            <w:noProof/>
            <w:webHidden/>
          </w:rPr>
          <w:tab/>
        </w:r>
        <w:r w:rsidR="00B35EBA">
          <w:rPr>
            <w:noProof/>
            <w:webHidden/>
          </w:rPr>
          <w:fldChar w:fldCharType="begin"/>
        </w:r>
        <w:r w:rsidR="00B35EBA">
          <w:rPr>
            <w:noProof/>
            <w:webHidden/>
          </w:rPr>
          <w:instrText xml:space="preserve"> PAGEREF _Toc149572629 \h </w:instrText>
        </w:r>
        <w:r w:rsidR="00B35EBA">
          <w:rPr>
            <w:noProof/>
            <w:webHidden/>
          </w:rPr>
        </w:r>
        <w:r w:rsidR="00B35EBA">
          <w:rPr>
            <w:noProof/>
            <w:webHidden/>
          </w:rPr>
          <w:fldChar w:fldCharType="separate"/>
        </w:r>
        <w:r w:rsidR="000A0462">
          <w:rPr>
            <w:noProof/>
            <w:webHidden/>
          </w:rPr>
          <w:t>60</w:t>
        </w:r>
        <w:r w:rsidR="00B35EBA">
          <w:rPr>
            <w:noProof/>
            <w:webHidden/>
          </w:rPr>
          <w:fldChar w:fldCharType="end"/>
        </w:r>
      </w:hyperlink>
    </w:p>
    <w:p w14:paraId="5FA1F860" w14:textId="13E29A90"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30" w:history="1">
        <w:r w:rsidR="00B35EBA" w:rsidRPr="00314BE0">
          <w:rPr>
            <w:rStyle w:val="Hyperlink"/>
            <w:noProof/>
          </w:rPr>
          <w:t>Table 8.8</w:t>
        </w:r>
        <w:r w:rsidR="00B35EBA" w:rsidRPr="00314BE0">
          <w:rPr>
            <w:rStyle w:val="Hyperlink"/>
            <w:noProof/>
            <w:lang w:val="en-US"/>
          </w:rPr>
          <w:t xml:space="preserve"> Biomass resources and bioenergy production potential in Australia</w:t>
        </w:r>
        <w:r w:rsidR="00B35EBA">
          <w:rPr>
            <w:noProof/>
            <w:webHidden/>
          </w:rPr>
          <w:tab/>
        </w:r>
        <w:r w:rsidR="00B35EBA">
          <w:rPr>
            <w:noProof/>
            <w:webHidden/>
          </w:rPr>
          <w:fldChar w:fldCharType="begin"/>
        </w:r>
        <w:r w:rsidR="00B35EBA">
          <w:rPr>
            <w:noProof/>
            <w:webHidden/>
          </w:rPr>
          <w:instrText xml:space="preserve"> PAGEREF _Toc149572630 \h </w:instrText>
        </w:r>
        <w:r w:rsidR="00B35EBA">
          <w:rPr>
            <w:noProof/>
            <w:webHidden/>
          </w:rPr>
        </w:r>
        <w:r w:rsidR="00B35EBA">
          <w:rPr>
            <w:noProof/>
            <w:webHidden/>
          </w:rPr>
          <w:fldChar w:fldCharType="separate"/>
        </w:r>
        <w:r w:rsidR="000A0462">
          <w:rPr>
            <w:noProof/>
            <w:webHidden/>
          </w:rPr>
          <w:t>60</w:t>
        </w:r>
        <w:r w:rsidR="00B35EBA">
          <w:rPr>
            <w:noProof/>
            <w:webHidden/>
          </w:rPr>
          <w:fldChar w:fldCharType="end"/>
        </w:r>
      </w:hyperlink>
    </w:p>
    <w:p w14:paraId="63C276F4" w14:textId="5E74E426"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31" w:history="1">
        <w:r w:rsidR="00B35EBA" w:rsidRPr="00314BE0">
          <w:rPr>
            <w:rStyle w:val="Hyperlink"/>
            <w:noProof/>
          </w:rPr>
          <w:t>Table 8.9</w:t>
        </w:r>
        <w:r w:rsidR="00B35EBA" w:rsidRPr="00314BE0">
          <w:rPr>
            <w:rStyle w:val="Hyperlink"/>
            <w:noProof/>
            <w:lang w:val="en-US"/>
          </w:rPr>
          <w:t xml:space="preserve"> Potential biomass feedstock, available amount, delivered cost and potential location and conversion technologies</w:t>
        </w:r>
        <w:r w:rsidR="00B35EBA">
          <w:rPr>
            <w:noProof/>
            <w:webHidden/>
          </w:rPr>
          <w:tab/>
        </w:r>
        <w:r w:rsidR="00B35EBA">
          <w:rPr>
            <w:noProof/>
            <w:webHidden/>
          </w:rPr>
          <w:fldChar w:fldCharType="begin"/>
        </w:r>
        <w:r w:rsidR="00B35EBA">
          <w:rPr>
            <w:noProof/>
            <w:webHidden/>
          </w:rPr>
          <w:instrText xml:space="preserve"> PAGEREF _Toc149572631 \h </w:instrText>
        </w:r>
        <w:r w:rsidR="00B35EBA">
          <w:rPr>
            <w:noProof/>
            <w:webHidden/>
          </w:rPr>
        </w:r>
        <w:r w:rsidR="00B35EBA">
          <w:rPr>
            <w:noProof/>
            <w:webHidden/>
          </w:rPr>
          <w:fldChar w:fldCharType="separate"/>
        </w:r>
        <w:r w:rsidR="000A0462">
          <w:rPr>
            <w:noProof/>
            <w:webHidden/>
          </w:rPr>
          <w:t>61</w:t>
        </w:r>
        <w:r w:rsidR="00B35EBA">
          <w:rPr>
            <w:noProof/>
            <w:webHidden/>
          </w:rPr>
          <w:fldChar w:fldCharType="end"/>
        </w:r>
      </w:hyperlink>
    </w:p>
    <w:p w14:paraId="365A670D" w14:textId="44120971" w:rsidR="00B35EBA" w:rsidRDefault="00000000">
      <w:pPr>
        <w:pStyle w:val="TableofFigures"/>
        <w:tabs>
          <w:tab w:val="right" w:leader="dot" w:pos="9010"/>
        </w:tabs>
        <w:rPr>
          <w:rFonts w:asciiTheme="minorHAnsi" w:eastAsiaTheme="minorEastAsia" w:hAnsiTheme="minorHAnsi"/>
          <w:noProof/>
          <w:kern w:val="2"/>
          <w:szCs w:val="22"/>
          <w:lang w:eastAsia="en-AU"/>
          <w14:ligatures w14:val="standardContextual"/>
        </w:rPr>
      </w:pPr>
      <w:hyperlink w:anchor="_Toc149572632" w:history="1">
        <w:r w:rsidR="00B35EBA" w:rsidRPr="00314BE0">
          <w:rPr>
            <w:rStyle w:val="Hyperlink"/>
            <w:noProof/>
          </w:rPr>
          <w:t>Table 8.10</w:t>
        </w:r>
        <w:r w:rsidR="00B35EBA" w:rsidRPr="00314BE0">
          <w:rPr>
            <w:rStyle w:val="Hyperlink"/>
            <w:noProof/>
            <w:lang w:val="en-US"/>
          </w:rPr>
          <w:t xml:space="preserve">  Proximate and ultimate analyses of typical biomass feedstocks used as an input to the model</w:t>
        </w:r>
        <w:r w:rsidR="00B35EBA">
          <w:rPr>
            <w:noProof/>
            <w:webHidden/>
          </w:rPr>
          <w:tab/>
        </w:r>
        <w:r w:rsidR="00B35EBA">
          <w:rPr>
            <w:noProof/>
            <w:webHidden/>
          </w:rPr>
          <w:fldChar w:fldCharType="begin"/>
        </w:r>
        <w:r w:rsidR="00B35EBA">
          <w:rPr>
            <w:noProof/>
            <w:webHidden/>
          </w:rPr>
          <w:instrText xml:space="preserve"> PAGEREF _Toc149572632 \h </w:instrText>
        </w:r>
        <w:r w:rsidR="00B35EBA">
          <w:rPr>
            <w:noProof/>
            <w:webHidden/>
          </w:rPr>
        </w:r>
        <w:r w:rsidR="00B35EBA">
          <w:rPr>
            <w:noProof/>
            <w:webHidden/>
          </w:rPr>
          <w:fldChar w:fldCharType="separate"/>
        </w:r>
        <w:r w:rsidR="000A0462">
          <w:rPr>
            <w:noProof/>
            <w:webHidden/>
          </w:rPr>
          <w:t>62</w:t>
        </w:r>
        <w:r w:rsidR="00B35EBA">
          <w:rPr>
            <w:noProof/>
            <w:webHidden/>
          </w:rPr>
          <w:fldChar w:fldCharType="end"/>
        </w:r>
      </w:hyperlink>
    </w:p>
    <w:p w14:paraId="148C5541" w14:textId="45303397" w:rsidR="00E603DB" w:rsidRDefault="00E603DB" w:rsidP="00E603DB">
      <w:r>
        <w:fldChar w:fldCharType="end"/>
      </w:r>
    </w:p>
    <w:p w14:paraId="56118193" w14:textId="77777777" w:rsidR="00E603DB" w:rsidRDefault="00E603DB" w:rsidP="00E603DB"/>
    <w:p w14:paraId="7EAAE385" w14:textId="77777777" w:rsidR="006D55FB" w:rsidRDefault="006D55FB" w:rsidP="00E603DB">
      <w:pPr>
        <w:sectPr w:rsidR="006D55FB" w:rsidSect="00E603DB">
          <w:pgSz w:w="11900" w:h="16840"/>
          <w:pgMar w:top="1701" w:right="1440" w:bottom="1440" w:left="1440" w:header="709" w:footer="709" w:gutter="0"/>
          <w:pgNumType w:fmt="lowerRoman"/>
          <w:cols w:space="708"/>
          <w:docGrid w:linePitch="360"/>
        </w:sectPr>
      </w:pPr>
    </w:p>
    <w:p w14:paraId="70457F93" w14:textId="77777777" w:rsidR="00E603DB" w:rsidRDefault="006D55FB" w:rsidP="006D55FB">
      <w:pPr>
        <w:pStyle w:val="Heading1"/>
        <w:numPr>
          <w:ilvl w:val="0"/>
          <w:numId w:val="0"/>
        </w:numPr>
        <w:ind w:left="432" w:hanging="432"/>
      </w:pPr>
      <w:bookmarkStart w:id="60" w:name="_Toc142485557"/>
      <w:bookmarkStart w:id="61" w:name="_Toc149560717"/>
      <w:r>
        <w:lastRenderedPageBreak/>
        <w:t>Key terms and definitions</w:t>
      </w:r>
      <w:bookmarkEnd w:id="60"/>
      <w:bookmarkEnd w:id="61"/>
    </w:p>
    <w:tbl>
      <w:tblPr>
        <w:tblStyle w:val="GridTable5Dark-Accent11"/>
        <w:tblW w:w="0" w:type="auto"/>
        <w:tblLook w:val="04A0" w:firstRow="1" w:lastRow="0" w:firstColumn="1" w:lastColumn="0" w:noHBand="0" w:noVBand="1"/>
      </w:tblPr>
      <w:tblGrid>
        <w:gridCol w:w="2405"/>
        <w:gridCol w:w="6605"/>
      </w:tblGrid>
      <w:tr w:rsidR="00BF1BB6" w14:paraId="1092920A" w14:textId="77777777" w:rsidTr="006D55F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25F4C1A7" w14:textId="77777777" w:rsidR="00BF1BB6" w:rsidRDefault="00BF1BB6" w:rsidP="006D55FB">
            <w:pPr>
              <w:spacing w:after="120"/>
            </w:pPr>
            <w:r>
              <w:t>Term</w:t>
            </w:r>
          </w:p>
        </w:tc>
        <w:tc>
          <w:tcPr>
            <w:tcW w:w="6605" w:type="dxa"/>
          </w:tcPr>
          <w:p w14:paraId="39B5DAAB" w14:textId="77777777" w:rsidR="00BF1BB6" w:rsidRDefault="00BF1BB6" w:rsidP="006D55FB">
            <w:pPr>
              <w:spacing w:after="120"/>
              <w:cnfStyle w:val="100000000000" w:firstRow="1" w:lastRow="0" w:firstColumn="0" w:lastColumn="0" w:oddVBand="0" w:evenVBand="0" w:oddHBand="0" w:evenHBand="0" w:firstRowFirstColumn="0" w:firstRowLastColumn="0" w:lastRowFirstColumn="0" w:lastRowLastColumn="0"/>
            </w:pPr>
            <w:r>
              <w:t>Definition</w:t>
            </w:r>
          </w:p>
        </w:tc>
      </w:tr>
      <w:tr w:rsidR="00BF1BB6" w14:paraId="0E006140"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61F93AC9" w14:textId="77777777" w:rsidR="00BF1BB6" w:rsidRDefault="00BF1BB6" w:rsidP="006D55FB">
            <w:pPr>
              <w:spacing w:after="120"/>
            </w:pPr>
            <w:r>
              <w:t>AE</w:t>
            </w:r>
          </w:p>
        </w:tc>
        <w:tc>
          <w:tcPr>
            <w:tcW w:w="6605" w:type="dxa"/>
          </w:tcPr>
          <w:p w14:paraId="315110DB" w14:textId="77777777" w:rsidR="00BF1BB6" w:rsidRPr="000A24CF" w:rsidRDefault="00BF1BB6" w:rsidP="006D55FB">
            <w:pPr>
              <w:spacing w:after="120"/>
              <w:cnfStyle w:val="000000100000" w:firstRow="0" w:lastRow="0" w:firstColumn="0" w:lastColumn="0" w:oddVBand="0" w:evenVBand="0" w:oddHBand="1" w:evenHBand="0" w:firstRowFirstColumn="0" w:firstRowLastColumn="0" w:lastRowFirstColumn="0" w:lastRowLastColumn="0"/>
            </w:pPr>
            <w:r>
              <w:t>Alkaline electrolysis. The oldest and most established form of electrolysis, involving an anode and cathode immersed in an alkaline bath to facilitate the transfer of hydrogen cations (H</w:t>
            </w:r>
            <w:r>
              <w:rPr>
                <w:vertAlign w:val="superscript"/>
              </w:rPr>
              <w:t>+</w:t>
            </w:r>
            <w:r>
              <w:t>) from the anode to the cathode.</w:t>
            </w:r>
          </w:p>
        </w:tc>
      </w:tr>
      <w:tr w:rsidR="00BF1BB6" w14:paraId="7A9FFDD3"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3F9F96DD" w14:textId="77777777" w:rsidR="00BF1BB6" w:rsidRDefault="00BF1BB6" w:rsidP="006D55FB">
            <w:pPr>
              <w:spacing w:after="120"/>
            </w:pPr>
            <w:r>
              <w:t>AEM</w:t>
            </w:r>
          </w:p>
        </w:tc>
        <w:tc>
          <w:tcPr>
            <w:tcW w:w="6605" w:type="dxa"/>
          </w:tcPr>
          <w:p w14:paraId="686B621E"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Anion exchange membrane electrolysis. An electrolysis technology which is facilitated by the transfer of hydrogen based anions (HX</w:t>
            </w:r>
            <w:r>
              <w:rPr>
                <w:vertAlign w:val="superscript"/>
              </w:rPr>
              <w:t>-</w:t>
            </w:r>
            <w:r>
              <w:t xml:space="preserve">) across a membrane.  </w:t>
            </w:r>
          </w:p>
        </w:tc>
      </w:tr>
      <w:tr w:rsidR="00BF1BB6" w14:paraId="06DBBF0C"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66D97B31" w14:textId="77777777" w:rsidR="00BF1BB6" w:rsidRDefault="00BF1BB6" w:rsidP="006D55FB">
            <w:pPr>
              <w:spacing w:after="120"/>
            </w:pPr>
            <w:r>
              <w:t>AGR</w:t>
            </w:r>
          </w:p>
        </w:tc>
        <w:tc>
          <w:tcPr>
            <w:tcW w:w="6605" w:type="dxa"/>
          </w:tcPr>
          <w:p w14:paraId="4057E43D" w14:textId="77777777" w:rsidR="00BF1BB6" w:rsidRPr="00262070" w:rsidRDefault="00BF1BB6" w:rsidP="006D55FB">
            <w:pPr>
              <w:spacing w:after="120"/>
              <w:cnfStyle w:val="000000100000" w:firstRow="0" w:lastRow="0" w:firstColumn="0" w:lastColumn="0" w:oddVBand="0" w:evenVBand="0" w:oddHBand="1" w:evenHBand="0" w:firstRowFirstColumn="0" w:firstRowLastColumn="0" w:lastRowFirstColumn="0" w:lastRowLastColumn="0"/>
            </w:pPr>
            <w:r>
              <w:t>Acid gas removal. The process of removing CO</w:t>
            </w:r>
            <w:r>
              <w:rPr>
                <w:vertAlign w:val="subscript"/>
              </w:rPr>
              <w:t xml:space="preserve">2 </w:t>
            </w:r>
            <w:r>
              <w:t>and H</w:t>
            </w:r>
            <w:r>
              <w:rPr>
                <w:vertAlign w:val="subscript"/>
              </w:rPr>
              <w:t>2</w:t>
            </w:r>
            <w:r>
              <w:t>S from process streams. Removed CO</w:t>
            </w:r>
            <w:r>
              <w:rPr>
                <w:vertAlign w:val="subscript"/>
              </w:rPr>
              <w:t>2</w:t>
            </w:r>
            <w:r>
              <w:t xml:space="preserve"> can be sequestered or vented to atmosphere (depending on emissions reductions objectives).  </w:t>
            </w:r>
          </w:p>
        </w:tc>
      </w:tr>
      <w:tr w:rsidR="00BF1BB6" w14:paraId="081D124E"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373CDC64" w14:textId="77777777" w:rsidR="00BF1BB6" w:rsidRDefault="00BF1BB6" w:rsidP="006D55FB">
            <w:pPr>
              <w:spacing w:after="120"/>
            </w:pPr>
            <w:r>
              <w:t>Anode</w:t>
            </w:r>
          </w:p>
        </w:tc>
        <w:tc>
          <w:tcPr>
            <w:tcW w:w="6605" w:type="dxa"/>
          </w:tcPr>
          <w:p w14:paraId="34DFC889"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The electrode in an electrolyser where ionic hydrogen (chemical form is specific to the electrolyser technology) is converted into diatomic gaseous hydrogen (H</w:t>
            </w:r>
            <w:r>
              <w:rPr>
                <w:vertAlign w:val="subscript"/>
              </w:rPr>
              <w:t>2</w:t>
            </w:r>
            <w:r>
              <w:t xml:space="preserve">).  </w:t>
            </w:r>
          </w:p>
        </w:tc>
      </w:tr>
      <w:tr w:rsidR="00BF1BB6" w14:paraId="6868A32A"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5E53E857" w14:textId="77777777" w:rsidR="00BF1BB6" w:rsidRDefault="00BF1BB6" w:rsidP="006D55FB">
            <w:pPr>
              <w:spacing w:after="120"/>
            </w:pPr>
            <w:r>
              <w:t>Aspen Plus V11</w:t>
            </w:r>
          </w:p>
        </w:tc>
        <w:tc>
          <w:tcPr>
            <w:tcW w:w="6605" w:type="dxa"/>
          </w:tcPr>
          <w:p w14:paraId="54053FAD" w14:textId="77777777"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 xml:space="preserve">A software used for process modelling, inclusive of thermodynamic and numerical convergence packages.  </w:t>
            </w:r>
          </w:p>
        </w:tc>
      </w:tr>
      <w:tr w:rsidR="00BF1BB6" w14:paraId="21EACA66"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114881DD" w14:textId="77777777" w:rsidR="00BF1BB6" w:rsidRDefault="00BF1BB6" w:rsidP="006D55FB">
            <w:pPr>
              <w:spacing w:after="120"/>
            </w:pPr>
            <w:r>
              <w:t>ATR</w:t>
            </w:r>
          </w:p>
        </w:tc>
        <w:tc>
          <w:tcPr>
            <w:tcW w:w="6605" w:type="dxa"/>
          </w:tcPr>
          <w:p w14:paraId="25AABB93"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 xml:space="preserve">Autothermal reforming. A method of producing hydrogen from methane using heat and oxygen. </w:t>
            </w:r>
          </w:p>
        </w:tc>
      </w:tr>
      <w:tr w:rsidR="00BF1BB6" w14:paraId="7C4D4CFE"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47637648" w14:textId="77777777" w:rsidR="00BF1BB6" w:rsidRDefault="00BF1BB6" w:rsidP="006D55FB">
            <w:pPr>
              <w:spacing w:after="120"/>
            </w:pPr>
            <w:r>
              <w:t>CAPEX</w:t>
            </w:r>
          </w:p>
        </w:tc>
        <w:tc>
          <w:tcPr>
            <w:tcW w:w="6605" w:type="dxa"/>
          </w:tcPr>
          <w:p w14:paraId="4DBD9015" w14:textId="12DF3227"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 xml:space="preserve">Capital expense. </w:t>
            </w:r>
          </w:p>
        </w:tc>
      </w:tr>
      <w:tr w:rsidR="00BF1BB6" w14:paraId="5CDA121F"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3C8FA489" w14:textId="77777777" w:rsidR="00BF1BB6" w:rsidRDefault="00BF1BB6" w:rsidP="006D55FB">
            <w:pPr>
              <w:spacing w:after="120"/>
            </w:pPr>
            <w:r>
              <w:t>Cathode</w:t>
            </w:r>
          </w:p>
        </w:tc>
        <w:tc>
          <w:tcPr>
            <w:tcW w:w="6605" w:type="dxa"/>
          </w:tcPr>
          <w:p w14:paraId="6DA7E3C6" w14:textId="77777777" w:rsidR="00BF1BB6" w:rsidRPr="00281E79" w:rsidRDefault="00BF1BB6" w:rsidP="006D55FB">
            <w:pPr>
              <w:spacing w:after="120"/>
              <w:cnfStyle w:val="000000000000" w:firstRow="0" w:lastRow="0" w:firstColumn="0" w:lastColumn="0" w:oddVBand="0" w:evenVBand="0" w:oddHBand="0" w:evenHBand="0" w:firstRowFirstColumn="0" w:firstRowLastColumn="0" w:lastRowFirstColumn="0" w:lastRowLastColumn="0"/>
            </w:pPr>
            <w:r>
              <w:t>The electrode in an electrolyser where a current is applied to water to produce O</w:t>
            </w:r>
            <w:r>
              <w:rPr>
                <w:vertAlign w:val="subscript"/>
              </w:rPr>
              <w:t xml:space="preserve">2 </w:t>
            </w:r>
            <w:r>
              <w:t xml:space="preserve">and ionic hydrogen (chemical form is specific to the electrolyser technology). </w:t>
            </w:r>
          </w:p>
        </w:tc>
      </w:tr>
      <w:tr w:rsidR="00BF1BB6" w14:paraId="323D5D3D"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34F61E62" w14:textId="77777777" w:rsidR="00BF1BB6" w:rsidRDefault="00BF1BB6" w:rsidP="006D55FB">
            <w:pPr>
              <w:spacing w:after="120"/>
            </w:pPr>
            <w:r>
              <w:t>CCS</w:t>
            </w:r>
          </w:p>
        </w:tc>
        <w:tc>
          <w:tcPr>
            <w:tcW w:w="6605" w:type="dxa"/>
          </w:tcPr>
          <w:p w14:paraId="60F85763" w14:textId="77777777" w:rsidR="00BF1BB6" w:rsidRPr="008D4539" w:rsidRDefault="00BF1BB6" w:rsidP="006D55FB">
            <w:pPr>
              <w:spacing w:after="120"/>
              <w:cnfStyle w:val="000000100000" w:firstRow="0" w:lastRow="0" w:firstColumn="0" w:lastColumn="0" w:oddVBand="0" w:evenVBand="0" w:oddHBand="1" w:evenHBand="0" w:firstRowFirstColumn="0" w:firstRowLastColumn="0" w:lastRowFirstColumn="0" w:lastRowLastColumn="0"/>
            </w:pPr>
            <w:r>
              <w:t>Carbon capture and storage. The process of capturing and sequestering CO</w:t>
            </w:r>
            <w:r>
              <w:rPr>
                <w:vertAlign w:val="subscript"/>
              </w:rPr>
              <w:t>2</w:t>
            </w:r>
            <w:r>
              <w:t xml:space="preserve"> from a process stream (often to prevent release into the atmosphere). CCS is an all-encompassing term for a variety of technologies and process combinations.  </w:t>
            </w:r>
          </w:p>
        </w:tc>
      </w:tr>
      <w:tr w:rsidR="00BF1BB6" w14:paraId="2EEFB395"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772EB2B1" w14:textId="77777777" w:rsidR="00BF1BB6" w:rsidRDefault="00BF1BB6" w:rsidP="006D55FB">
            <w:pPr>
              <w:spacing w:after="120"/>
            </w:pPr>
            <w:r>
              <w:t>CSG</w:t>
            </w:r>
          </w:p>
        </w:tc>
        <w:tc>
          <w:tcPr>
            <w:tcW w:w="6605" w:type="dxa"/>
          </w:tcPr>
          <w:p w14:paraId="558A1FB8"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Coal seam gas - a gas predominantly comprised of methane, found in seams within geological coal deposits.</w:t>
            </w:r>
          </w:p>
        </w:tc>
      </w:tr>
      <w:tr w:rsidR="00BF1BB6" w14:paraId="2ED9AC90"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3CC91786" w14:textId="77777777" w:rsidR="00BF1BB6" w:rsidRDefault="00BF1BB6" w:rsidP="006D55FB">
            <w:pPr>
              <w:spacing w:after="120"/>
            </w:pPr>
            <w:r>
              <w:t>DAC</w:t>
            </w:r>
          </w:p>
        </w:tc>
        <w:tc>
          <w:tcPr>
            <w:tcW w:w="6605" w:type="dxa"/>
          </w:tcPr>
          <w:p w14:paraId="09983298" w14:textId="77777777" w:rsidR="00BF1BB6" w:rsidRPr="000A24CF" w:rsidRDefault="00BF1BB6" w:rsidP="006D55FB">
            <w:pPr>
              <w:spacing w:after="120"/>
              <w:cnfStyle w:val="000000100000" w:firstRow="0" w:lastRow="0" w:firstColumn="0" w:lastColumn="0" w:oddVBand="0" w:evenVBand="0" w:oddHBand="1" w:evenHBand="0" w:firstRowFirstColumn="0" w:firstRowLastColumn="0" w:lastRowFirstColumn="0" w:lastRowLastColumn="0"/>
            </w:pPr>
            <w:r>
              <w:t>Direct air capture. The process by which CO</w:t>
            </w:r>
            <w:r>
              <w:rPr>
                <w:vertAlign w:val="subscript"/>
              </w:rPr>
              <w:t xml:space="preserve">2 </w:t>
            </w:r>
            <w:r>
              <w:t>is captured from the atmosphere. CO</w:t>
            </w:r>
            <w:r>
              <w:rPr>
                <w:vertAlign w:val="subscript"/>
              </w:rPr>
              <w:t>2</w:t>
            </w:r>
            <w:r>
              <w:t xml:space="preserve"> captured can be sequestered or utilised. This technology is in early development.</w:t>
            </w:r>
          </w:p>
        </w:tc>
      </w:tr>
      <w:tr w:rsidR="00BF1BB6" w14:paraId="3A1B6885"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6FBDE4C1" w14:textId="77777777" w:rsidR="00BF1BB6" w:rsidRDefault="00BF1BB6" w:rsidP="006D55FB">
            <w:pPr>
              <w:spacing w:after="120"/>
            </w:pPr>
            <w:r>
              <w:t>DFB</w:t>
            </w:r>
          </w:p>
        </w:tc>
        <w:tc>
          <w:tcPr>
            <w:tcW w:w="6605" w:type="dxa"/>
          </w:tcPr>
          <w:p w14:paraId="62FDB526" w14:textId="5D0EF83C"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 xml:space="preserve">Dual fluidised bed reactor – a reactor which facilitates biomass </w:t>
            </w:r>
            <w:r w:rsidR="00D01673">
              <w:t xml:space="preserve">and /or coal </w:t>
            </w:r>
            <w:r>
              <w:t xml:space="preserve">gasification. The reactor has two chambers, one where the gasification occurs and the other where combustion occurs to pre-heat gasification media.  </w:t>
            </w:r>
          </w:p>
        </w:tc>
      </w:tr>
      <w:tr w:rsidR="00BF1BB6" w14:paraId="7F7A2E40"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48857781" w14:textId="77777777" w:rsidR="00BF1BB6" w:rsidRDefault="00BF1BB6" w:rsidP="006D55FB">
            <w:pPr>
              <w:spacing w:after="120"/>
            </w:pPr>
            <w:r>
              <w:t>EFR</w:t>
            </w:r>
          </w:p>
        </w:tc>
        <w:tc>
          <w:tcPr>
            <w:tcW w:w="6605" w:type="dxa"/>
          </w:tcPr>
          <w:p w14:paraId="43466AC0" w14:textId="77777777"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 xml:space="preserve">Entrained flow gasifier – a reactor in which fluidised pulverised coal flows alongside an oxidising agent (oxygen or steam) to facilitate chemical decomposition into syngas. </w:t>
            </w:r>
          </w:p>
        </w:tc>
      </w:tr>
      <w:tr w:rsidR="00BF1BB6" w14:paraId="4B62133A"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0D4D39AD" w14:textId="77777777" w:rsidR="00BF1BB6" w:rsidRDefault="00BF1BB6" w:rsidP="006D55FB">
            <w:pPr>
              <w:spacing w:after="120"/>
            </w:pPr>
            <w:r>
              <w:lastRenderedPageBreak/>
              <w:t>Electrolysis</w:t>
            </w:r>
          </w:p>
        </w:tc>
        <w:tc>
          <w:tcPr>
            <w:tcW w:w="6605" w:type="dxa"/>
          </w:tcPr>
          <w:p w14:paraId="66AA4F07" w14:textId="77777777" w:rsidR="00BF1BB6" w:rsidRDefault="00BF1BB6" w:rsidP="00E54C2F">
            <w:pPr>
              <w:spacing w:after="120"/>
              <w:cnfStyle w:val="000000000000" w:firstRow="0" w:lastRow="0" w:firstColumn="0" w:lastColumn="0" w:oddVBand="0" w:evenVBand="0" w:oddHBand="0" w:evenHBand="0" w:firstRowFirstColumn="0" w:firstRowLastColumn="0" w:lastRowFirstColumn="0" w:lastRowLastColumn="0"/>
            </w:pPr>
            <w:r>
              <w:t>An electro-chemical way of producing hydrogen. An electrical current is applied to decompose water into H</w:t>
            </w:r>
            <w:r>
              <w:rPr>
                <w:vertAlign w:val="subscript"/>
              </w:rPr>
              <w:t>2</w:t>
            </w:r>
            <w:r>
              <w:t xml:space="preserve"> and O</w:t>
            </w:r>
            <w:r>
              <w:rPr>
                <w:vertAlign w:val="subscript"/>
              </w:rPr>
              <w:t>2</w:t>
            </w:r>
            <w:r>
              <w:t>. A variety of electrolysis technologies exist, with slightly varying electro-chemical pathways, however the overall reaction is as follows:</w:t>
            </w:r>
          </w:p>
          <w:p w14:paraId="2EA6ADB0" w14:textId="77777777" w:rsidR="00BF1BB6" w:rsidRPr="00E54C2F" w:rsidRDefault="00BF1BB6" w:rsidP="00E54C2F">
            <w:pPr>
              <w:spacing w:after="120"/>
              <w:jc w:val="center"/>
              <w:cnfStyle w:val="000000000000" w:firstRow="0" w:lastRow="0" w:firstColumn="0" w:lastColumn="0" w:oddVBand="0" w:evenVBand="0" w:oddHBand="0" w:evenHBand="0" w:firstRowFirstColumn="0" w:firstRowLastColumn="0" w:lastRowFirstColumn="0" w:lastRowLastColumn="0"/>
            </w:pPr>
            <w:r>
              <w:t>H</w:t>
            </w:r>
            <w:r>
              <w:rPr>
                <w:vertAlign w:val="subscript"/>
              </w:rPr>
              <w:t>2</w:t>
            </w:r>
            <w:r>
              <w:t xml:space="preserve">O </w:t>
            </w:r>
            <w:r>
              <w:sym w:font="Wingdings" w:char="F0E0"/>
            </w:r>
            <w:r>
              <w:t xml:space="preserve"> H</w:t>
            </w:r>
            <w:r>
              <w:rPr>
                <w:vertAlign w:val="subscript"/>
              </w:rPr>
              <w:t>2</w:t>
            </w:r>
            <w:r>
              <w:t xml:space="preserve"> + ½ O</w:t>
            </w:r>
            <w:r>
              <w:rPr>
                <w:vertAlign w:val="subscript"/>
              </w:rPr>
              <w:t>2</w:t>
            </w:r>
          </w:p>
        </w:tc>
      </w:tr>
      <w:tr w:rsidR="00BF1BB6" w14:paraId="4F91F2B4"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0C886D31" w14:textId="77777777" w:rsidR="00BF1BB6" w:rsidRDefault="00BF1BB6" w:rsidP="006D55FB">
            <w:pPr>
              <w:spacing w:after="120"/>
            </w:pPr>
            <w:r>
              <w:t>Gasification</w:t>
            </w:r>
          </w:p>
        </w:tc>
        <w:tc>
          <w:tcPr>
            <w:tcW w:w="6605" w:type="dxa"/>
          </w:tcPr>
          <w:p w14:paraId="68D1B176" w14:textId="77777777"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 xml:space="preserve">A general term used for the decomposition of a solid form of carbon (i.e. coal or biomass) using an oxidising agent (often oxygen or water) into syngas. </w:t>
            </w:r>
          </w:p>
        </w:tc>
      </w:tr>
      <w:tr w:rsidR="00BF1BB6" w14:paraId="6F880E9A"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2D18C061" w14:textId="77777777" w:rsidR="00BF1BB6" w:rsidRDefault="00BF1BB6" w:rsidP="006D55FB">
            <w:pPr>
              <w:spacing w:after="120"/>
            </w:pPr>
            <w:r>
              <w:t>ISBL</w:t>
            </w:r>
          </w:p>
        </w:tc>
        <w:tc>
          <w:tcPr>
            <w:tcW w:w="6605" w:type="dxa"/>
          </w:tcPr>
          <w:p w14:paraId="29990CAD"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 xml:space="preserve">Inside battery limit. The equipment, operational responsibility and costs which are within the scope of the plant owner.  </w:t>
            </w:r>
          </w:p>
        </w:tc>
      </w:tr>
      <w:tr w:rsidR="00BF1BB6" w14:paraId="2545F0C7"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0E98CD47" w14:textId="77777777" w:rsidR="00BF1BB6" w:rsidRDefault="00BF1BB6" w:rsidP="006D55FB">
            <w:pPr>
              <w:spacing w:after="120"/>
            </w:pPr>
            <w:r>
              <w:t>LCOH</w:t>
            </w:r>
          </w:p>
        </w:tc>
        <w:tc>
          <w:tcPr>
            <w:tcW w:w="6605" w:type="dxa"/>
          </w:tcPr>
          <w:p w14:paraId="1707E76D" w14:textId="29A1489D"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Leveli</w:t>
            </w:r>
            <w:r w:rsidR="00D01673">
              <w:t>z</w:t>
            </w:r>
            <w:r>
              <w:t>ed cost of hydrogen. Typically expressed in $/</w:t>
            </w:r>
            <w:r w:rsidR="00D01673">
              <w:t>kg or $/tonne or $/GJ depending on context.</w:t>
            </w:r>
          </w:p>
        </w:tc>
      </w:tr>
      <w:tr w:rsidR="00BF1BB6" w14:paraId="35C50F0D"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0732D445" w14:textId="77777777" w:rsidR="00BF1BB6" w:rsidRDefault="00BF1BB6" w:rsidP="006D55FB">
            <w:pPr>
              <w:spacing w:after="120"/>
            </w:pPr>
            <w:r>
              <w:t>MMP</w:t>
            </w:r>
          </w:p>
        </w:tc>
        <w:tc>
          <w:tcPr>
            <w:tcW w:w="6605" w:type="dxa"/>
          </w:tcPr>
          <w:p w14:paraId="4406039A"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 xml:space="preserve">Molten metal pyrolysis – thermal decomposition of methane into syngas within a molten metal media (with the metal catalysing the decomposition).  </w:t>
            </w:r>
          </w:p>
        </w:tc>
      </w:tr>
      <w:tr w:rsidR="00BF1BB6" w14:paraId="7045474D"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63DF32F9" w14:textId="77777777" w:rsidR="00BF1BB6" w:rsidRDefault="00BF1BB6" w:rsidP="006D55FB">
            <w:pPr>
              <w:spacing w:after="120"/>
            </w:pPr>
            <w:r>
              <w:t>NG</w:t>
            </w:r>
          </w:p>
        </w:tc>
        <w:tc>
          <w:tcPr>
            <w:tcW w:w="6605" w:type="dxa"/>
          </w:tcPr>
          <w:p w14:paraId="04B35EB7" w14:textId="77777777"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 xml:space="preserve">Natural gas – a gas predominantly comprised of methane.  </w:t>
            </w:r>
          </w:p>
        </w:tc>
      </w:tr>
      <w:tr w:rsidR="00BF1BB6" w14:paraId="067BA50A"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2CCD5759" w14:textId="77777777" w:rsidR="00BF1BB6" w:rsidRDefault="00BF1BB6" w:rsidP="006D55FB">
            <w:pPr>
              <w:spacing w:after="120"/>
            </w:pPr>
            <w:r>
              <w:t>OLGA</w:t>
            </w:r>
          </w:p>
        </w:tc>
        <w:tc>
          <w:tcPr>
            <w:tcW w:w="6605" w:type="dxa"/>
          </w:tcPr>
          <w:p w14:paraId="5C9CCD45"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 xml:space="preserve">An oil based gas washing process (Dutch acronym), which removes tar entrained in gas streams. </w:t>
            </w:r>
          </w:p>
        </w:tc>
      </w:tr>
      <w:tr w:rsidR="00BF1BB6" w14:paraId="272C6FF4"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5077235C" w14:textId="77777777" w:rsidR="00BF1BB6" w:rsidRDefault="00BF1BB6" w:rsidP="006D55FB">
            <w:pPr>
              <w:spacing w:after="120"/>
            </w:pPr>
            <w:r>
              <w:t>OPEX</w:t>
            </w:r>
          </w:p>
        </w:tc>
        <w:tc>
          <w:tcPr>
            <w:tcW w:w="6605" w:type="dxa"/>
          </w:tcPr>
          <w:p w14:paraId="05945924" w14:textId="77777777"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 xml:space="preserve">Operational expense. The cost of running a process, inclusive of utility costs (electricity, gas), feed costs (gas, coal), maintenance and administrative costs.  </w:t>
            </w:r>
          </w:p>
        </w:tc>
      </w:tr>
      <w:tr w:rsidR="00BF1BB6" w14:paraId="2D3655F0"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6ECFAE1E" w14:textId="77777777" w:rsidR="00BF1BB6" w:rsidRDefault="00BF1BB6" w:rsidP="006D55FB">
            <w:pPr>
              <w:spacing w:after="120"/>
            </w:pPr>
            <w:r>
              <w:t>OSBL</w:t>
            </w:r>
          </w:p>
        </w:tc>
        <w:tc>
          <w:tcPr>
            <w:tcW w:w="6605" w:type="dxa"/>
          </w:tcPr>
          <w:p w14:paraId="3057A3DE"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 xml:space="preserve">Outside battery limit. The equipment, operational responsibility and costs which are not within the scope of the plant owner but lie with upstream or downstream entities. </w:t>
            </w:r>
          </w:p>
        </w:tc>
      </w:tr>
      <w:tr w:rsidR="00BF1BB6" w14:paraId="10D77043"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188BAD4F" w14:textId="77777777" w:rsidR="00BF1BB6" w:rsidRDefault="00BF1BB6" w:rsidP="006D55FB">
            <w:pPr>
              <w:spacing w:after="120"/>
            </w:pPr>
            <w:r>
              <w:t>PEM</w:t>
            </w:r>
          </w:p>
        </w:tc>
        <w:tc>
          <w:tcPr>
            <w:tcW w:w="6605" w:type="dxa"/>
          </w:tcPr>
          <w:p w14:paraId="4184705D" w14:textId="77777777"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 xml:space="preserve">Proton exchange membrane. Commercially developed form of water electrolysis for hydrogen production. </w:t>
            </w:r>
          </w:p>
        </w:tc>
      </w:tr>
      <w:tr w:rsidR="00BF1BB6" w14:paraId="24047262"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33FA70F7" w14:textId="77777777" w:rsidR="00BF1BB6" w:rsidRDefault="00BF1BB6" w:rsidP="006D55FB">
            <w:pPr>
              <w:spacing w:after="120"/>
            </w:pPr>
            <w:r>
              <w:t>Pyrolysis</w:t>
            </w:r>
          </w:p>
        </w:tc>
        <w:tc>
          <w:tcPr>
            <w:tcW w:w="6605" w:type="dxa"/>
          </w:tcPr>
          <w:p w14:paraId="29CC772B"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 xml:space="preserve">A general term for the thermal decomposition of carbon based material into syngas. The process occurs without an oxidising agent but is often accompanied by a catalysis to aide decomposition. </w:t>
            </w:r>
          </w:p>
        </w:tc>
      </w:tr>
      <w:tr w:rsidR="00BF1BB6" w14:paraId="7AAE158F"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59A4D132" w14:textId="77777777" w:rsidR="00BF1BB6" w:rsidRDefault="00BF1BB6" w:rsidP="006D55FB">
            <w:pPr>
              <w:spacing w:after="120"/>
            </w:pPr>
            <w:r>
              <w:t>QBC</w:t>
            </w:r>
          </w:p>
        </w:tc>
        <w:tc>
          <w:tcPr>
            <w:tcW w:w="6605" w:type="dxa"/>
          </w:tcPr>
          <w:p w14:paraId="22FA62D4" w14:textId="77777777"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Queensland Black Coal. A high purity and more expensive coal.</w:t>
            </w:r>
          </w:p>
        </w:tc>
      </w:tr>
      <w:tr w:rsidR="00BF1BB6" w14:paraId="671BC03E"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037E1826" w14:textId="77777777" w:rsidR="00BF1BB6" w:rsidRDefault="00BF1BB6" w:rsidP="006D55FB">
            <w:pPr>
              <w:spacing w:after="120"/>
            </w:pPr>
            <w:r>
              <w:t>Selexol process</w:t>
            </w:r>
          </w:p>
        </w:tc>
        <w:tc>
          <w:tcPr>
            <w:tcW w:w="6605" w:type="dxa"/>
          </w:tcPr>
          <w:p w14:paraId="17710D66" w14:textId="77777777" w:rsidR="00BF1BB6" w:rsidRPr="00663BAF" w:rsidRDefault="00BF1BB6" w:rsidP="006D55FB">
            <w:pPr>
              <w:spacing w:after="120"/>
              <w:cnfStyle w:val="000000000000" w:firstRow="0" w:lastRow="0" w:firstColumn="0" w:lastColumn="0" w:oddVBand="0" w:evenVBand="0" w:oddHBand="0" w:evenHBand="0" w:firstRowFirstColumn="0" w:firstRowLastColumn="0" w:lastRowFirstColumn="0" w:lastRowLastColumn="0"/>
            </w:pPr>
            <w:r>
              <w:t>An acid gas removal process (CO</w:t>
            </w:r>
            <w:r>
              <w:rPr>
                <w:vertAlign w:val="subscript"/>
              </w:rPr>
              <w:t>2</w:t>
            </w:r>
            <w:r>
              <w:t xml:space="preserve"> + H</w:t>
            </w:r>
            <w:r>
              <w:rPr>
                <w:vertAlign w:val="subscript"/>
              </w:rPr>
              <w:t>2</w:t>
            </w:r>
            <w:r>
              <w:t xml:space="preserve">S) which involves acid gas capture in an adsorption column using Selexol (a polymer solvent). </w:t>
            </w:r>
          </w:p>
        </w:tc>
      </w:tr>
      <w:tr w:rsidR="00BF1BB6" w14:paraId="5642D440"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2EAB0196" w14:textId="77777777" w:rsidR="00BF1BB6" w:rsidRDefault="00BF1BB6" w:rsidP="006D55FB">
            <w:pPr>
              <w:spacing w:after="120"/>
            </w:pPr>
            <w:r>
              <w:t>SMR</w:t>
            </w:r>
          </w:p>
        </w:tc>
        <w:tc>
          <w:tcPr>
            <w:tcW w:w="6605" w:type="dxa"/>
          </w:tcPr>
          <w:p w14:paraId="7168A304" w14:textId="77777777"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 xml:space="preserve">Steam methane reforming. A method of producing hydrogen from methane using steam and heat. </w:t>
            </w:r>
          </w:p>
        </w:tc>
      </w:tr>
      <w:tr w:rsidR="00BF1BB6" w14:paraId="1F8C0282"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5CD58892" w14:textId="77777777" w:rsidR="00BF1BB6" w:rsidRDefault="00BF1BB6" w:rsidP="006D55FB">
            <w:pPr>
              <w:spacing w:after="120"/>
            </w:pPr>
            <w:r>
              <w:t>SOEC</w:t>
            </w:r>
          </w:p>
        </w:tc>
        <w:tc>
          <w:tcPr>
            <w:tcW w:w="6605" w:type="dxa"/>
          </w:tcPr>
          <w:p w14:paraId="06E52368"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Solid oxide electrolytic cell. Novel form of water electrolysis for hydrogen production.</w:t>
            </w:r>
          </w:p>
        </w:tc>
      </w:tr>
      <w:tr w:rsidR="00BF1BB6" w14:paraId="057432FA"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5948F1C4" w14:textId="77777777" w:rsidR="00BF1BB6" w:rsidRDefault="00BF1BB6" w:rsidP="006D55FB">
            <w:pPr>
              <w:spacing w:after="120"/>
            </w:pPr>
            <w:r>
              <w:lastRenderedPageBreak/>
              <w:t>Syngas</w:t>
            </w:r>
          </w:p>
        </w:tc>
        <w:tc>
          <w:tcPr>
            <w:tcW w:w="6605" w:type="dxa"/>
          </w:tcPr>
          <w:p w14:paraId="5E6FE36A" w14:textId="77777777" w:rsidR="00BF1BB6" w:rsidRPr="00FB41E9" w:rsidRDefault="00BF1BB6" w:rsidP="006D55FB">
            <w:pPr>
              <w:spacing w:after="120"/>
              <w:cnfStyle w:val="000000100000" w:firstRow="0" w:lastRow="0" w:firstColumn="0" w:lastColumn="0" w:oddVBand="0" w:evenVBand="0" w:oddHBand="1" w:evenHBand="0" w:firstRowFirstColumn="0" w:firstRowLastColumn="0" w:lastRowFirstColumn="0" w:lastRowLastColumn="0"/>
            </w:pPr>
            <w:r>
              <w:t>A gaseous mixture of H</w:t>
            </w:r>
            <w:r>
              <w:rPr>
                <w:vertAlign w:val="subscript"/>
              </w:rPr>
              <w:t>2</w:t>
            </w:r>
            <w:r>
              <w:t>, CO and CO</w:t>
            </w:r>
            <w:r>
              <w:rPr>
                <w:vertAlign w:val="subscript"/>
              </w:rPr>
              <w:t>2</w:t>
            </w:r>
            <w:r>
              <w:t>. Often an intermediate product or feedstock to produce H</w:t>
            </w:r>
            <w:r>
              <w:rPr>
                <w:vertAlign w:val="subscript"/>
              </w:rPr>
              <w:t>2</w:t>
            </w:r>
            <w:r>
              <w:t xml:space="preserve">. </w:t>
            </w:r>
          </w:p>
        </w:tc>
      </w:tr>
      <w:tr w:rsidR="00BF1BB6" w14:paraId="276D3354"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55D44FA6" w14:textId="77777777" w:rsidR="00BF1BB6" w:rsidRDefault="00BF1BB6" w:rsidP="006D55FB">
            <w:pPr>
              <w:spacing w:after="120"/>
            </w:pPr>
            <w:r>
              <w:t>TIC</w:t>
            </w:r>
          </w:p>
        </w:tc>
        <w:tc>
          <w:tcPr>
            <w:tcW w:w="6605" w:type="dxa"/>
          </w:tcPr>
          <w:p w14:paraId="4D00814D"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 xml:space="preserve">Total investment cost. The total cost request to complete the investment into a processing plant (capital costs, land costs, taxes, etc).  </w:t>
            </w:r>
          </w:p>
        </w:tc>
      </w:tr>
      <w:tr w:rsidR="00BF1BB6" w14:paraId="4FB99B2A"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2356D484" w14:textId="77777777" w:rsidR="00BF1BB6" w:rsidRDefault="00BF1BB6" w:rsidP="006D55FB">
            <w:pPr>
              <w:spacing w:after="120"/>
            </w:pPr>
            <w:r>
              <w:t>TRL</w:t>
            </w:r>
          </w:p>
        </w:tc>
        <w:tc>
          <w:tcPr>
            <w:tcW w:w="6605" w:type="dxa"/>
          </w:tcPr>
          <w:p w14:paraId="55238BDE" w14:textId="77777777"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 xml:space="preserve">Technology readiness level – a nine-point scale used to evaluate the readiness of a technology. The scale goes from TRL1 (basic research) to TRL9 (system proven and ready for full commercial development). </w:t>
            </w:r>
          </w:p>
        </w:tc>
      </w:tr>
      <w:tr w:rsidR="00BF1BB6" w14:paraId="2BA040C2" w14:textId="77777777" w:rsidTr="006D55FB">
        <w:tc>
          <w:tcPr>
            <w:cnfStyle w:val="001000000000" w:firstRow="0" w:lastRow="0" w:firstColumn="1" w:lastColumn="0" w:oddVBand="0" w:evenVBand="0" w:oddHBand="0" w:evenHBand="0" w:firstRowFirstColumn="0" w:firstRowLastColumn="0" w:lastRowFirstColumn="0" w:lastRowLastColumn="0"/>
            <w:tcW w:w="2405" w:type="dxa"/>
          </w:tcPr>
          <w:p w14:paraId="1E827A18" w14:textId="77777777" w:rsidR="00BF1BB6" w:rsidRDefault="00BF1BB6" w:rsidP="006D55FB">
            <w:pPr>
              <w:spacing w:after="120"/>
            </w:pPr>
            <w:r>
              <w:t>VBC</w:t>
            </w:r>
          </w:p>
        </w:tc>
        <w:tc>
          <w:tcPr>
            <w:tcW w:w="6605" w:type="dxa"/>
          </w:tcPr>
          <w:p w14:paraId="0E92AA69" w14:textId="77777777" w:rsidR="00BF1BB6" w:rsidRDefault="00BF1BB6" w:rsidP="006D55FB">
            <w:pPr>
              <w:spacing w:after="120"/>
              <w:cnfStyle w:val="000000000000" w:firstRow="0" w:lastRow="0" w:firstColumn="0" w:lastColumn="0" w:oddVBand="0" w:evenVBand="0" w:oddHBand="0" w:evenHBand="0" w:firstRowFirstColumn="0" w:firstRowLastColumn="0" w:lastRowFirstColumn="0" w:lastRowLastColumn="0"/>
            </w:pPr>
            <w:r>
              <w:t>Victorian Brown Coal. A low purity and less expensive coal.</w:t>
            </w:r>
          </w:p>
        </w:tc>
      </w:tr>
      <w:tr w:rsidR="00BF1BB6" w14:paraId="585DBB31" w14:textId="77777777" w:rsidTr="006D55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3DE1184F" w14:textId="77777777" w:rsidR="00BF1BB6" w:rsidRDefault="00BF1BB6" w:rsidP="006D55FB">
            <w:pPr>
              <w:spacing w:after="120"/>
            </w:pPr>
            <w:r>
              <w:t>WGS</w:t>
            </w:r>
          </w:p>
        </w:tc>
        <w:tc>
          <w:tcPr>
            <w:tcW w:w="6605" w:type="dxa"/>
          </w:tcPr>
          <w:p w14:paraId="7F6E73A0" w14:textId="77777777" w:rsidR="00BF1BB6" w:rsidRDefault="00BF1BB6" w:rsidP="006D55FB">
            <w:pPr>
              <w:spacing w:after="120"/>
              <w:cnfStyle w:val="000000100000" w:firstRow="0" w:lastRow="0" w:firstColumn="0" w:lastColumn="0" w:oddVBand="0" w:evenVBand="0" w:oddHBand="1" w:evenHBand="0" w:firstRowFirstColumn="0" w:firstRowLastColumn="0" w:lastRowFirstColumn="0" w:lastRowLastColumn="0"/>
            </w:pPr>
            <w:r>
              <w:t>Water gas shift reaction. A step commonly used to purify syngas (increasing H</w:t>
            </w:r>
            <w:r>
              <w:rPr>
                <w:vertAlign w:val="subscript"/>
              </w:rPr>
              <w:t>2</w:t>
            </w:r>
            <w:r>
              <w:t xml:space="preserve"> yields) whereby the following reaction occurs: </w:t>
            </w:r>
          </w:p>
          <w:p w14:paraId="4B56B4AA" w14:textId="77777777" w:rsidR="00BF1BB6" w:rsidRDefault="00BF1BB6" w:rsidP="00B17E1E">
            <w:pPr>
              <w:spacing w:after="120"/>
              <w:jc w:val="center"/>
              <w:cnfStyle w:val="000000100000" w:firstRow="0" w:lastRow="0" w:firstColumn="0" w:lastColumn="0" w:oddVBand="0" w:evenVBand="0" w:oddHBand="1" w:evenHBand="0" w:firstRowFirstColumn="0" w:firstRowLastColumn="0" w:lastRowFirstColumn="0" w:lastRowLastColumn="0"/>
            </w:pPr>
            <w:r>
              <w:t>CO + H</w:t>
            </w:r>
            <w:r>
              <w:rPr>
                <w:vertAlign w:val="subscript"/>
              </w:rPr>
              <w:t>2</w:t>
            </w:r>
            <w:r>
              <w:t xml:space="preserve">O </w:t>
            </w:r>
            <w:r>
              <w:sym w:font="Wingdings" w:char="F0E0"/>
            </w:r>
            <w:r>
              <w:t xml:space="preserve"> H</w:t>
            </w:r>
            <w:r>
              <w:rPr>
                <w:vertAlign w:val="subscript"/>
              </w:rPr>
              <w:t>2</w:t>
            </w:r>
            <w:r>
              <w:t xml:space="preserve"> + CO</w:t>
            </w:r>
            <w:r>
              <w:rPr>
                <w:vertAlign w:val="subscript"/>
              </w:rPr>
              <w:t>2</w:t>
            </w:r>
          </w:p>
        </w:tc>
      </w:tr>
    </w:tbl>
    <w:p w14:paraId="6EACF871" w14:textId="62FBC871" w:rsidR="006D55FB" w:rsidRPr="006D55FB" w:rsidRDefault="006D55FB" w:rsidP="006D55FB">
      <w:pPr>
        <w:sectPr w:rsidR="006D55FB" w:rsidRPr="006D55FB" w:rsidSect="00E603DB">
          <w:pgSz w:w="11900" w:h="16840"/>
          <w:pgMar w:top="1701" w:right="1440" w:bottom="1440" w:left="1440" w:header="709" w:footer="709" w:gutter="0"/>
          <w:pgNumType w:fmt="lowerRoman"/>
          <w:cols w:space="708"/>
          <w:docGrid w:linePitch="360"/>
        </w:sectPr>
      </w:pPr>
    </w:p>
    <w:p w14:paraId="6F1F3CCA" w14:textId="1864D9FA" w:rsidR="00E05884" w:rsidRDefault="00E05884" w:rsidP="001064E8">
      <w:pPr>
        <w:pStyle w:val="Heading1"/>
      </w:pPr>
      <w:bookmarkStart w:id="62" w:name="_Toc149560718"/>
      <w:bookmarkStart w:id="63" w:name="_Toc108515520"/>
      <w:r>
        <w:lastRenderedPageBreak/>
        <w:t>Introduction</w:t>
      </w:r>
      <w:bookmarkEnd w:id="62"/>
    </w:p>
    <w:p w14:paraId="050AB756" w14:textId="36417618" w:rsidR="00A04DD1" w:rsidRDefault="00AB48FD" w:rsidP="00117DAA">
      <w:pPr>
        <w:jc w:val="both"/>
      </w:pPr>
      <w:r>
        <w:t xml:space="preserve">Hydrogen is a </w:t>
      </w:r>
      <w:r w:rsidR="00486F6D">
        <w:t>flammable</w:t>
      </w:r>
      <w:r>
        <w:t xml:space="preserve">, </w:t>
      </w:r>
      <w:r w:rsidR="000740DD">
        <w:t xml:space="preserve">odorless, </w:t>
      </w:r>
      <w:r>
        <w:t>colourless gas which has been produced</w:t>
      </w:r>
      <w:r w:rsidR="00A04DD1">
        <w:t xml:space="preserve"> </w:t>
      </w:r>
      <w:r w:rsidR="000740DD">
        <w:t xml:space="preserve">industrially for </w:t>
      </w:r>
      <w:r w:rsidR="006A534F">
        <w:t xml:space="preserve">well over 100 years. Most commonly produced </w:t>
      </w:r>
      <w:r w:rsidR="00A04DD1">
        <w:t>from fossil fuels</w:t>
      </w:r>
      <w:r w:rsidR="006A534F">
        <w:t>, it is used in</w:t>
      </w:r>
      <w:r w:rsidR="00A04DD1">
        <w:t xml:space="preserve"> </w:t>
      </w:r>
      <w:r w:rsidR="006A534F">
        <w:t xml:space="preserve">oil refining, </w:t>
      </w:r>
      <w:r>
        <w:t xml:space="preserve">fertiliser production, </w:t>
      </w:r>
      <w:r w:rsidR="00A04DD1">
        <w:t xml:space="preserve">chemical </w:t>
      </w:r>
      <w:r w:rsidR="0033518F">
        <w:t>production,</w:t>
      </w:r>
      <w:r w:rsidR="00A04DD1">
        <w:t xml:space="preserve"> and </w:t>
      </w:r>
      <w:r w:rsidR="006A534F">
        <w:t xml:space="preserve">a variety of </w:t>
      </w:r>
      <w:r w:rsidR="00A04DD1">
        <w:t xml:space="preserve">metallurgy applications. </w:t>
      </w:r>
      <w:r w:rsidR="006A534F">
        <w:t>Decomposing into water upon combustion, i</w:t>
      </w:r>
      <w:r w:rsidR="00A04DD1">
        <w:t xml:space="preserve">t has gained interest in recent years </w:t>
      </w:r>
      <w:r w:rsidR="006A534F">
        <w:t xml:space="preserve">as a potential clean energy carrier </w:t>
      </w:r>
      <w:r w:rsidR="00A04DD1">
        <w:t xml:space="preserve">for the global clean energy </w:t>
      </w:r>
      <w:r w:rsidR="00486F6D">
        <w:t>transition,</w:t>
      </w:r>
      <w:r w:rsidR="00A04DD1">
        <w:t xml:space="preserve"> </w:t>
      </w:r>
      <w:r w:rsidR="006A534F">
        <w:t xml:space="preserve">with potential applications in </w:t>
      </w:r>
      <w:r w:rsidR="00A04DD1">
        <w:t xml:space="preserve">grid firming to </w:t>
      </w:r>
      <w:r w:rsidR="006476C7">
        <w:t xml:space="preserve">long term energy storage to </w:t>
      </w:r>
      <w:r w:rsidR="006A534F">
        <w:t xml:space="preserve">industrial heating to </w:t>
      </w:r>
      <w:r w:rsidR="00A04DD1">
        <w:t>transport</w:t>
      </w:r>
      <w:r w:rsidR="006A534F">
        <w:t xml:space="preserve"> fuel</w:t>
      </w:r>
      <w:r w:rsidR="00A04DD1">
        <w:t xml:space="preserve">. </w:t>
      </w:r>
      <w:r w:rsidR="00F8336D">
        <w:t xml:space="preserve">This </w:t>
      </w:r>
      <w:r w:rsidR="006A534F">
        <w:t>report models</w:t>
      </w:r>
      <w:r w:rsidR="00F8336D">
        <w:t xml:space="preserve"> </w:t>
      </w:r>
      <w:r w:rsidR="006A534F">
        <w:t>zero to low greenhouse gas (GHG) emission</w:t>
      </w:r>
      <w:r w:rsidR="00A04DD1">
        <w:t xml:space="preserve"> production routes </w:t>
      </w:r>
      <w:r w:rsidR="006A534F">
        <w:t xml:space="preserve">for hydrogen </w:t>
      </w:r>
      <w:r w:rsidR="00A04DD1">
        <w:t xml:space="preserve">from various feedstocks </w:t>
      </w:r>
      <w:r w:rsidR="00486F6D">
        <w:t xml:space="preserve">to </w:t>
      </w:r>
      <w:r w:rsidR="006A534F">
        <w:t xml:space="preserve">compare baseline metrics around GHG emissions, process efficiency and cost. It the rest of the report these zero to low GHG production pathways are referred to by the common colours of hydrogen – green (from renewable electricity or feedstocks) and blue (from fossil feedstocks but employing carbon capture and storage (CCS) to reduce emissions by &gt;80%). </w:t>
      </w:r>
      <w:r w:rsidR="006A534F" w:rsidRPr="006A534F">
        <w:t>The project did not model any grey</w:t>
      </w:r>
      <w:r w:rsidR="006A534F">
        <w:t xml:space="preserve"> (from natural gas)</w:t>
      </w:r>
      <w:r w:rsidR="006A534F" w:rsidRPr="006A534F">
        <w:t xml:space="preserve"> or brown </w:t>
      </w:r>
      <w:r w:rsidR="006A534F">
        <w:t xml:space="preserve">(from brown coal) </w:t>
      </w:r>
      <w:r w:rsidR="006A534F" w:rsidRPr="006A534F">
        <w:t xml:space="preserve">production routes (ie fossil feedstocks with no </w:t>
      </w:r>
      <w:r w:rsidR="006A534F">
        <w:t>CCS</w:t>
      </w:r>
      <w:r w:rsidR="006A534F" w:rsidRPr="006A534F">
        <w:t>). All blue hydrogen production routes attempted to maximise the CO</w:t>
      </w:r>
      <w:r w:rsidR="006A534F" w:rsidRPr="006A534F">
        <w:rPr>
          <w:vertAlign w:val="subscript"/>
        </w:rPr>
        <w:t>2</w:t>
      </w:r>
      <w:r w:rsidR="006A534F" w:rsidRPr="006A534F">
        <w:t xml:space="preserve"> captured and thereby minimise CO</w:t>
      </w:r>
      <w:r w:rsidR="006A534F" w:rsidRPr="006A534F">
        <w:rPr>
          <w:vertAlign w:val="subscript"/>
        </w:rPr>
        <w:t>2</w:t>
      </w:r>
      <w:r w:rsidR="006A534F" w:rsidRPr="006A534F">
        <w:t xml:space="preserve"> emissions.</w:t>
      </w:r>
      <w:r w:rsidR="006A534F">
        <w:t xml:space="preserve"> The report also conducts sensitivity analyses on the various pathways to </w:t>
      </w:r>
      <w:r w:rsidR="00F8336D">
        <w:t xml:space="preserve">highlight the most </w:t>
      </w:r>
      <w:r w:rsidR="006A534F">
        <w:t>cost-effective</w:t>
      </w:r>
      <w:r w:rsidR="00F8336D">
        <w:t xml:space="preserve"> areas of fundamental and applied research</w:t>
      </w:r>
      <w:r w:rsidR="00486F6D">
        <w:t>.</w:t>
      </w:r>
      <w:r w:rsidR="006476C7">
        <w:t xml:space="preserve"> </w:t>
      </w:r>
    </w:p>
    <w:p w14:paraId="7FAFA500" w14:textId="60CD14DF" w:rsidR="00486F6D" w:rsidRDefault="00486F6D" w:rsidP="00117DAA">
      <w:pPr>
        <w:jc w:val="both"/>
      </w:pPr>
      <w:r>
        <w:t xml:space="preserve">This report serves to provide a comprehensive summary of </w:t>
      </w:r>
      <w:r w:rsidR="0005736C">
        <w:t>the modelling outcomes</w:t>
      </w:r>
      <w:r w:rsidR="006476C7">
        <w:t xml:space="preserve"> from the </w:t>
      </w:r>
      <w:r w:rsidR="006A534F">
        <w:t xml:space="preserve">Future Fuels CRC </w:t>
      </w:r>
      <w:r w:rsidR="006476C7">
        <w:t xml:space="preserve">project </w:t>
      </w:r>
      <w:r w:rsidR="006A534F">
        <w:t xml:space="preserve">– Technoeconomic modelling of fuel production processes - </w:t>
      </w:r>
      <w:r w:rsidR="006476C7">
        <w:t>which was completed in 2021</w:t>
      </w:r>
      <w:r w:rsidR="0005736C">
        <w:t xml:space="preserve">. </w:t>
      </w:r>
      <w:r w:rsidR="006A534F">
        <w:t>M</w:t>
      </w:r>
      <w:r w:rsidR="0005736C">
        <w:t>ethodolog</w:t>
      </w:r>
      <w:r w:rsidR="006A534F">
        <w:t>ical details</w:t>
      </w:r>
      <w:r w:rsidR="0005736C">
        <w:t xml:space="preserve"> are presented where </w:t>
      </w:r>
      <w:r w:rsidR="006A534F">
        <w:t>they</w:t>
      </w:r>
      <w:r w:rsidR="00D64959">
        <w:t xml:space="preserve"> aide </w:t>
      </w:r>
      <w:r w:rsidR="006A534F">
        <w:t xml:space="preserve">the readers understanding </w:t>
      </w:r>
      <w:r w:rsidR="00D64959">
        <w:t xml:space="preserve">or </w:t>
      </w:r>
      <w:r w:rsidR="006A534F">
        <w:t xml:space="preserve">assist with </w:t>
      </w:r>
      <w:r w:rsidR="00D64959">
        <w:t>interpretation</w:t>
      </w:r>
      <w:r w:rsidR="006A534F">
        <w:t>s of results</w:t>
      </w:r>
      <w:r w:rsidR="00D64959">
        <w:t xml:space="preserve">. However, </w:t>
      </w:r>
      <w:r w:rsidR="006A534F">
        <w:t xml:space="preserve">all the </w:t>
      </w:r>
      <w:r w:rsidR="00D64959">
        <w:t xml:space="preserve">detailed methodologies, design justifications and sensitivity analyses can be found in the </w:t>
      </w:r>
      <w:r w:rsidR="00F8336D">
        <w:t xml:space="preserve">detailed </w:t>
      </w:r>
      <w:r w:rsidR="00D64959">
        <w:t xml:space="preserve">reports </w:t>
      </w:r>
      <w:r w:rsidR="00F8336D">
        <w:t xml:space="preserve">available through the Future Fuels CRC (project </w:t>
      </w:r>
      <w:r w:rsidR="00D64959">
        <w:t>RP1.2-02</w:t>
      </w:r>
      <w:r w:rsidR="00F8336D">
        <w:t>)</w:t>
      </w:r>
      <w:r w:rsidR="00D64959">
        <w:t>.</w:t>
      </w:r>
    </w:p>
    <w:p w14:paraId="6CEDCC40" w14:textId="5A02C61F" w:rsidR="00FD5FC5" w:rsidRDefault="00611F3F" w:rsidP="00611F3F">
      <w:pPr>
        <w:pStyle w:val="Heading2"/>
      </w:pPr>
      <w:bookmarkStart w:id="64" w:name="_Toc149560719"/>
      <w:r>
        <w:t>Pathways</w:t>
      </w:r>
      <w:bookmarkEnd w:id="64"/>
    </w:p>
    <w:p w14:paraId="0ACE71EC" w14:textId="7E005771" w:rsidR="00D64959" w:rsidRPr="00D64959" w:rsidRDefault="00D64959" w:rsidP="00117DAA">
      <w:pPr>
        <w:jc w:val="both"/>
      </w:pPr>
      <w:r>
        <w:t xml:space="preserve">There are many pathways to produce hydrogen with low carbon emissions, however, not all are at a level of technological maturity which warranted investigation. </w:t>
      </w:r>
      <w:r w:rsidR="008D64B1">
        <w:t xml:space="preserve">Technologies with a technology readiness level (TRL) of greater than </w:t>
      </w:r>
      <w:r w:rsidR="004831E3">
        <w:t>4</w:t>
      </w:r>
      <w:r w:rsidR="008D64B1">
        <w:t xml:space="preserve"> were considered. </w:t>
      </w:r>
      <w:r>
        <w:t xml:space="preserve">In selecting pathways, a prerequisite was that the technology must </w:t>
      </w:r>
      <w:r>
        <w:rPr>
          <w:i/>
          <w:iCs/>
        </w:rPr>
        <w:t>genuinely</w:t>
      </w:r>
      <w:r>
        <w:t xml:space="preserve"> have low CO</w:t>
      </w:r>
      <w:r>
        <w:rPr>
          <w:vertAlign w:val="subscript"/>
        </w:rPr>
        <w:t>2</w:t>
      </w:r>
      <w:r>
        <w:t xml:space="preserve"> emissions</w:t>
      </w:r>
      <w:r w:rsidR="006A534F">
        <w:t xml:space="preserve"> through technological implementations</w:t>
      </w:r>
      <w:r>
        <w:t>. Solutions which require carbon</w:t>
      </w:r>
      <w:r w:rsidR="006A534F">
        <w:t xml:space="preserve"> offsets</w:t>
      </w:r>
      <w:r>
        <w:t xml:space="preserve"> </w:t>
      </w:r>
      <w:r w:rsidR="00EC77AC">
        <w:t xml:space="preserve">were not </w:t>
      </w:r>
      <w:r w:rsidR="006A534F">
        <w:t>included</w:t>
      </w:r>
      <w:r w:rsidR="00EC77AC">
        <w:t xml:space="preserve">. Other factors which informed selection included </w:t>
      </w:r>
      <w:r w:rsidR="006A534F">
        <w:t>resource availability</w:t>
      </w:r>
      <w:r w:rsidR="00EC77AC">
        <w:t xml:space="preserve"> and legislative constraints. </w:t>
      </w:r>
      <w:r w:rsidR="006A534F">
        <w:t>For example, reforming of oil feedstocks with CCS (resource constraints in the Australian context)</w:t>
      </w:r>
      <w:r w:rsidR="008D64B1">
        <w:t>,</w:t>
      </w:r>
      <w:r w:rsidR="006A534F">
        <w:t xml:space="preserve"> pink hydrogen a nuclear energy source (illegal in Australia)</w:t>
      </w:r>
      <w:r w:rsidR="008D64B1">
        <w:t xml:space="preserve">, yellow hydrogen from solar photocatalysis (low TRL), white hydrogen extracted from naturally occurring reserves (resource constraints in Australia and low TRL) </w:t>
      </w:r>
      <w:r w:rsidR="006A534F">
        <w:t xml:space="preserve">were </w:t>
      </w:r>
      <w:r w:rsidR="008D64B1">
        <w:t xml:space="preserve">all </w:t>
      </w:r>
      <w:r w:rsidR="006A534F">
        <w:t xml:space="preserve">excluded. </w:t>
      </w:r>
    </w:p>
    <w:p w14:paraId="7E07B50F" w14:textId="4794254B" w:rsidR="00ED2DA6" w:rsidRPr="00ED2DA6" w:rsidRDefault="00EC77AC" w:rsidP="00EC77AC">
      <w:pPr>
        <w:jc w:val="both"/>
      </w:pPr>
      <w:r>
        <w:t>Selected pathways were characterised by their primary production feedstock.</w:t>
      </w:r>
      <w:r w:rsidR="00191B11">
        <w:t xml:space="preserve"> </w:t>
      </w:r>
      <w:r w:rsidR="00ED2DA6">
        <w:t>Green pathways</w:t>
      </w:r>
      <w:r>
        <w:t xml:space="preserve"> included</w:t>
      </w:r>
      <w:r w:rsidR="00ED2DA6">
        <w:t xml:space="preserve"> </w:t>
      </w:r>
      <w:r w:rsidR="00ED2DA6">
        <w:rPr>
          <w:b/>
          <w:bCs/>
        </w:rPr>
        <w:t>water (electrolysis)</w:t>
      </w:r>
      <w:r w:rsidR="00ED2DA6">
        <w:t xml:space="preserve"> and </w:t>
      </w:r>
      <w:r w:rsidR="00ED2DA6">
        <w:rPr>
          <w:b/>
          <w:bCs/>
        </w:rPr>
        <w:t>biomass (pyrolysis &amp; gasification)</w:t>
      </w:r>
      <w:r w:rsidR="00ED2DA6">
        <w:t xml:space="preserve"> as feedstocks while blue pathways utilised </w:t>
      </w:r>
      <w:r w:rsidR="00ED2DA6">
        <w:rPr>
          <w:b/>
          <w:bCs/>
        </w:rPr>
        <w:t>natural gas (</w:t>
      </w:r>
      <w:r w:rsidR="00177242">
        <w:rPr>
          <w:b/>
          <w:bCs/>
        </w:rPr>
        <w:t>pyrolysis &amp; reforming</w:t>
      </w:r>
      <w:r w:rsidR="00ED2DA6">
        <w:rPr>
          <w:b/>
          <w:bCs/>
        </w:rPr>
        <w:t>)</w:t>
      </w:r>
      <w:r w:rsidR="00ED2DA6">
        <w:t xml:space="preserve"> and </w:t>
      </w:r>
      <w:r w:rsidR="00ED2DA6">
        <w:rPr>
          <w:b/>
          <w:bCs/>
        </w:rPr>
        <w:t>coal (pyrolysis &amp; gasification)</w:t>
      </w:r>
      <w:r w:rsidR="00ED2DA6">
        <w:t xml:space="preserve">. </w:t>
      </w:r>
      <w:r w:rsidR="008D64B1">
        <w:t xml:space="preserve">The report also considers hydrogen carriers – liquid fuels like </w:t>
      </w:r>
      <w:r w:rsidR="00ED2DA6">
        <w:rPr>
          <w:b/>
          <w:bCs/>
        </w:rPr>
        <w:t xml:space="preserve">ammonia, </w:t>
      </w:r>
      <w:r w:rsidR="00177242">
        <w:rPr>
          <w:b/>
          <w:bCs/>
        </w:rPr>
        <w:t>methanol,</w:t>
      </w:r>
      <w:r w:rsidR="00ED2DA6">
        <w:t xml:space="preserve"> and </w:t>
      </w:r>
      <w:r w:rsidR="00ED2DA6">
        <w:rPr>
          <w:b/>
          <w:bCs/>
        </w:rPr>
        <w:t>liquid hydrogen</w:t>
      </w:r>
      <w:r w:rsidR="00ED2DA6">
        <w:t xml:space="preserve">. </w:t>
      </w:r>
    </w:p>
    <w:p w14:paraId="3777841B" w14:textId="49E6966B" w:rsidR="00611F3F" w:rsidRDefault="00117DAA" w:rsidP="00117DAA">
      <w:pPr>
        <w:pStyle w:val="Heading2"/>
      </w:pPr>
      <w:bookmarkStart w:id="65" w:name="_Toc149560720"/>
      <w:r>
        <w:lastRenderedPageBreak/>
        <w:t>Design basis</w:t>
      </w:r>
      <w:r w:rsidR="00B85A0E">
        <w:t xml:space="preserve"> and costing assumptions</w:t>
      </w:r>
      <w:bookmarkEnd w:id="65"/>
    </w:p>
    <w:p w14:paraId="6B8D0FA5" w14:textId="0B8D63C1" w:rsidR="00117DAA" w:rsidRDefault="00117DAA" w:rsidP="00117DAA">
      <w:pPr>
        <w:jc w:val="both"/>
      </w:pPr>
      <w:r>
        <w:t xml:space="preserve">To </w:t>
      </w:r>
      <w:r w:rsidR="008D64B1">
        <w:t xml:space="preserve">aid </w:t>
      </w:r>
      <w:r>
        <w:t xml:space="preserve">comparison between production pathways, a </w:t>
      </w:r>
      <w:r w:rsidR="008D64B1">
        <w:t xml:space="preserve">consistent </w:t>
      </w:r>
      <w:r>
        <w:t>design basis was set</w:t>
      </w:r>
      <w:r w:rsidR="008D64B1">
        <w:t xml:space="preserve">: </w:t>
      </w:r>
      <w:r>
        <w:t xml:space="preserve"> </w:t>
      </w:r>
      <w:r w:rsidR="008D64B1">
        <w:t>g</w:t>
      </w:r>
      <w:r>
        <w:t>reen hydrogen production plants were sized to 25 kt-H</w:t>
      </w:r>
      <w:r>
        <w:rPr>
          <w:vertAlign w:val="subscript"/>
        </w:rPr>
        <w:t>2</w:t>
      </w:r>
      <w:r>
        <w:t>/y (</w:t>
      </w:r>
      <w:r w:rsidR="008D64B1">
        <w:t>~</w:t>
      </w:r>
      <w:r>
        <w:t>100 MW</w:t>
      </w:r>
      <w:r w:rsidR="008D64B1" w:rsidRPr="008D64B1">
        <w:rPr>
          <w:vertAlign w:val="subscript"/>
        </w:rPr>
        <w:t>th</w:t>
      </w:r>
      <w:r>
        <w:t>)</w:t>
      </w:r>
      <w:r w:rsidR="008D64B1">
        <w:rPr>
          <w:rStyle w:val="FootnoteReference"/>
        </w:rPr>
        <w:footnoteReference w:id="8"/>
      </w:r>
      <w:r>
        <w:t xml:space="preserve"> while blue hydrogen production plants were sized to 100 kt-H</w:t>
      </w:r>
      <w:r>
        <w:rPr>
          <w:vertAlign w:val="subscript"/>
        </w:rPr>
        <w:t>2</w:t>
      </w:r>
      <w:r>
        <w:t>/y (</w:t>
      </w:r>
      <w:r w:rsidR="008D64B1">
        <w:t>~</w:t>
      </w:r>
      <w:r>
        <w:t>400 MW</w:t>
      </w:r>
      <w:r w:rsidR="008D64B1" w:rsidRPr="008D64B1">
        <w:rPr>
          <w:vertAlign w:val="subscript"/>
        </w:rPr>
        <w:t>th</w:t>
      </w:r>
      <w:r>
        <w:t>)</w:t>
      </w:r>
      <w:r w:rsidR="008D64B1">
        <w:rPr>
          <w:rStyle w:val="FootnoteReference"/>
        </w:rPr>
        <w:footnoteReference w:id="9"/>
      </w:r>
      <w:r>
        <w:t xml:space="preserve">. </w:t>
      </w:r>
      <w:r w:rsidR="008D64B1">
        <w:t>The q</w:t>
      </w:r>
      <w:r>
        <w:t xml:space="preserve">uality of hydrogen </w:t>
      </w:r>
      <w:r w:rsidR="008D64B1">
        <w:t xml:space="preserve">produced by each process </w:t>
      </w:r>
      <w:r>
        <w:t xml:space="preserve">was defined using ISO 14687-2; 2012, </w:t>
      </w:r>
      <w:r w:rsidR="00B42A88">
        <w:t>with a H</w:t>
      </w:r>
      <w:r w:rsidR="00B42A88" w:rsidRPr="009B5761">
        <w:rPr>
          <w:vertAlign w:val="subscript"/>
        </w:rPr>
        <w:t>2</w:t>
      </w:r>
      <w:r w:rsidR="00B42A88">
        <w:t xml:space="preserve"> purity of 99.97% and leaving the production facility at a pipeline pressure of 80 barg. </w:t>
      </w:r>
    </w:p>
    <w:p w14:paraId="41EE9563" w14:textId="5637F370" w:rsidR="00EE7E1C" w:rsidRDefault="00B42A88" w:rsidP="008D64B1">
      <w:pPr>
        <w:spacing w:before="120"/>
        <w:jc w:val="both"/>
      </w:pPr>
      <w:r>
        <w:t>For utility services, several were assumed to be</w:t>
      </w:r>
      <w:r w:rsidR="00EE7E1C">
        <w:t xml:space="preserve"> produced outside</w:t>
      </w:r>
      <w:r>
        <w:t xml:space="preserve"> the</w:t>
      </w:r>
      <w:r w:rsidR="00EE7E1C">
        <w:t xml:space="preserve"> plant battery limit (OSBL)</w:t>
      </w:r>
      <w:r>
        <w:t xml:space="preserve"> and costs were included on a per unit basis</w:t>
      </w:r>
      <w:r w:rsidR="00EE7E1C">
        <w:t>. This included air (for cooling and nitrogen), cooling water, mains water and green electricity.</w:t>
      </w:r>
      <w:r w:rsidR="006476C7">
        <w:t xml:space="preserve"> In all </w:t>
      </w:r>
      <w:r>
        <w:t xml:space="preserve">core </w:t>
      </w:r>
      <w:r w:rsidR="006476C7">
        <w:t xml:space="preserve">cases electricity was considered as grid connected electricity (to ensure high plant utilisation), but </w:t>
      </w:r>
      <w:r w:rsidR="008D64B1">
        <w:t xml:space="preserve">made </w:t>
      </w:r>
      <w:r>
        <w:t>‘</w:t>
      </w:r>
      <w:r w:rsidR="008D64B1">
        <w:t>green</w:t>
      </w:r>
      <w:r>
        <w:t>’</w:t>
      </w:r>
      <w:r w:rsidR="008D64B1">
        <w:t xml:space="preserve"> using financial instruments (i.e. purchasing green electricity) to </w:t>
      </w:r>
      <w:r w:rsidR="006476C7">
        <w:t>minimise scope 2 emissions.</w:t>
      </w:r>
      <w:r>
        <w:t xml:space="preserve"> U</w:t>
      </w:r>
      <w:r w:rsidR="00EE7E1C">
        <w:t>tilities produced inside plant battery limits (ISBL) included steam and demineralised water</w:t>
      </w:r>
      <w:r>
        <w:t>, and capital costs for the necessary plant infrastructure and the associated operating costs were included</w:t>
      </w:r>
      <w:r w:rsidR="00EE7E1C">
        <w:t xml:space="preserve">. The quality of feedstocks for various pathways is detailed in </w:t>
      </w:r>
      <w:r w:rsidR="00B03D9C">
        <w:t>A</w:t>
      </w:r>
      <w:r w:rsidR="00EE7E1C">
        <w:t xml:space="preserve">ppendix </w:t>
      </w:r>
      <w:r w:rsidR="00100633" w:rsidRPr="00100633">
        <w:t>A</w:t>
      </w:r>
      <w:r w:rsidR="00EE7E1C" w:rsidRPr="00100633">
        <w:t>.</w:t>
      </w:r>
    </w:p>
    <w:p w14:paraId="69FEF77F" w14:textId="576D9159" w:rsidR="006E7587" w:rsidRDefault="00B85A0E" w:rsidP="008D64B1">
      <w:pPr>
        <w:spacing w:before="120"/>
        <w:jc w:val="both"/>
      </w:pPr>
      <w:r w:rsidRPr="00CB2388">
        <w:t>The</w:t>
      </w:r>
      <w:r>
        <w:t xml:space="preserve"> capital</w:t>
      </w:r>
      <w:r w:rsidRPr="00CB2388">
        <w:t xml:space="preserve"> cost of the individual process </w:t>
      </w:r>
      <w:r>
        <w:t xml:space="preserve">units </w:t>
      </w:r>
      <w:r w:rsidRPr="00CB2388">
        <w:t xml:space="preserve">was assessed using the cost of equipment, package, or unit, with literature data used to calculate the cost of reactors, separation units, pressure swing adsorption for hydrogen purification, air separation units and compressors. </w:t>
      </w:r>
      <w:r>
        <w:t xml:space="preserve">Literature data was adjusted for scale using a cost curve method and a scaling exponent appropriate for the unit type and adjusted to 2020 dollars using the Chemical Engineering Plant Cost Index. </w:t>
      </w:r>
      <w:r w:rsidRPr="00CB2388">
        <w:t>The size and cost of process heat exchangers was estimated by Aspen Exchanger Design and Rating (EDR), and the Aspen Plus database was used for costing generic equipment (e.g. pumps and tanks) in the process flowsheet. Spare equipment, including pumps and compressors, was considered as part of the CAPEX estimation for rotating equipment.</w:t>
      </w:r>
      <w:r>
        <w:t xml:space="preserve"> Total inside battery limit costs (ISBL) were between 270-320% of the bare equipment cost depending on process complexity. </w:t>
      </w:r>
      <w:r w:rsidR="006E7587">
        <w:t>Utilities and auxiliary facility costs (i.e. OSBL) were 40% of ISBL. Total direct costs (TDC) were classed as ISBL+OSBL. Total indirect costs (TIC) included:</w:t>
      </w:r>
    </w:p>
    <w:p w14:paraId="7651CF31" w14:textId="77777777" w:rsidR="006E7587" w:rsidRDefault="00B85A0E" w:rsidP="00BF0373">
      <w:pPr>
        <w:pStyle w:val="ListParagraph"/>
      </w:pPr>
      <w:r>
        <w:t xml:space="preserve">Engineering, procurement, construction and management costs were 12% of </w:t>
      </w:r>
      <w:r w:rsidR="006E7587">
        <w:t>TDC</w:t>
      </w:r>
      <w:r>
        <w:t xml:space="preserve"> and owner’s costs were 8% of ISBL. </w:t>
      </w:r>
    </w:p>
    <w:p w14:paraId="6745002B" w14:textId="77777777" w:rsidR="006E7587" w:rsidRDefault="00B85A0E" w:rsidP="00BF0373">
      <w:pPr>
        <w:pStyle w:val="ListParagraph"/>
      </w:pPr>
      <w:r>
        <w:t xml:space="preserve">Project and process contingency were adjusted based on the level of technological maturity with first of a kind plants (emerging technologies) incurring 50% </w:t>
      </w:r>
      <w:r w:rsidR="006E7587">
        <w:t>TDC</w:t>
      </w:r>
      <w:r>
        <w:t xml:space="preserve"> and project contin</w:t>
      </w:r>
      <w:r w:rsidR="006E7587">
        <w:t xml:space="preserve">gency 30% TDC to reflect the uncertainty associated with scaling lower TRL options. Mature technologies or so-called Nth of a kind plants attracted 10% of TDC for both project and process contingency respectively. </w:t>
      </w:r>
    </w:p>
    <w:p w14:paraId="3B4EB276" w14:textId="4414282E" w:rsidR="00B85A0E" w:rsidRDefault="006E7587" w:rsidP="006E7587">
      <w:r>
        <w:t xml:space="preserve">The overall fixed capital cost (FCC) were the sum of TDC and TIC. Working capital was assumed to be 8% of FCC and start-up capital 10% of FCC. Total capital cost (TCC) was </w:t>
      </w:r>
      <w:r>
        <w:lastRenderedPageBreak/>
        <w:t>the sum of FCC + working capital + start-up capital. This equipment factored cost estimation approach was analogous to a class 5 AACE</w:t>
      </w:r>
      <w:r>
        <w:rPr>
          <w:rStyle w:val="FootnoteReference"/>
        </w:rPr>
        <w:footnoteReference w:id="10"/>
      </w:r>
      <w:r>
        <w:t xml:space="preserve"> estimate.</w:t>
      </w:r>
    </w:p>
    <w:p w14:paraId="78803FE2" w14:textId="228CC0D2" w:rsidR="006E7587" w:rsidRDefault="006E7587" w:rsidP="006E7587">
      <w:pPr>
        <w:jc w:val="both"/>
      </w:pPr>
      <w:r>
        <w:t xml:space="preserve">Operational costs included feedstock, electricity, water and carbon capture and storage inputs. Baseline values for unit costs for each are defined in </w:t>
      </w:r>
      <w:r>
        <w:fldChar w:fldCharType="begin"/>
      </w:r>
      <w:r>
        <w:instrText xml:space="preserve"> REF _Ref146223928 \h </w:instrText>
      </w:r>
      <w:r>
        <w:fldChar w:fldCharType="separate"/>
      </w:r>
      <w:r w:rsidR="000A0462">
        <w:t xml:space="preserve">Table </w:t>
      </w:r>
      <w:r w:rsidR="000A0462">
        <w:rPr>
          <w:noProof/>
        </w:rPr>
        <w:t>1</w:t>
      </w:r>
      <w:r w:rsidR="000A0462">
        <w:t>.</w:t>
      </w:r>
      <w:r w:rsidR="000A0462">
        <w:rPr>
          <w:noProof/>
        </w:rPr>
        <w:t>1</w:t>
      </w:r>
      <w:r>
        <w:fldChar w:fldCharType="end"/>
      </w:r>
      <w:r>
        <w:t>. Maintenance, taxes and insurance were incorporated as a fixed percentage (3, 2 and 0.5 respectively) of the total capital cost (TCC).</w:t>
      </w:r>
    </w:p>
    <w:p w14:paraId="6B1FC679" w14:textId="4FD4F24C" w:rsidR="006E7587" w:rsidRDefault="006E7587" w:rsidP="006E7587">
      <w:pPr>
        <w:pStyle w:val="Caption"/>
        <w:keepNext/>
      </w:pPr>
      <w:bookmarkStart w:id="66" w:name="_Ref146223928"/>
      <w:bookmarkStart w:id="67" w:name="_Toc149572608"/>
      <w:r>
        <w:t xml:space="preserve">Table </w:t>
      </w:r>
      <w:r>
        <w:fldChar w:fldCharType="begin"/>
      </w:r>
      <w:r>
        <w:instrText xml:space="preserve"> STYLEREF 1 \s </w:instrText>
      </w:r>
      <w:r>
        <w:fldChar w:fldCharType="separate"/>
      </w:r>
      <w:r w:rsidR="000A0462">
        <w:rPr>
          <w:noProof/>
        </w:rPr>
        <w:t>1</w:t>
      </w:r>
      <w:r>
        <w:fldChar w:fldCharType="end"/>
      </w:r>
      <w:r>
        <w:t>.</w:t>
      </w:r>
      <w:r>
        <w:fldChar w:fldCharType="begin"/>
      </w:r>
      <w:r>
        <w:instrText xml:space="preserve"> SEQ Table \* ARABIC \s 1 </w:instrText>
      </w:r>
      <w:r>
        <w:fldChar w:fldCharType="separate"/>
      </w:r>
      <w:r w:rsidR="000A0462">
        <w:rPr>
          <w:noProof/>
        </w:rPr>
        <w:t>1</w:t>
      </w:r>
      <w:r>
        <w:fldChar w:fldCharType="end"/>
      </w:r>
      <w:bookmarkEnd w:id="66"/>
      <w:r>
        <w:t xml:space="preserve"> Utility and Feedstock Costs</w:t>
      </w:r>
      <w:bookmarkEnd w:id="67"/>
    </w:p>
    <w:tbl>
      <w:tblPr>
        <w:tblStyle w:val="PlainTable1"/>
        <w:tblW w:w="9045" w:type="dxa"/>
        <w:tblLook w:val="04A0" w:firstRow="1" w:lastRow="0" w:firstColumn="1" w:lastColumn="0" w:noHBand="0" w:noVBand="1"/>
      </w:tblPr>
      <w:tblGrid>
        <w:gridCol w:w="3015"/>
        <w:gridCol w:w="3015"/>
        <w:gridCol w:w="3015"/>
      </w:tblGrid>
      <w:tr w:rsidR="006E7587" w:rsidRPr="00324FEC" w14:paraId="3467F7BB" w14:textId="77777777" w:rsidTr="00255310">
        <w:trPr>
          <w:cnfStyle w:val="100000000000" w:firstRow="1" w:lastRow="0" w:firstColumn="0" w:lastColumn="0" w:oddVBand="0" w:evenVBand="0" w:oddHBand="0"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015" w:type="dxa"/>
          </w:tcPr>
          <w:p w14:paraId="3D0DF616" w14:textId="77777777" w:rsidR="006E7587" w:rsidRPr="00324FEC" w:rsidRDefault="006E7587" w:rsidP="00255310">
            <w:pPr>
              <w:spacing w:after="0"/>
              <w:rPr>
                <w:sz w:val="20"/>
                <w:szCs w:val="20"/>
              </w:rPr>
            </w:pPr>
            <w:r w:rsidRPr="00324FEC">
              <w:rPr>
                <w:sz w:val="20"/>
                <w:szCs w:val="20"/>
              </w:rPr>
              <w:t>Item</w:t>
            </w:r>
          </w:p>
        </w:tc>
        <w:tc>
          <w:tcPr>
            <w:tcW w:w="3015" w:type="dxa"/>
          </w:tcPr>
          <w:p w14:paraId="5BA673A5" w14:textId="77777777" w:rsidR="006E7587" w:rsidRPr="00324FEC" w:rsidRDefault="006E7587" w:rsidP="00255310">
            <w:pPr>
              <w:spacing w:after="0"/>
              <w:cnfStyle w:val="100000000000" w:firstRow="1" w:lastRow="0" w:firstColumn="0" w:lastColumn="0" w:oddVBand="0" w:evenVBand="0" w:oddHBand="0" w:evenHBand="0" w:firstRowFirstColumn="0" w:firstRowLastColumn="0" w:lastRowFirstColumn="0" w:lastRowLastColumn="0"/>
              <w:rPr>
                <w:sz w:val="20"/>
                <w:szCs w:val="20"/>
              </w:rPr>
            </w:pPr>
            <w:r w:rsidRPr="00324FEC">
              <w:rPr>
                <w:sz w:val="20"/>
                <w:szCs w:val="20"/>
              </w:rPr>
              <w:t>Cost</w:t>
            </w:r>
          </w:p>
        </w:tc>
        <w:tc>
          <w:tcPr>
            <w:tcW w:w="3015" w:type="dxa"/>
          </w:tcPr>
          <w:p w14:paraId="1BAF6FFD" w14:textId="77777777" w:rsidR="006E7587" w:rsidRPr="00324FEC" w:rsidRDefault="006E7587" w:rsidP="00255310">
            <w:pPr>
              <w:spacing w:after="0"/>
              <w:cnfStyle w:val="100000000000" w:firstRow="1" w:lastRow="0" w:firstColumn="0" w:lastColumn="0" w:oddVBand="0" w:evenVBand="0" w:oddHBand="0" w:evenHBand="0" w:firstRowFirstColumn="0" w:firstRowLastColumn="0" w:lastRowFirstColumn="0" w:lastRowLastColumn="0"/>
              <w:rPr>
                <w:sz w:val="20"/>
                <w:szCs w:val="20"/>
              </w:rPr>
            </w:pPr>
            <w:r w:rsidRPr="00324FEC">
              <w:rPr>
                <w:sz w:val="20"/>
                <w:szCs w:val="20"/>
              </w:rPr>
              <w:t>Units</w:t>
            </w:r>
          </w:p>
        </w:tc>
      </w:tr>
      <w:tr w:rsidR="006E7587" w:rsidRPr="00324FEC" w14:paraId="4A59D6AF" w14:textId="77777777" w:rsidTr="00255310">
        <w:trPr>
          <w:cnfStyle w:val="000000100000" w:firstRow="0" w:lastRow="0" w:firstColumn="0" w:lastColumn="0" w:oddVBand="0" w:evenVBand="0" w:oddHBand="1"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015" w:type="dxa"/>
          </w:tcPr>
          <w:p w14:paraId="13978AF7" w14:textId="0A52F9BF" w:rsidR="006E7587" w:rsidRPr="00324FEC" w:rsidRDefault="006E7587" w:rsidP="00255310">
            <w:pPr>
              <w:tabs>
                <w:tab w:val="left" w:pos="1770"/>
              </w:tabs>
              <w:spacing w:after="0"/>
              <w:rPr>
                <w:sz w:val="20"/>
                <w:szCs w:val="20"/>
              </w:rPr>
            </w:pPr>
            <w:r w:rsidRPr="00324FEC">
              <w:rPr>
                <w:sz w:val="20"/>
                <w:szCs w:val="20"/>
              </w:rPr>
              <w:t>N</w:t>
            </w:r>
            <w:r>
              <w:rPr>
                <w:sz w:val="20"/>
                <w:szCs w:val="20"/>
              </w:rPr>
              <w:t xml:space="preserve">atural </w:t>
            </w:r>
            <w:r w:rsidRPr="00324FEC">
              <w:rPr>
                <w:sz w:val="20"/>
                <w:szCs w:val="20"/>
              </w:rPr>
              <w:t>G</w:t>
            </w:r>
            <w:r>
              <w:rPr>
                <w:sz w:val="20"/>
                <w:szCs w:val="20"/>
              </w:rPr>
              <w:t>as</w:t>
            </w:r>
            <w:r w:rsidRPr="00324FEC">
              <w:rPr>
                <w:sz w:val="20"/>
                <w:szCs w:val="20"/>
              </w:rPr>
              <w:t xml:space="preserve"> (or CSG)</w:t>
            </w:r>
          </w:p>
        </w:tc>
        <w:tc>
          <w:tcPr>
            <w:tcW w:w="3015" w:type="dxa"/>
          </w:tcPr>
          <w:p w14:paraId="37BAEAE4" w14:textId="77777777" w:rsidR="006E7587" w:rsidRPr="00324FEC"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6</w:t>
            </w:r>
          </w:p>
        </w:tc>
        <w:tc>
          <w:tcPr>
            <w:tcW w:w="3015" w:type="dxa"/>
          </w:tcPr>
          <w:p w14:paraId="18D1F968" w14:textId="77777777" w:rsidR="006E7587" w:rsidRPr="00324FEC"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w:t>
            </w:r>
            <w:r w:rsidRPr="00324FEC">
              <w:rPr>
                <w:sz w:val="20"/>
                <w:szCs w:val="20"/>
              </w:rPr>
              <w:t>/GJ</w:t>
            </w:r>
          </w:p>
        </w:tc>
      </w:tr>
      <w:tr w:rsidR="006E7587" w:rsidRPr="00324FEC" w14:paraId="5E0D574B" w14:textId="77777777" w:rsidTr="00255310">
        <w:trPr>
          <w:trHeight w:val="295"/>
        </w:trPr>
        <w:tc>
          <w:tcPr>
            <w:cnfStyle w:val="001000000000" w:firstRow="0" w:lastRow="0" w:firstColumn="1" w:lastColumn="0" w:oddVBand="0" w:evenVBand="0" w:oddHBand="0" w:evenHBand="0" w:firstRowFirstColumn="0" w:firstRowLastColumn="0" w:lastRowFirstColumn="0" w:lastRowLastColumn="0"/>
            <w:tcW w:w="3015" w:type="dxa"/>
          </w:tcPr>
          <w:p w14:paraId="03E4A3C8" w14:textId="72B6B2E8" w:rsidR="006E7587" w:rsidRPr="00324FEC" w:rsidRDefault="006E7587" w:rsidP="00255310">
            <w:pPr>
              <w:tabs>
                <w:tab w:val="left" w:pos="1770"/>
              </w:tabs>
              <w:spacing w:after="0"/>
              <w:rPr>
                <w:sz w:val="20"/>
                <w:szCs w:val="20"/>
              </w:rPr>
            </w:pPr>
            <w:r>
              <w:rPr>
                <w:sz w:val="20"/>
                <w:szCs w:val="20"/>
              </w:rPr>
              <w:t>Brown Coal</w:t>
            </w:r>
          </w:p>
        </w:tc>
        <w:tc>
          <w:tcPr>
            <w:tcW w:w="3015" w:type="dxa"/>
          </w:tcPr>
          <w:p w14:paraId="756BEEF8" w14:textId="3FF42AA2" w:rsidR="006E7587" w:rsidRPr="00324FEC"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1.5</w:t>
            </w:r>
          </w:p>
        </w:tc>
        <w:tc>
          <w:tcPr>
            <w:tcW w:w="3015" w:type="dxa"/>
          </w:tcPr>
          <w:p w14:paraId="48BB8C97" w14:textId="2297F1AF" w:rsidR="006E7587"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w:t>
            </w:r>
            <w:r w:rsidRPr="00324FEC">
              <w:rPr>
                <w:sz w:val="20"/>
                <w:szCs w:val="20"/>
              </w:rPr>
              <w:t>/GJ</w:t>
            </w:r>
          </w:p>
        </w:tc>
      </w:tr>
      <w:tr w:rsidR="006E7587" w:rsidRPr="00324FEC" w14:paraId="2DC9B43C" w14:textId="77777777" w:rsidTr="00255310">
        <w:trPr>
          <w:cnfStyle w:val="000000100000" w:firstRow="0" w:lastRow="0" w:firstColumn="0" w:lastColumn="0" w:oddVBand="0" w:evenVBand="0" w:oddHBand="1"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015" w:type="dxa"/>
          </w:tcPr>
          <w:p w14:paraId="163C22C7" w14:textId="519E17A0" w:rsidR="006E7587" w:rsidRPr="00324FEC" w:rsidRDefault="006E7587" w:rsidP="00255310">
            <w:pPr>
              <w:tabs>
                <w:tab w:val="left" w:pos="1770"/>
              </w:tabs>
              <w:spacing w:after="0"/>
              <w:rPr>
                <w:sz w:val="20"/>
                <w:szCs w:val="20"/>
              </w:rPr>
            </w:pPr>
            <w:r>
              <w:rPr>
                <w:sz w:val="20"/>
                <w:szCs w:val="20"/>
              </w:rPr>
              <w:t>Black Coal</w:t>
            </w:r>
          </w:p>
        </w:tc>
        <w:tc>
          <w:tcPr>
            <w:tcW w:w="3015" w:type="dxa"/>
          </w:tcPr>
          <w:p w14:paraId="1C0ED714" w14:textId="3CFA6B9C" w:rsidR="006E7587" w:rsidRPr="00324FEC"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3.5</w:t>
            </w:r>
          </w:p>
        </w:tc>
        <w:tc>
          <w:tcPr>
            <w:tcW w:w="3015" w:type="dxa"/>
          </w:tcPr>
          <w:p w14:paraId="005DE93F" w14:textId="5E4FCF26" w:rsidR="006E7587"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w:t>
            </w:r>
            <w:r w:rsidRPr="00324FEC">
              <w:rPr>
                <w:sz w:val="20"/>
                <w:szCs w:val="20"/>
              </w:rPr>
              <w:t>/GJ</w:t>
            </w:r>
          </w:p>
        </w:tc>
      </w:tr>
      <w:tr w:rsidR="006E7587" w:rsidRPr="00324FEC" w14:paraId="5C30228A" w14:textId="77777777" w:rsidTr="00255310">
        <w:trPr>
          <w:trHeight w:val="295"/>
        </w:trPr>
        <w:tc>
          <w:tcPr>
            <w:cnfStyle w:val="001000000000" w:firstRow="0" w:lastRow="0" w:firstColumn="1" w:lastColumn="0" w:oddVBand="0" w:evenVBand="0" w:oddHBand="0" w:evenHBand="0" w:firstRowFirstColumn="0" w:firstRowLastColumn="0" w:lastRowFirstColumn="0" w:lastRowLastColumn="0"/>
            <w:tcW w:w="3015" w:type="dxa"/>
          </w:tcPr>
          <w:p w14:paraId="5E574ED1" w14:textId="070AA365" w:rsidR="006E7587" w:rsidRDefault="006E7587" w:rsidP="00255310">
            <w:pPr>
              <w:tabs>
                <w:tab w:val="left" w:pos="1770"/>
              </w:tabs>
              <w:spacing w:after="0"/>
              <w:rPr>
                <w:sz w:val="20"/>
                <w:szCs w:val="20"/>
              </w:rPr>
            </w:pPr>
            <w:r>
              <w:rPr>
                <w:sz w:val="20"/>
                <w:szCs w:val="20"/>
              </w:rPr>
              <w:t>Biomass (bagasse)</w:t>
            </w:r>
          </w:p>
        </w:tc>
        <w:tc>
          <w:tcPr>
            <w:tcW w:w="3015" w:type="dxa"/>
          </w:tcPr>
          <w:p w14:paraId="5677946C" w14:textId="52F7D90B" w:rsidR="006E7587" w:rsidRPr="00324FEC"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0.1</w:t>
            </w:r>
          </w:p>
        </w:tc>
        <w:tc>
          <w:tcPr>
            <w:tcW w:w="3015" w:type="dxa"/>
          </w:tcPr>
          <w:p w14:paraId="4485CDAC" w14:textId="26EDDD0A" w:rsidR="006E7587"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w:t>
            </w:r>
            <w:r w:rsidRPr="00324FEC">
              <w:rPr>
                <w:sz w:val="20"/>
                <w:szCs w:val="20"/>
              </w:rPr>
              <w:t>/GJ</w:t>
            </w:r>
          </w:p>
        </w:tc>
      </w:tr>
      <w:tr w:rsidR="006E7587" w:rsidRPr="00324FEC" w14:paraId="793A52BE" w14:textId="77777777" w:rsidTr="00255310">
        <w:trPr>
          <w:cnfStyle w:val="000000100000" w:firstRow="0" w:lastRow="0" w:firstColumn="0" w:lastColumn="0" w:oddVBand="0" w:evenVBand="0" w:oddHBand="1"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015" w:type="dxa"/>
          </w:tcPr>
          <w:p w14:paraId="738DD17C" w14:textId="77777777" w:rsidR="006E7587" w:rsidRPr="00324FEC" w:rsidRDefault="006E7587" w:rsidP="00255310">
            <w:pPr>
              <w:spacing w:after="0"/>
              <w:rPr>
                <w:sz w:val="20"/>
                <w:szCs w:val="20"/>
              </w:rPr>
            </w:pPr>
            <w:r w:rsidRPr="00324FEC">
              <w:rPr>
                <w:sz w:val="20"/>
                <w:szCs w:val="20"/>
              </w:rPr>
              <w:t>Electricity</w:t>
            </w:r>
          </w:p>
        </w:tc>
        <w:tc>
          <w:tcPr>
            <w:tcW w:w="3015" w:type="dxa"/>
          </w:tcPr>
          <w:p w14:paraId="22AA810D" w14:textId="77777777" w:rsidR="006E7587" w:rsidRPr="00324FEC"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85</w:t>
            </w:r>
          </w:p>
        </w:tc>
        <w:tc>
          <w:tcPr>
            <w:tcW w:w="3015" w:type="dxa"/>
          </w:tcPr>
          <w:p w14:paraId="0225A512" w14:textId="77777777" w:rsidR="006E7587" w:rsidRPr="00324FEC"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w:t>
            </w:r>
            <w:r w:rsidRPr="00324FEC">
              <w:rPr>
                <w:sz w:val="20"/>
                <w:szCs w:val="20"/>
              </w:rPr>
              <w:t>/MWh</w:t>
            </w:r>
          </w:p>
        </w:tc>
      </w:tr>
      <w:tr w:rsidR="006E7587" w:rsidRPr="00324FEC" w14:paraId="1918FD5E" w14:textId="77777777" w:rsidTr="00255310">
        <w:trPr>
          <w:trHeight w:val="295"/>
        </w:trPr>
        <w:tc>
          <w:tcPr>
            <w:cnfStyle w:val="001000000000" w:firstRow="0" w:lastRow="0" w:firstColumn="1" w:lastColumn="0" w:oddVBand="0" w:evenVBand="0" w:oddHBand="0" w:evenHBand="0" w:firstRowFirstColumn="0" w:firstRowLastColumn="0" w:lastRowFirstColumn="0" w:lastRowLastColumn="0"/>
            <w:tcW w:w="3015" w:type="dxa"/>
          </w:tcPr>
          <w:p w14:paraId="4D852D80" w14:textId="77777777" w:rsidR="006E7587" w:rsidRPr="00324FEC" w:rsidRDefault="006E7587" w:rsidP="00255310">
            <w:pPr>
              <w:spacing w:after="0"/>
              <w:rPr>
                <w:sz w:val="20"/>
                <w:szCs w:val="20"/>
              </w:rPr>
            </w:pPr>
            <w:r w:rsidRPr="00324FEC">
              <w:rPr>
                <w:sz w:val="20"/>
                <w:szCs w:val="20"/>
              </w:rPr>
              <w:t>Water</w:t>
            </w:r>
          </w:p>
        </w:tc>
        <w:tc>
          <w:tcPr>
            <w:tcW w:w="3015" w:type="dxa"/>
          </w:tcPr>
          <w:p w14:paraId="092F5641" w14:textId="77777777" w:rsidR="006E7587" w:rsidRPr="00324FEC"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0.1</w:t>
            </w:r>
          </w:p>
        </w:tc>
        <w:tc>
          <w:tcPr>
            <w:tcW w:w="3015" w:type="dxa"/>
          </w:tcPr>
          <w:p w14:paraId="780CAB6A" w14:textId="77777777" w:rsidR="006E7587" w:rsidRPr="00324FEC" w:rsidRDefault="006E7587" w:rsidP="00255310">
            <w:pPr>
              <w:keepNext/>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w:t>
            </w:r>
            <w:r w:rsidRPr="00324FEC">
              <w:rPr>
                <w:sz w:val="20"/>
                <w:szCs w:val="20"/>
              </w:rPr>
              <w:t>/m</w:t>
            </w:r>
            <w:r w:rsidRPr="00324FEC">
              <w:rPr>
                <w:sz w:val="20"/>
                <w:szCs w:val="20"/>
                <w:vertAlign w:val="superscript"/>
              </w:rPr>
              <w:t>3</w:t>
            </w:r>
          </w:p>
        </w:tc>
      </w:tr>
      <w:tr w:rsidR="006E7587" w:rsidRPr="00324FEC" w14:paraId="520A7316" w14:textId="77777777" w:rsidTr="00255310">
        <w:trPr>
          <w:cnfStyle w:val="000000100000" w:firstRow="0" w:lastRow="0" w:firstColumn="0" w:lastColumn="0" w:oddVBand="0" w:evenVBand="0" w:oddHBand="1"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015" w:type="dxa"/>
          </w:tcPr>
          <w:p w14:paraId="6EBCBC5D" w14:textId="77777777" w:rsidR="006E7587" w:rsidRPr="00324FEC" w:rsidRDefault="006E7587" w:rsidP="00255310">
            <w:pPr>
              <w:spacing w:after="0"/>
              <w:rPr>
                <w:sz w:val="20"/>
                <w:szCs w:val="20"/>
              </w:rPr>
            </w:pPr>
            <w:r>
              <w:rPr>
                <w:sz w:val="20"/>
                <w:szCs w:val="20"/>
              </w:rPr>
              <w:t>CO</w:t>
            </w:r>
            <w:r w:rsidRPr="006C1164">
              <w:rPr>
                <w:sz w:val="20"/>
                <w:szCs w:val="20"/>
                <w:vertAlign w:val="subscript"/>
              </w:rPr>
              <w:t>2</w:t>
            </w:r>
            <w:r>
              <w:rPr>
                <w:sz w:val="20"/>
                <w:szCs w:val="20"/>
              </w:rPr>
              <w:t xml:space="preserve"> transport</w:t>
            </w:r>
          </w:p>
        </w:tc>
        <w:tc>
          <w:tcPr>
            <w:tcW w:w="3015" w:type="dxa"/>
          </w:tcPr>
          <w:p w14:paraId="599324FC" w14:textId="77777777" w:rsidR="006E7587" w:rsidRPr="00324FEC"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0.2</w:t>
            </w:r>
          </w:p>
        </w:tc>
        <w:tc>
          <w:tcPr>
            <w:tcW w:w="3015" w:type="dxa"/>
          </w:tcPr>
          <w:p w14:paraId="7CFEB248" w14:textId="77777777" w:rsidR="006E7587" w:rsidRDefault="006E7587" w:rsidP="00255310">
            <w:pPr>
              <w:keepNext/>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$/t</w:t>
            </w:r>
          </w:p>
        </w:tc>
      </w:tr>
      <w:tr w:rsidR="006E7587" w:rsidRPr="00324FEC" w14:paraId="3F1E64AE" w14:textId="77777777" w:rsidTr="00255310">
        <w:trPr>
          <w:trHeight w:val="295"/>
        </w:trPr>
        <w:tc>
          <w:tcPr>
            <w:cnfStyle w:val="001000000000" w:firstRow="0" w:lastRow="0" w:firstColumn="1" w:lastColumn="0" w:oddVBand="0" w:evenVBand="0" w:oddHBand="0" w:evenHBand="0" w:firstRowFirstColumn="0" w:firstRowLastColumn="0" w:lastRowFirstColumn="0" w:lastRowLastColumn="0"/>
            <w:tcW w:w="3015" w:type="dxa"/>
          </w:tcPr>
          <w:p w14:paraId="75EDE170" w14:textId="77777777" w:rsidR="006E7587" w:rsidRDefault="006E7587" w:rsidP="00255310">
            <w:pPr>
              <w:spacing w:after="0"/>
              <w:rPr>
                <w:sz w:val="20"/>
                <w:szCs w:val="20"/>
              </w:rPr>
            </w:pPr>
            <w:r>
              <w:rPr>
                <w:sz w:val="20"/>
                <w:szCs w:val="20"/>
              </w:rPr>
              <w:t>CO</w:t>
            </w:r>
            <w:r w:rsidRPr="006C1164">
              <w:rPr>
                <w:sz w:val="20"/>
                <w:szCs w:val="20"/>
                <w:vertAlign w:val="subscript"/>
              </w:rPr>
              <w:t>2</w:t>
            </w:r>
            <w:r>
              <w:rPr>
                <w:sz w:val="20"/>
                <w:szCs w:val="20"/>
              </w:rPr>
              <w:t xml:space="preserve"> Storage</w:t>
            </w:r>
          </w:p>
        </w:tc>
        <w:tc>
          <w:tcPr>
            <w:tcW w:w="3015" w:type="dxa"/>
          </w:tcPr>
          <w:p w14:paraId="41EE8CB5" w14:textId="77777777" w:rsidR="006E7587"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9</w:t>
            </w:r>
          </w:p>
        </w:tc>
        <w:tc>
          <w:tcPr>
            <w:tcW w:w="3015" w:type="dxa"/>
          </w:tcPr>
          <w:p w14:paraId="7798E1E1" w14:textId="77777777" w:rsidR="006E7587" w:rsidRDefault="006E7587" w:rsidP="00255310">
            <w:pPr>
              <w:keepNext/>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$/t</w:t>
            </w:r>
          </w:p>
        </w:tc>
      </w:tr>
    </w:tbl>
    <w:p w14:paraId="006A8280" w14:textId="77777777" w:rsidR="006E7587" w:rsidRDefault="006E7587" w:rsidP="006E7587"/>
    <w:p w14:paraId="59A8A230" w14:textId="2C5D1C90" w:rsidR="006E7587" w:rsidRDefault="006E7587" w:rsidP="006E7587">
      <w:r>
        <w:t xml:space="preserve">Finally to report a levelized cost of hydrogen (LCOH) a discounted cashflow methodology was applied using the economic parameters in </w:t>
      </w:r>
      <w:r>
        <w:fldChar w:fldCharType="begin"/>
      </w:r>
      <w:r>
        <w:instrText xml:space="preserve"> REF _Ref146224348 \h </w:instrText>
      </w:r>
      <w:r>
        <w:fldChar w:fldCharType="separate"/>
      </w:r>
      <w:r w:rsidR="000A0462">
        <w:t xml:space="preserve">Table </w:t>
      </w:r>
      <w:r w:rsidR="000A0462">
        <w:rPr>
          <w:noProof/>
        </w:rPr>
        <w:t>1</w:t>
      </w:r>
      <w:r w:rsidR="000A0462">
        <w:t>.</w:t>
      </w:r>
      <w:r w:rsidR="000A0462">
        <w:rPr>
          <w:noProof/>
        </w:rPr>
        <w:t>2</w:t>
      </w:r>
      <w:r>
        <w:fldChar w:fldCharType="end"/>
      </w:r>
      <w:r>
        <w:t>.</w:t>
      </w:r>
    </w:p>
    <w:p w14:paraId="2F3C7769" w14:textId="4D19D1EA" w:rsidR="006E7587" w:rsidRDefault="006E7587" w:rsidP="006E7587">
      <w:pPr>
        <w:pStyle w:val="Caption"/>
        <w:keepNext/>
      </w:pPr>
      <w:bookmarkStart w:id="68" w:name="_Ref146224348"/>
      <w:bookmarkStart w:id="69" w:name="_Toc149572609"/>
      <w:r>
        <w:t xml:space="preserve">Table </w:t>
      </w:r>
      <w:r>
        <w:fldChar w:fldCharType="begin"/>
      </w:r>
      <w:r>
        <w:instrText xml:space="preserve"> STYLEREF 1 \s </w:instrText>
      </w:r>
      <w:r>
        <w:fldChar w:fldCharType="separate"/>
      </w:r>
      <w:r w:rsidR="000A0462">
        <w:rPr>
          <w:noProof/>
        </w:rPr>
        <w:t>1</w:t>
      </w:r>
      <w:r>
        <w:fldChar w:fldCharType="end"/>
      </w:r>
      <w:r>
        <w:t>.</w:t>
      </w:r>
      <w:r>
        <w:fldChar w:fldCharType="begin"/>
      </w:r>
      <w:r>
        <w:instrText xml:space="preserve"> SEQ Table \* ARABIC \s 1 </w:instrText>
      </w:r>
      <w:r>
        <w:fldChar w:fldCharType="separate"/>
      </w:r>
      <w:r w:rsidR="000A0462">
        <w:rPr>
          <w:noProof/>
        </w:rPr>
        <w:t>2</w:t>
      </w:r>
      <w:r>
        <w:fldChar w:fldCharType="end"/>
      </w:r>
      <w:bookmarkEnd w:id="68"/>
      <w:r>
        <w:t xml:space="preserve"> Discounted cashflow parameters</w:t>
      </w:r>
      <w:bookmarkEnd w:id="69"/>
    </w:p>
    <w:tbl>
      <w:tblPr>
        <w:tblStyle w:val="PlainTable1"/>
        <w:tblW w:w="5000" w:type="pct"/>
        <w:tblLook w:val="04A0" w:firstRow="1" w:lastRow="0" w:firstColumn="1" w:lastColumn="0" w:noHBand="0" w:noVBand="1"/>
      </w:tblPr>
      <w:tblGrid>
        <w:gridCol w:w="6419"/>
        <w:gridCol w:w="2591"/>
      </w:tblGrid>
      <w:tr w:rsidR="006E7587" w:rsidRPr="00324FEC" w14:paraId="170A1CFC" w14:textId="77777777" w:rsidTr="00122B22">
        <w:trPr>
          <w:cnfStyle w:val="100000000000" w:firstRow="1" w:lastRow="0" w:firstColumn="0" w:lastColumn="0" w:oddVBand="0" w:evenVBand="0" w:oddHBand="0"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562" w:type="pct"/>
          </w:tcPr>
          <w:p w14:paraId="3DBDB21D" w14:textId="77777777" w:rsidR="006E7587" w:rsidRPr="00324FEC" w:rsidRDefault="006E7587" w:rsidP="00255310">
            <w:pPr>
              <w:spacing w:after="0"/>
              <w:rPr>
                <w:sz w:val="20"/>
                <w:szCs w:val="20"/>
              </w:rPr>
            </w:pPr>
            <w:r w:rsidRPr="00324FEC">
              <w:rPr>
                <w:sz w:val="20"/>
                <w:szCs w:val="20"/>
              </w:rPr>
              <w:t>Item</w:t>
            </w:r>
          </w:p>
        </w:tc>
        <w:tc>
          <w:tcPr>
            <w:tcW w:w="1438" w:type="pct"/>
          </w:tcPr>
          <w:p w14:paraId="3166DA81" w14:textId="77777777" w:rsidR="006E7587" w:rsidRPr="00324FEC" w:rsidRDefault="006E7587" w:rsidP="00255310">
            <w:pPr>
              <w:spacing w:after="0"/>
              <w:cnfStyle w:val="100000000000" w:firstRow="1" w:lastRow="0" w:firstColumn="0" w:lastColumn="0" w:oddVBand="0" w:evenVBand="0" w:oddHBand="0" w:evenHBand="0" w:firstRowFirstColumn="0" w:firstRowLastColumn="0" w:lastRowFirstColumn="0" w:lastRowLastColumn="0"/>
              <w:rPr>
                <w:sz w:val="20"/>
                <w:szCs w:val="20"/>
              </w:rPr>
            </w:pPr>
            <w:r w:rsidRPr="00324FEC">
              <w:rPr>
                <w:sz w:val="20"/>
                <w:szCs w:val="20"/>
              </w:rPr>
              <w:t>Cost</w:t>
            </w:r>
          </w:p>
        </w:tc>
      </w:tr>
      <w:tr w:rsidR="006E7587" w:rsidRPr="00324FEC" w14:paraId="0ACB8994" w14:textId="77777777" w:rsidTr="00122B22">
        <w:trPr>
          <w:cnfStyle w:val="000000100000" w:firstRow="0" w:lastRow="0" w:firstColumn="0" w:lastColumn="0" w:oddVBand="0" w:evenVBand="0" w:oddHBand="1"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562" w:type="pct"/>
          </w:tcPr>
          <w:p w14:paraId="7A06B467" w14:textId="70A6525A" w:rsidR="006E7587" w:rsidRPr="00324FEC" w:rsidRDefault="006E7587" w:rsidP="00255310">
            <w:pPr>
              <w:tabs>
                <w:tab w:val="left" w:pos="1770"/>
              </w:tabs>
              <w:spacing w:after="0"/>
              <w:rPr>
                <w:sz w:val="20"/>
                <w:szCs w:val="20"/>
              </w:rPr>
            </w:pPr>
            <w:r>
              <w:rPr>
                <w:sz w:val="20"/>
                <w:szCs w:val="20"/>
              </w:rPr>
              <w:t>Year of Analysis</w:t>
            </w:r>
          </w:p>
        </w:tc>
        <w:tc>
          <w:tcPr>
            <w:tcW w:w="1438" w:type="pct"/>
          </w:tcPr>
          <w:p w14:paraId="6E43D0D8" w14:textId="6ACD2EAD" w:rsidR="006E7587" w:rsidRPr="00324FEC"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2020</w:t>
            </w:r>
          </w:p>
        </w:tc>
      </w:tr>
      <w:tr w:rsidR="006E7587" w:rsidRPr="00324FEC" w14:paraId="7F6C7A3C" w14:textId="77777777" w:rsidTr="00122B22">
        <w:trPr>
          <w:trHeight w:val="295"/>
        </w:trPr>
        <w:tc>
          <w:tcPr>
            <w:cnfStyle w:val="001000000000" w:firstRow="0" w:lastRow="0" w:firstColumn="1" w:lastColumn="0" w:oddVBand="0" w:evenVBand="0" w:oddHBand="0" w:evenHBand="0" w:firstRowFirstColumn="0" w:firstRowLastColumn="0" w:lastRowFirstColumn="0" w:lastRowLastColumn="0"/>
            <w:tcW w:w="3562" w:type="pct"/>
          </w:tcPr>
          <w:p w14:paraId="3D69B1DB" w14:textId="65094AD7" w:rsidR="006E7587" w:rsidRPr="00324FEC" w:rsidRDefault="006E7587" w:rsidP="00255310">
            <w:pPr>
              <w:tabs>
                <w:tab w:val="left" w:pos="1770"/>
              </w:tabs>
              <w:spacing w:after="0"/>
              <w:rPr>
                <w:sz w:val="20"/>
                <w:szCs w:val="20"/>
              </w:rPr>
            </w:pPr>
            <w:r>
              <w:rPr>
                <w:sz w:val="20"/>
                <w:szCs w:val="20"/>
              </w:rPr>
              <w:t>Plant Lifetime</w:t>
            </w:r>
          </w:p>
        </w:tc>
        <w:tc>
          <w:tcPr>
            <w:tcW w:w="1438" w:type="pct"/>
          </w:tcPr>
          <w:p w14:paraId="1AD8F627" w14:textId="0851C087" w:rsidR="006E7587" w:rsidRPr="00324FEC"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30 years</w:t>
            </w:r>
          </w:p>
        </w:tc>
      </w:tr>
      <w:tr w:rsidR="006E7587" w:rsidRPr="00324FEC" w14:paraId="59F55939" w14:textId="77777777" w:rsidTr="00122B22">
        <w:trPr>
          <w:cnfStyle w:val="000000100000" w:firstRow="0" w:lastRow="0" w:firstColumn="0" w:lastColumn="0" w:oddVBand="0" w:evenVBand="0" w:oddHBand="1"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562" w:type="pct"/>
          </w:tcPr>
          <w:p w14:paraId="7F9A5F81" w14:textId="33D18D84" w:rsidR="006E7587" w:rsidRPr="00324FEC" w:rsidRDefault="006E7587" w:rsidP="00255310">
            <w:pPr>
              <w:tabs>
                <w:tab w:val="left" w:pos="1770"/>
              </w:tabs>
              <w:spacing w:after="0"/>
              <w:rPr>
                <w:sz w:val="20"/>
                <w:szCs w:val="20"/>
              </w:rPr>
            </w:pPr>
            <w:r>
              <w:rPr>
                <w:sz w:val="20"/>
                <w:szCs w:val="20"/>
              </w:rPr>
              <w:t>Construction Period (% breakdown of capital per year)</w:t>
            </w:r>
          </w:p>
        </w:tc>
        <w:tc>
          <w:tcPr>
            <w:tcW w:w="1438" w:type="pct"/>
          </w:tcPr>
          <w:p w14:paraId="43DF94CB" w14:textId="77777777" w:rsidR="006E7587"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2 years</w:t>
            </w:r>
          </w:p>
          <w:p w14:paraId="604EE70D" w14:textId="6F039D5F" w:rsidR="006E7587" w:rsidRPr="00324FEC"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(35% / 65%)</w:t>
            </w:r>
          </w:p>
        </w:tc>
      </w:tr>
      <w:tr w:rsidR="006E7587" w:rsidRPr="00324FEC" w14:paraId="608553B4" w14:textId="77777777" w:rsidTr="00122B22">
        <w:trPr>
          <w:trHeight w:val="295"/>
        </w:trPr>
        <w:tc>
          <w:tcPr>
            <w:cnfStyle w:val="001000000000" w:firstRow="0" w:lastRow="0" w:firstColumn="1" w:lastColumn="0" w:oddVBand="0" w:evenVBand="0" w:oddHBand="0" w:evenHBand="0" w:firstRowFirstColumn="0" w:firstRowLastColumn="0" w:lastRowFirstColumn="0" w:lastRowLastColumn="0"/>
            <w:tcW w:w="3562" w:type="pct"/>
          </w:tcPr>
          <w:p w14:paraId="1F2F4245" w14:textId="77777777" w:rsidR="006E7587" w:rsidRDefault="006E7587" w:rsidP="00255310">
            <w:pPr>
              <w:tabs>
                <w:tab w:val="left" w:pos="1770"/>
              </w:tabs>
              <w:spacing w:after="0"/>
              <w:rPr>
                <w:b w:val="0"/>
                <w:bCs w:val="0"/>
                <w:sz w:val="20"/>
                <w:szCs w:val="20"/>
              </w:rPr>
            </w:pPr>
            <w:r>
              <w:rPr>
                <w:sz w:val="20"/>
                <w:szCs w:val="20"/>
              </w:rPr>
              <w:t>Start-up Period (capacity during start-up)</w:t>
            </w:r>
          </w:p>
          <w:p w14:paraId="346CCE61" w14:textId="54DEB3C6" w:rsidR="006E7587" w:rsidRDefault="006E7587" w:rsidP="00255310">
            <w:pPr>
              <w:tabs>
                <w:tab w:val="left" w:pos="1770"/>
              </w:tabs>
              <w:spacing w:after="0"/>
              <w:rPr>
                <w:sz w:val="20"/>
                <w:szCs w:val="20"/>
              </w:rPr>
            </w:pPr>
            <w:r>
              <w:rPr>
                <w:sz w:val="20"/>
                <w:szCs w:val="20"/>
              </w:rPr>
              <w:t>(Capacity during 1</w:t>
            </w:r>
            <w:r w:rsidRPr="006E7587">
              <w:rPr>
                <w:sz w:val="20"/>
                <w:szCs w:val="20"/>
                <w:vertAlign w:val="superscript"/>
              </w:rPr>
              <w:t>st</w:t>
            </w:r>
            <w:r>
              <w:rPr>
                <w:sz w:val="20"/>
                <w:szCs w:val="20"/>
              </w:rPr>
              <w:t xml:space="preserve"> year / 2</w:t>
            </w:r>
            <w:r w:rsidRPr="006E7587">
              <w:rPr>
                <w:sz w:val="20"/>
                <w:szCs w:val="20"/>
                <w:vertAlign w:val="superscript"/>
              </w:rPr>
              <w:t>nd</w:t>
            </w:r>
            <w:r>
              <w:rPr>
                <w:sz w:val="20"/>
                <w:szCs w:val="20"/>
              </w:rPr>
              <w:t xml:space="preserve"> year of operation)</w:t>
            </w:r>
          </w:p>
        </w:tc>
        <w:tc>
          <w:tcPr>
            <w:tcW w:w="1438" w:type="pct"/>
          </w:tcPr>
          <w:p w14:paraId="06F994E9" w14:textId="77777777" w:rsidR="006E7587"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6 months (50%)</w:t>
            </w:r>
          </w:p>
          <w:p w14:paraId="4D361D94" w14:textId="55DAB31C" w:rsidR="006E7587" w:rsidRPr="00324FEC"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(80% / 100%)</w:t>
            </w:r>
          </w:p>
        </w:tc>
      </w:tr>
      <w:tr w:rsidR="006E7587" w:rsidRPr="00324FEC" w14:paraId="69236283" w14:textId="77777777" w:rsidTr="00122B22">
        <w:trPr>
          <w:cnfStyle w:val="000000100000" w:firstRow="0" w:lastRow="0" w:firstColumn="0" w:lastColumn="0" w:oddVBand="0" w:evenVBand="0" w:oddHBand="1"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562" w:type="pct"/>
          </w:tcPr>
          <w:p w14:paraId="75E8FE93" w14:textId="38291A48" w:rsidR="006E7587" w:rsidRPr="00324FEC" w:rsidRDefault="006E7587" w:rsidP="00255310">
            <w:pPr>
              <w:spacing w:after="0"/>
              <w:rPr>
                <w:sz w:val="20"/>
                <w:szCs w:val="20"/>
              </w:rPr>
            </w:pPr>
            <w:r>
              <w:rPr>
                <w:sz w:val="20"/>
                <w:szCs w:val="20"/>
              </w:rPr>
              <w:t>Land purchased</w:t>
            </w:r>
          </w:p>
        </w:tc>
        <w:tc>
          <w:tcPr>
            <w:tcW w:w="1438" w:type="pct"/>
          </w:tcPr>
          <w:p w14:paraId="067B339C" w14:textId="353565D8" w:rsidR="006E7587" w:rsidRPr="00324FEC"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No value</w:t>
            </w:r>
          </w:p>
        </w:tc>
      </w:tr>
      <w:tr w:rsidR="006E7587" w:rsidRPr="00324FEC" w14:paraId="7D5216C8" w14:textId="77777777" w:rsidTr="00122B22">
        <w:trPr>
          <w:trHeight w:val="295"/>
        </w:trPr>
        <w:tc>
          <w:tcPr>
            <w:cnfStyle w:val="001000000000" w:firstRow="0" w:lastRow="0" w:firstColumn="1" w:lastColumn="0" w:oddVBand="0" w:evenVBand="0" w:oddHBand="0" w:evenHBand="0" w:firstRowFirstColumn="0" w:firstRowLastColumn="0" w:lastRowFirstColumn="0" w:lastRowLastColumn="0"/>
            <w:tcW w:w="3562" w:type="pct"/>
          </w:tcPr>
          <w:p w14:paraId="0D872145" w14:textId="2964A560" w:rsidR="006E7587" w:rsidRPr="00324FEC" w:rsidRDefault="006E7587" w:rsidP="00255310">
            <w:pPr>
              <w:spacing w:after="0"/>
              <w:rPr>
                <w:sz w:val="20"/>
                <w:szCs w:val="20"/>
              </w:rPr>
            </w:pPr>
            <w:r>
              <w:rPr>
                <w:sz w:val="20"/>
                <w:szCs w:val="20"/>
              </w:rPr>
              <w:t>Inflation</w:t>
            </w:r>
          </w:p>
        </w:tc>
        <w:tc>
          <w:tcPr>
            <w:tcW w:w="1438" w:type="pct"/>
          </w:tcPr>
          <w:p w14:paraId="14141A34" w14:textId="4F570064" w:rsidR="006E7587" w:rsidRPr="00324FEC"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2.5%</w:t>
            </w:r>
          </w:p>
        </w:tc>
      </w:tr>
      <w:tr w:rsidR="006E7587" w:rsidRPr="00324FEC" w14:paraId="3C95052C" w14:textId="77777777" w:rsidTr="00122B22">
        <w:trPr>
          <w:cnfStyle w:val="000000100000" w:firstRow="0" w:lastRow="0" w:firstColumn="0" w:lastColumn="0" w:oddVBand="0" w:evenVBand="0" w:oddHBand="1"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562" w:type="pct"/>
          </w:tcPr>
          <w:p w14:paraId="5140FBCE" w14:textId="798CD3F3" w:rsidR="006E7587" w:rsidRPr="00324FEC" w:rsidRDefault="006E7587" w:rsidP="00255310">
            <w:pPr>
              <w:spacing w:after="0"/>
              <w:rPr>
                <w:sz w:val="20"/>
                <w:szCs w:val="20"/>
              </w:rPr>
            </w:pPr>
            <w:r>
              <w:rPr>
                <w:sz w:val="20"/>
                <w:szCs w:val="20"/>
              </w:rPr>
              <w:t>Weighted average cost of capital</w:t>
            </w:r>
          </w:p>
        </w:tc>
        <w:tc>
          <w:tcPr>
            <w:tcW w:w="1438" w:type="pct"/>
          </w:tcPr>
          <w:p w14:paraId="4508DF22" w14:textId="0884545A" w:rsidR="006E7587" w:rsidRPr="00324FEC"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8.5%</w:t>
            </w:r>
          </w:p>
        </w:tc>
      </w:tr>
      <w:tr w:rsidR="006E7587" w:rsidRPr="00324FEC" w14:paraId="4461118A" w14:textId="77777777" w:rsidTr="00122B22">
        <w:trPr>
          <w:trHeight w:val="295"/>
        </w:trPr>
        <w:tc>
          <w:tcPr>
            <w:cnfStyle w:val="001000000000" w:firstRow="0" w:lastRow="0" w:firstColumn="1" w:lastColumn="0" w:oddVBand="0" w:evenVBand="0" w:oddHBand="0" w:evenHBand="0" w:firstRowFirstColumn="0" w:firstRowLastColumn="0" w:lastRowFirstColumn="0" w:lastRowLastColumn="0"/>
            <w:tcW w:w="3562" w:type="pct"/>
          </w:tcPr>
          <w:p w14:paraId="3BF432DE" w14:textId="1B10BD55" w:rsidR="006E7587" w:rsidRDefault="006E7587" w:rsidP="00255310">
            <w:pPr>
              <w:spacing w:after="0"/>
              <w:rPr>
                <w:sz w:val="20"/>
                <w:szCs w:val="20"/>
              </w:rPr>
            </w:pPr>
            <w:r>
              <w:rPr>
                <w:sz w:val="20"/>
                <w:szCs w:val="20"/>
              </w:rPr>
              <w:t>Depreciation</w:t>
            </w:r>
          </w:p>
        </w:tc>
        <w:tc>
          <w:tcPr>
            <w:tcW w:w="1438" w:type="pct"/>
          </w:tcPr>
          <w:p w14:paraId="22503442" w14:textId="1AF5AA9A" w:rsidR="006E7587"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15 years / straight line</w:t>
            </w:r>
          </w:p>
        </w:tc>
      </w:tr>
      <w:tr w:rsidR="006E7587" w:rsidRPr="00324FEC" w14:paraId="5795F16B" w14:textId="77777777" w:rsidTr="00122B22">
        <w:trPr>
          <w:cnfStyle w:val="000000100000" w:firstRow="0" w:lastRow="0" w:firstColumn="0" w:lastColumn="0" w:oddVBand="0" w:evenVBand="0" w:oddHBand="1"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562" w:type="pct"/>
          </w:tcPr>
          <w:p w14:paraId="23FD8031" w14:textId="010FFC75" w:rsidR="006E7587" w:rsidRDefault="006E7587" w:rsidP="00255310">
            <w:pPr>
              <w:spacing w:after="0"/>
              <w:rPr>
                <w:sz w:val="20"/>
                <w:szCs w:val="20"/>
              </w:rPr>
            </w:pPr>
            <w:r>
              <w:rPr>
                <w:sz w:val="20"/>
                <w:szCs w:val="20"/>
              </w:rPr>
              <w:t>Tax rate</w:t>
            </w:r>
          </w:p>
        </w:tc>
        <w:tc>
          <w:tcPr>
            <w:tcW w:w="1438" w:type="pct"/>
          </w:tcPr>
          <w:p w14:paraId="4F2B9F95" w14:textId="6FE094A9" w:rsidR="006E7587" w:rsidRDefault="006E7587" w:rsidP="00255310">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30%</w:t>
            </w:r>
          </w:p>
        </w:tc>
      </w:tr>
      <w:tr w:rsidR="006E7587" w:rsidRPr="00324FEC" w14:paraId="54C5B14F" w14:textId="77777777" w:rsidTr="00122B22">
        <w:trPr>
          <w:trHeight w:val="295"/>
        </w:trPr>
        <w:tc>
          <w:tcPr>
            <w:cnfStyle w:val="001000000000" w:firstRow="0" w:lastRow="0" w:firstColumn="1" w:lastColumn="0" w:oddVBand="0" w:evenVBand="0" w:oddHBand="0" w:evenHBand="0" w:firstRowFirstColumn="0" w:firstRowLastColumn="0" w:lastRowFirstColumn="0" w:lastRowLastColumn="0"/>
            <w:tcW w:w="3562" w:type="pct"/>
          </w:tcPr>
          <w:p w14:paraId="5263D9A4" w14:textId="28E7D6A9" w:rsidR="006E7587" w:rsidRDefault="006E7587" w:rsidP="00255310">
            <w:pPr>
              <w:spacing w:after="0"/>
              <w:rPr>
                <w:sz w:val="20"/>
                <w:szCs w:val="20"/>
              </w:rPr>
            </w:pPr>
            <w:r>
              <w:rPr>
                <w:sz w:val="20"/>
                <w:szCs w:val="20"/>
              </w:rPr>
              <w:t>Net salvage value at end of project life</w:t>
            </w:r>
          </w:p>
        </w:tc>
        <w:tc>
          <w:tcPr>
            <w:tcW w:w="1438" w:type="pct"/>
          </w:tcPr>
          <w:p w14:paraId="5BA1444A" w14:textId="0B63FA45" w:rsidR="006E7587" w:rsidRDefault="006E7587" w:rsidP="00255310">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0</w:t>
            </w:r>
          </w:p>
        </w:tc>
      </w:tr>
    </w:tbl>
    <w:p w14:paraId="1E40FCCF" w14:textId="77777777" w:rsidR="006E7587" w:rsidRDefault="006E7587" w:rsidP="006E7587"/>
    <w:p w14:paraId="39C0AD90" w14:textId="484AF540" w:rsidR="00EE7E1C" w:rsidRDefault="00EE7E1C" w:rsidP="00EE7E1C">
      <w:pPr>
        <w:pStyle w:val="Heading2"/>
      </w:pPr>
      <w:bookmarkStart w:id="70" w:name="_Toc149560721"/>
      <w:r>
        <w:t>Structure of report</w:t>
      </w:r>
      <w:bookmarkEnd w:id="70"/>
    </w:p>
    <w:p w14:paraId="7EAF8185" w14:textId="0B3D269E" w:rsidR="00EE7E1C" w:rsidRPr="00EE7E1C" w:rsidRDefault="00EE7E1C" w:rsidP="00197681">
      <w:pPr>
        <w:jc w:val="both"/>
      </w:pPr>
      <w:r>
        <w:t xml:space="preserve">This </w:t>
      </w:r>
      <w:r w:rsidR="002B0011">
        <w:t xml:space="preserve">work presents the </w:t>
      </w:r>
      <w:r w:rsidR="005E69F5">
        <w:t xml:space="preserve">technoeconomic results of each production pathway individually </w:t>
      </w:r>
      <w:r w:rsidR="00197681">
        <w:t xml:space="preserve">with </w:t>
      </w:r>
      <w:r w:rsidR="006476C7">
        <w:t xml:space="preserve">each section containing: </w:t>
      </w:r>
      <w:r w:rsidR="00197681">
        <w:t>an introduction</w:t>
      </w:r>
      <w:r w:rsidR="006476C7">
        <w:t xml:space="preserve"> to</w:t>
      </w:r>
      <w:r w:rsidR="00197681">
        <w:t xml:space="preserve"> </w:t>
      </w:r>
      <w:r w:rsidR="006476C7">
        <w:t xml:space="preserve">the </w:t>
      </w:r>
      <w:r w:rsidR="00197681">
        <w:t xml:space="preserve">given pathway, followed by a description of the </w:t>
      </w:r>
      <w:r w:rsidR="00197681">
        <w:lastRenderedPageBreak/>
        <w:t>process</w:t>
      </w:r>
      <w:r w:rsidR="006476C7">
        <w:t>, m</w:t>
      </w:r>
      <w:r w:rsidR="00197681">
        <w:t xml:space="preserve">odelling results </w:t>
      </w:r>
      <w:r w:rsidR="006476C7">
        <w:t>and sensitivity analysis</w:t>
      </w:r>
      <w:r w:rsidR="00197681">
        <w:t xml:space="preserve">. Insights into the pathway as an outcome of the modelling conclude each section. </w:t>
      </w:r>
    </w:p>
    <w:p w14:paraId="20D0517E" w14:textId="68D931F8" w:rsidR="001064E8" w:rsidRDefault="00D01673" w:rsidP="001064E8">
      <w:pPr>
        <w:pStyle w:val="Heading1"/>
      </w:pPr>
      <w:bookmarkStart w:id="71" w:name="_Toc149560722"/>
      <w:bookmarkEnd w:id="63"/>
      <w:r>
        <w:t>Natural Gas</w:t>
      </w:r>
      <w:bookmarkEnd w:id="71"/>
    </w:p>
    <w:p w14:paraId="5779D9D1" w14:textId="77777777" w:rsidR="001064E8" w:rsidRDefault="001064E8" w:rsidP="00B96067">
      <w:pPr>
        <w:pStyle w:val="Heading2"/>
      </w:pPr>
      <w:bookmarkStart w:id="72" w:name="_Toc108515521"/>
      <w:bookmarkStart w:id="73" w:name="_Toc149560723"/>
      <w:r w:rsidRPr="001064E8">
        <w:t>Introduction</w:t>
      </w:r>
      <w:bookmarkEnd w:id="72"/>
      <w:bookmarkEnd w:id="73"/>
    </w:p>
    <w:p w14:paraId="66F87A2D" w14:textId="619D62F9" w:rsidR="00FC3762" w:rsidRDefault="001064E8" w:rsidP="001064E8">
      <w:pPr>
        <w:jc w:val="both"/>
      </w:pPr>
      <w:r>
        <w:t xml:space="preserve">Natural gas is the primary </w:t>
      </w:r>
      <w:r w:rsidR="00B42A88">
        <w:t>feedstock for</w:t>
      </w:r>
      <w:r>
        <w:t xml:space="preserve"> hydrogen production today. In this report, two broad groupings </w:t>
      </w:r>
      <w:r w:rsidR="00B42A88">
        <w:t>are</w:t>
      </w:r>
      <w:r>
        <w:t xml:space="preserve"> considered for hydrogen production: conventional </w:t>
      </w:r>
      <w:r w:rsidR="00B42A88">
        <w:t xml:space="preserve">production </w:t>
      </w:r>
      <w:r>
        <w:t xml:space="preserve">and </w:t>
      </w:r>
      <w:r w:rsidR="00B42A88">
        <w:t xml:space="preserve">emerging technologies. Pipeline natural gas </w:t>
      </w:r>
      <w:r w:rsidR="009B5761">
        <w:t xml:space="preserve">(NG) </w:t>
      </w:r>
      <w:r w:rsidR="00B42A88">
        <w:t>was considered the main feedstock, although coal seam gas (CSG) was explored in several scenarios due to the higher methane purity</w:t>
      </w:r>
      <w:r>
        <w:t>). A total of 5 primary scenarios</w:t>
      </w:r>
      <w:r w:rsidR="00F813E8">
        <w:rPr>
          <w:rStyle w:val="FootnoteReference"/>
        </w:rPr>
        <w:footnoteReference w:id="11"/>
      </w:r>
      <w:r>
        <w:t xml:space="preserve"> were considered</w:t>
      </w:r>
      <w:r w:rsidR="00FC3762">
        <w:t>:</w:t>
      </w:r>
      <w:r>
        <w:t xml:space="preserve"> </w:t>
      </w:r>
    </w:p>
    <w:p w14:paraId="6E2DE512" w14:textId="77777777" w:rsidR="002545AA" w:rsidRDefault="002545AA" w:rsidP="00BF0373">
      <w:pPr>
        <w:pStyle w:val="ListParagraph"/>
        <w:numPr>
          <w:ilvl w:val="0"/>
          <w:numId w:val="18"/>
        </w:numPr>
      </w:pPr>
      <w:r>
        <w:t>3 for conventional reforming</w:t>
      </w:r>
    </w:p>
    <w:p w14:paraId="71B9CF49" w14:textId="77777777" w:rsidR="002545AA" w:rsidRDefault="002545AA" w:rsidP="00BF0373">
      <w:pPr>
        <w:pStyle w:val="ListParagraph"/>
        <w:numPr>
          <w:ilvl w:val="1"/>
          <w:numId w:val="18"/>
        </w:numPr>
      </w:pPr>
      <w:r>
        <w:t>Steam Methane Reforming (SMR) Combined in series with Autothermal Reforming (</w:t>
      </w:r>
      <w:r w:rsidRPr="00FC3762">
        <w:rPr>
          <w:b/>
          <w:bCs/>
        </w:rPr>
        <w:t>NG-C-SMR</w:t>
      </w:r>
      <w:r>
        <w:t xml:space="preserve">) of natural gas, </w:t>
      </w:r>
    </w:p>
    <w:p w14:paraId="00520528" w14:textId="77777777" w:rsidR="002545AA" w:rsidRDefault="002545AA" w:rsidP="00BF0373">
      <w:pPr>
        <w:pStyle w:val="ListParagraph"/>
        <w:numPr>
          <w:ilvl w:val="2"/>
          <w:numId w:val="18"/>
        </w:numPr>
      </w:pPr>
      <w:r>
        <w:t>Standalone Steam Methane Reforming (</w:t>
      </w:r>
      <w:r w:rsidRPr="00FC3762">
        <w:rPr>
          <w:b/>
          <w:bCs/>
        </w:rPr>
        <w:t>NG-S-SMR</w:t>
      </w:r>
      <w:r>
        <w:t xml:space="preserve">), </w:t>
      </w:r>
    </w:p>
    <w:p w14:paraId="659C76B7" w14:textId="77777777" w:rsidR="002545AA" w:rsidRDefault="002545AA" w:rsidP="00BF0373">
      <w:pPr>
        <w:pStyle w:val="ListParagraph"/>
        <w:numPr>
          <w:ilvl w:val="2"/>
          <w:numId w:val="18"/>
        </w:numPr>
      </w:pPr>
      <w:r>
        <w:t>Autothermal reforming (ATR) with CO</w:t>
      </w:r>
      <w:r w:rsidRPr="00FC3762">
        <w:rPr>
          <w:vertAlign w:val="subscript"/>
        </w:rPr>
        <w:t>2</w:t>
      </w:r>
      <w:r>
        <w:t xml:space="preserve"> capture of &gt;90% (</w:t>
      </w:r>
      <w:r w:rsidRPr="00FC3762">
        <w:rPr>
          <w:b/>
          <w:bCs/>
        </w:rPr>
        <w:t>NG-ATR</w:t>
      </w:r>
      <w:r>
        <w:t xml:space="preserve">), and </w:t>
      </w:r>
    </w:p>
    <w:p w14:paraId="3E834A9C" w14:textId="77777777" w:rsidR="002545AA" w:rsidRDefault="002545AA" w:rsidP="00BF0373">
      <w:pPr>
        <w:pStyle w:val="ListParagraph"/>
        <w:numPr>
          <w:ilvl w:val="2"/>
          <w:numId w:val="18"/>
        </w:numPr>
      </w:pPr>
      <w:r>
        <w:t>Autothermal reforming where CO</w:t>
      </w:r>
      <w:r w:rsidRPr="00FC3762">
        <w:rPr>
          <w:vertAlign w:val="subscript"/>
        </w:rPr>
        <w:t>2</w:t>
      </w:r>
      <w:r>
        <w:t xml:space="preserve"> emissions generated from the syngas only were captured, with other flue gas emissions (predominately CO</w:t>
      </w:r>
      <w:r w:rsidRPr="00B42A88">
        <w:rPr>
          <w:vertAlign w:val="subscript"/>
        </w:rPr>
        <w:t>2</w:t>
      </w:r>
      <w:r>
        <w:t>) vented to atmosphere (</w:t>
      </w:r>
      <w:r w:rsidRPr="00FC3762">
        <w:rPr>
          <w:b/>
          <w:bCs/>
        </w:rPr>
        <w:t>NG-ATR-OP</w:t>
      </w:r>
      <w:r>
        <w:t>).</w:t>
      </w:r>
    </w:p>
    <w:p w14:paraId="4DD21BC3" w14:textId="77777777" w:rsidR="002545AA" w:rsidRDefault="002545AA" w:rsidP="00BF0373">
      <w:pPr>
        <w:pStyle w:val="ListParagraph"/>
        <w:numPr>
          <w:ilvl w:val="0"/>
          <w:numId w:val="18"/>
        </w:numPr>
      </w:pPr>
      <w:r>
        <w:t xml:space="preserve">2 for unconventional pyrolysis: </w:t>
      </w:r>
    </w:p>
    <w:p w14:paraId="107FE08F" w14:textId="77777777" w:rsidR="002545AA" w:rsidRDefault="002545AA" w:rsidP="00BF0373">
      <w:pPr>
        <w:pStyle w:val="ListParagraph"/>
        <w:numPr>
          <w:ilvl w:val="1"/>
          <w:numId w:val="18"/>
        </w:numPr>
      </w:pPr>
      <w:r>
        <w:t>3 variations of solid catalyst methane pyrolysis (</w:t>
      </w:r>
      <w:r w:rsidRPr="00950900">
        <w:rPr>
          <w:b/>
          <w:bCs/>
        </w:rPr>
        <w:t>SCP</w:t>
      </w:r>
      <w:r>
        <w:t xml:space="preserve">) with a solid iron oxide catalyst. </w:t>
      </w:r>
    </w:p>
    <w:p w14:paraId="14D683D3" w14:textId="77777777" w:rsidR="002545AA" w:rsidRDefault="002545AA" w:rsidP="00BF0373">
      <w:pPr>
        <w:pStyle w:val="ListParagraph"/>
        <w:numPr>
          <w:ilvl w:val="2"/>
          <w:numId w:val="18"/>
        </w:numPr>
      </w:pPr>
      <w:r w:rsidRPr="00FC3762">
        <w:rPr>
          <w:b/>
          <w:bCs/>
        </w:rPr>
        <w:t>NG-SCP</w:t>
      </w:r>
      <w:r>
        <w:t xml:space="preserve"> uses natural gas, five stage solid fluidised bed reactors, and a &gt;90% CO</w:t>
      </w:r>
      <w:r w:rsidRPr="00FC3762">
        <w:rPr>
          <w:vertAlign w:val="subscript"/>
        </w:rPr>
        <w:t>2</w:t>
      </w:r>
      <w:r>
        <w:t xml:space="preserve"> capture efficiency on flue gas streams where methane is combusted to produce heat. </w:t>
      </w:r>
    </w:p>
    <w:p w14:paraId="048C0023" w14:textId="77777777" w:rsidR="002545AA" w:rsidRDefault="002545AA" w:rsidP="00BF0373">
      <w:pPr>
        <w:pStyle w:val="ListParagraph"/>
        <w:numPr>
          <w:ilvl w:val="2"/>
          <w:numId w:val="18"/>
        </w:numPr>
      </w:pPr>
      <w:r w:rsidRPr="00FC3762">
        <w:rPr>
          <w:b/>
          <w:bCs/>
        </w:rPr>
        <w:t>CSG-SCP</w:t>
      </w:r>
      <w:r>
        <w:t xml:space="preserve"> used the same process as NG-SCP but coal seam gas as a feedstock. </w:t>
      </w:r>
    </w:p>
    <w:p w14:paraId="09EDE0F6" w14:textId="77777777" w:rsidR="002545AA" w:rsidRDefault="002545AA" w:rsidP="00BF0373">
      <w:pPr>
        <w:pStyle w:val="ListParagraph"/>
        <w:numPr>
          <w:ilvl w:val="2"/>
          <w:numId w:val="18"/>
        </w:numPr>
      </w:pPr>
      <w:r w:rsidRPr="00FC3762">
        <w:rPr>
          <w:b/>
          <w:bCs/>
        </w:rPr>
        <w:t>CSG-SCP+RE</w:t>
      </w:r>
      <w:r>
        <w:t xml:space="preserve"> uses coal seam gas and renewable electricity for provision of process heat. This eliminates the need for heat provision via the combustion natural gas and the associated CCS units to minimise emissions.</w:t>
      </w:r>
      <w:r w:rsidRPr="00A70C6D">
        <w:t xml:space="preserve"> </w:t>
      </w:r>
      <w:r>
        <w:t>Nitrogen accumulation within the process must be managed via a purge stream (i.e. not all unreacted methane can be recycled back into the process)</w:t>
      </w:r>
      <w:r w:rsidRPr="00F7428F">
        <w:t>.</w:t>
      </w:r>
    </w:p>
    <w:p w14:paraId="05DBF139" w14:textId="77777777" w:rsidR="002545AA" w:rsidRDefault="002545AA" w:rsidP="00BF0373">
      <w:pPr>
        <w:pStyle w:val="ListParagraph"/>
        <w:numPr>
          <w:ilvl w:val="1"/>
          <w:numId w:val="18"/>
        </w:numPr>
      </w:pPr>
      <w:r>
        <w:t xml:space="preserve">4 variations of </w:t>
      </w:r>
      <w:r w:rsidRPr="000872A9">
        <w:t>methane pyrolysis using a molten catalyst technology</w:t>
      </w:r>
      <w:r>
        <w:t xml:space="preserve">, wherein a molten metal is used as the primary catalyst, with a molten salt used for carbon recovery and heat integration in the system. </w:t>
      </w:r>
    </w:p>
    <w:p w14:paraId="61C1BF7E" w14:textId="77777777" w:rsidR="002545AA" w:rsidRDefault="002545AA" w:rsidP="00BF0373">
      <w:pPr>
        <w:pStyle w:val="ListParagraph"/>
        <w:numPr>
          <w:ilvl w:val="2"/>
          <w:numId w:val="18"/>
        </w:numPr>
      </w:pPr>
      <w:r w:rsidRPr="00950900">
        <w:rPr>
          <w:b/>
          <w:bCs/>
        </w:rPr>
        <w:lastRenderedPageBreak/>
        <w:t>NG-MMP</w:t>
      </w:r>
      <w:r w:rsidRPr="00A70C6D">
        <w:t xml:space="preserve"> </w:t>
      </w:r>
      <w:r>
        <w:t>uses natural gas &gt;90% CO</w:t>
      </w:r>
      <w:r w:rsidRPr="00950900">
        <w:rPr>
          <w:vertAlign w:val="subscript"/>
        </w:rPr>
        <w:t>2</w:t>
      </w:r>
      <w:r>
        <w:t xml:space="preserve"> CCS efficiency on flue gas streams where methane is combusted to produce heat for the pyrolysis reaction. </w:t>
      </w:r>
    </w:p>
    <w:p w14:paraId="60DC2FEB" w14:textId="77777777" w:rsidR="002545AA" w:rsidRDefault="002545AA" w:rsidP="00BF0373">
      <w:pPr>
        <w:pStyle w:val="ListParagraph"/>
        <w:numPr>
          <w:ilvl w:val="2"/>
          <w:numId w:val="18"/>
        </w:numPr>
      </w:pPr>
      <w:r w:rsidRPr="00950900">
        <w:rPr>
          <w:b/>
          <w:bCs/>
        </w:rPr>
        <w:t>NG-MMP-</w:t>
      </w:r>
      <w:r>
        <w:rPr>
          <w:b/>
          <w:bCs/>
        </w:rPr>
        <w:t>BL</w:t>
      </w:r>
      <w:r>
        <w:t xml:space="preserve"> is functionally the same as </w:t>
      </w:r>
      <w:r w:rsidRPr="00950900">
        <w:rPr>
          <w:b/>
          <w:bCs/>
        </w:rPr>
        <w:t>NG-MMP</w:t>
      </w:r>
      <w:r>
        <w:t xml:space="preserve"> except hydrogen purification to ISO 14687-2; 2012 specifications was not included. Rather, a blended hydrogen / methane mixture was the final product for direct injection into a blended natural gas pipeline. This reduces product value but also the overall plant footprint and cost of purification. </w:t>
      </w:r>
    </w:p>
    <w:p w14:paraId="7A2740D4" w14:textId="77777777" w:rsidR="002545AA" w:rsidRDefault="002545AA" w:rsidP="00BF0373">
      <w:pPr>
        <w:pStyle w:val="ListParagraph"/>
        <w:numPr>
          <w:ilvl w:val="2"/>
          <w:numId w:val="18"/>
        </w:numPr>
      </w:pPr>
      <w:r w:rsidRPr="00950900">
        <w:rPr>
          <w:b/>
          <w:bCs/>
        </w:rPr>
        <w:t>CSG-MMP</w:t>
      </w:r>
      <w:r>
        <w:t xml:space="preserve"> is functionally the same as </w:t>
      </w:r>
      <w:r w:rsidRPr="004831E3">
        <w:rPr>
          <w:b/>
          <w:bCs/>
        </w:rPr>
        <w:t>NG-MMP</w:t>
      </w:r>
      <w:r>
        <w:t xml:space="preserve"> but uses a feedstock of coal seam gas instead of natural gas. </w:t>
      </w:r>
    </w:p>
    <w:p w14:paraId="4EEF0BE3" w14:textId="77777777" w:rsidR="002545AA" w:rsidRPr="00950900" w:rsidRDefault="002545AA" w:rsidP="00BF0373">
      <w:pPr>
        <w:pStyle w:val="ListParagraph"/>
        <w:numPr>
          <w:ilvl w:val="2"/>
          <w:numId w:val="18"/>
        </w:numPr>
      </w:pPr>
      <w:r w:rsidRPr="00950900">
        <w:rPr>
          <w:b/>
          <w:bCs/>
        </w:rPr>
        <w:t>CSG-MMP+RE</w:t>
      </w:r>
      <w:r>
        <w:t xml:space="preserve"> uses the same configuration as </w:t>
      </w:r>
      <w:r w:rsidRPr="00950900">
        <w:rPr>
          <w:b/>
          <w:bCs/>
        </w:rPr>
        <w:t>CSG-MMP</w:t>
      </w:r>
      <w:r>
        <w:t>, with the addition of renewable electricity for provision of process heat. This eliminates the need for heat provision via the combustion natural gas and the associated CCS units to minimise emissions.</w:t>
      </w:r>
      <w:r w:rsidRPr="00A70C6D">
        <w:t xml:space="preserve"> </w:t>
      </w:r>
      <w:r>
        <w:t>Nitrogen accumulation within the process must be managed via a purge stream (i.e. not all unreacted methane can be recycled back into the process)</w:t>
      </w:r>
      <w:r w:rsidRPr="00F7428F">
        <w:t>.</w:t>
      </w:r>
      <w:r>
        <w:t xml:space="preserve"> </w:t>
      </w:r>
    </w:p>
    <w:p w14:paraId="53A39E0C" w14:textId="6D15C9DB" w:rsidR="001064E8" w:rsidRDefault="001064E8" w:rsidP="001064E8">
      <w:pPr>
        <w:jc w:val="both"/>
      </w:pPr>
      <w:r>
        <w:t xml:space="preserve">To understand the basic process selection undertaken in this report, it is relevant to review </w:t>
      </w:r>
      <w:r w:rsidR="004831E3">
        <w:t>the academic literature</w:t>
      </w:r>
      <w:r w:rsidR="004831E3">
        <w:rPr>
          <w:rStyle w:val="FootnoteReference"/>
        </w:rPr>
        <w:footnoteReference w:id="12"/>
      </w:r>
      <w:r w:rsidR="004831E3">
        <w:t xml:space="preserve">. </w:t>
      </w:r>
      <w:r>
        <w:t xml:space="preserve">Primary considerations were preliminary technoeconomic potential, technology readiness level (TRL), and commercial deployment. </w:t>
      </w:r>
    </w:p>
    <w:p w14:paraId="75D16A91" w14:textId="14C6A986" w:rsidR="001064E8" w:rsidRPr="0048587F" w:rsidRDefault="001064E8" w:rsidP="001064E8">
      <w:pPr>
        <w:jc w:val="both"/>
        <w:rPr>
          <w:rFonts w:eastAsia="Times New Roman" w:cs="Times New Roman"/>
        </w:rPr>
      </w:pPr>
      <w:r>
        <w:t xml:space="preserve">Reforming of natural gas is </w:t>
      </w:r>
      <w:r w:rsidR="00432171">
        <w:t xml:space="preserve">currently </w:t>
      </w:r>
      <w:r>
        <w:t>the dominant production technology for hydrogen. Coupled with Carbon Capture and Storage (CCS), reforming of natural gas</w:t>
      </w:r>
      <w:r w:rsidR="00F813E8">
        <w:t xml:space="preserve">, </w:t>
      </w:r>
      <w:r>
        <w:t>in principle create</w:t>
      </w:r>
      <w:r w:rsidR="00F813E8">
        <w:t>s</w:t>
      </w:r>
      <w:r>
        <w:t xml:space="preserve"> a </w:t>
      </w:r>
      <w:r w:rsidR="00F813E8">
        <w:t xml:space="preserve">source of </w:t>
      </w:r>
      <w:r>
        <w:t xml:space="preserve">low </w:t>
      </w:r>
      <w:r w:rsidR="00F813E8">
        <w:t xml:space="preserve">GHG </w:t>
      </w:r>
      <w:r>
        <w:t>emissions hydrogen</w:t>
      </w:r>
      <w:r w:rsidR="00F813E8">
        <w:t>, often termed blue hydrogen</w:t>
      </w:r>
      <w:r>
        <w:t xml:space="preserve">. Steam Methane Reforming (SMR) is </w:t>
      </w:r>
      <w:r w:rsidR="00432171">
        <w:t>a mature technology (TRL</w:t>
      </w:r>
      <w:r w:rsidR="00F813E8">
        <w:t xml:space="preserve"> </w:t>
      </w:r>
      <w:r w:rsidR="00432171">
        <w:t xml:space="preserve">9) </w:t>
      </w:r>
      <w:r w:rsidR="00F813E8">
        <w:t>where steam is reacted with methane to form syngas (a mixture of H</w:t>
      </w:r>
      <w:r w:rsidR="00F813E8" w:rsidRPr="00F813E8">
        <w:rPr>
          <w:vertAlign w:val="subscript"/>
        </w:rPr>
        <w:t>2</w:t>
      </w:r>
      <w:r w:rsidR="00F813E8">
        <w:t xml:space="preserve"> and CO) which is then purified to produce H</w:t>
      </w:r>
      <w:r w:rsidR="00F813E8" w:rsidRPr="00F813E8">
        <w:rPr>
          <w:vertAlign w:val="subscript"/>
        </w:rPr>
        <w:t>2</w:t>
      </w:r>
      <w:r w:rsidR="00F813E8">
        <w:t>. SMR is</w:t>
      </w:r>
      <w:r w:rsidR="00432171">
        <w:t xml:space="preserve"> </w:t>
      </w:r>
      <w:r>
        <w:t>deployed in the</w:t>
      </w:r>
      <w:r w:rsidR="00432171">
        <w:t xml:space="preserve"> world’s</w:t>
      </w:r>
      <w:r>
        <w:t xml:space="preserve"> largest single train hydrogen </w:t>
      </w:r>
      <w:r w:rsidRPr="00552BDA">
        <w:rPr>
          <w:rFonts w:cs="Times New Roman"/>
        </w:rPr>
        <w:t>plant</w:t>
      </w:r>
      <w:r>
        <w:rPr>
          <w:rFonts w:cs="Times New Roman"/>
        </w:rPr>
        <w:t>.</w:t>
      </w:r>
      <w:r>
        <w:rPr>
          <w:rFonts w:eastAsia="Times New Roman" w:cs="Times New Roman"/>
        </w:rPr>
        <w:t xml:space="preserve"> Autothermal Reforming (ATR) is another </w:t>
      </w:r>
      <w:r w:rsidR="00432171">
        <w:rPr>
          <w:rFonts w:eastAsia="Times New Roman" w:cs="Times New Roman"/>
        </w:rPr>
        <w:t xml:space="preserve">mature and </w:t>
      </w:r>
      <w:r>
        <w:rPr>
          <w:rFonts w:eastAsia="Times New Roman" w:cs="Times New Roman"/>
        </w:rPr>
        <w:t xml:space="preserve">deployed technology </w:t>
      </w:r>
      <w:r w:rsidR="00A71389">
        <w:rPr>
          <w:rFonts w:eastAsia="Times New Roman" w:cs="Times New Roman"/>
        </w:rPr>
        <w:t>(</w:t>
      </w:r>
      <w:r>
        <w:rPr>
          <w:rFonts w:eastAsia="Times New Roman" w:cs="Times New Roman"/>
        </w:rPr>
        <w:t>TRL 9</w:t>
      </w:r>
      <w:r w:rsidR="00A71389">
        <w:rPr>
          <w:rFonts w:eastAsia="Times New Roman" w:cs="Times New Roman"/>
        </w:rPr>
        <w:t>) where methane is partially combusted in the main reaction vessel to provide the heat required for the reforming reaction, as opposed to SMR where heat is provided external to the reaction vessel, creating two different streams containing CO</w:t>
      </w:r>
      <w:r w:rsidR="00A71389" w:rsidRPr="00A71389">
        <w:rPr>
          <w:rFonts w:eastAsia="Times New Roman" w:cs="Times New Roman"/>
          <w:vertAlign w:val="subscript"/>
        </w:rPr>
        <w:t>2</w:t>
      </w:r>
      <w:r>
        <w:rPr>
          <w:rFonts w:eastAsia="Times New Roman" w:cs="Times New Roman"/>
        </w:rPr>
        <w:t xml:space="preserve">. </w:t>
      </w:r>
      <w:r w:rsidR="00570F5B">
        <w:rPr>
          <w:rFonts w:eastAsia="Times New Roman" w:cs="Times New Roman"/>
        </w:rPr>
        <w:t xml:space="preserve">Simplified process flowsheets for all 4 cases are provided in </w:t>
      </w:r>
      <w:r w:rsidR="005A61A5">
        <w:rPr>
          <w:rFonts w:eastAsia="Times New Roman" w:cs="Times New Roman"/>
        </w:rPr>
        <w:fldChar w:fldCharType="begin"/>
      </w:r>
      <w:r w:rsidR="005A61A5">
        <w:rPr>
          <w:rFonts w:eastAsia="Times New Roman" w:cs="Times New Roman"/>
        </w:rPr>
        <w:instrText xml:space="preserve"> REF _Ref146005780 \h </w:instrText>
      </w:r>
      <w:r w:rsidR="005A61A5">
        <w:rPr>
          <w:rFonts w:eastAsia="Times New Roman" w:cs="Times New Roman"/>
        </w:rPr>
      </w:r>
      <w:r w:rsidR="005A61A5">
        <w:rPr>
          <w:rFonts w:eastAsia="Times New Roman" w:cs="Times New Roman"/>
        </w:rPr>
        <w:fldChar w:fldCharType="separate"/>
      </w:r>
      <w:r w:rsidR="000A0462">
        <w:t xml:space="preserve">Figure </w:t>
      </w:r>
      <w:r w:rsidR="000A0462">
        <w:rPr>
          <w:noProof/>
        </w:rPr>
        <w:t>2</w:t>
      </w:r>
      <w:r w:rsidR="000A0462">
        <w:noBreakHyphen/>
      </w:r>
      <w:r w:rsidR="000A0462">
        <w:rPr>
          <w:noProof/>
        </w:rPr>
        <w:t>1</w:t>
      </w:r>
      <w:r w:rsidR="005A61A5">
        <w:rPr>
          <w:rFonts w:eastAsia="Times New Roman" w:cs="Times New Roman"/>
        </w:rPr>
        <w:fldChar w:fldCharType="end"/>
      </w:r>
      <w:r w:rsidR="005A61A5">
        <w:rPr>
          <w:rFonts w:eastAsia="Times New Roman" w:cs="Times New Roman"/>
        </w:rPr>
        <w:t xml:space="preserve"> through </w:t>
      </w:r>
      <w:r w:rsidR="005A61A5">
        <w:rPr>
          <w:rFonts w:eastAsia="Times New Roman" w:cs="Times New Roman"/>
        </w:rPr>
        <w:fldChar w:fldCharType="begin"/>
      </w:r>
      <w:r w:rsidR="005A61A5">
        <w:rPr>
          <w:rFonts w:eastAsia="Times New Roman" w:cs="Times New Roman"/>
        </w:rPr>
        <w:instrText xml:space="preserve"> REF _Ref146005783 \h </w:instrText>
      </w:r>
      <w:r w:rsidR="005A61A5">
        <w:rPr>
          <w:rFonts w:eastAsia="Times New Roman" w:cs="Times New Roman"/>
        </w:rPr>
      </w:r>
      <w:r w:rsidR="005A61A5">
        <w:rPr>
          <w:rFonts w:eastAsia="Times New Roman" w:cs="Times New Roman"/>
        </w:rPr>
        <w:fldChar w:fldCharType="separate"/>
      </w:r>
      <w:r w:rsidR="000A0462">
        <w:t xml:space="preserve">Figure </w:t>
      </w:r>
      <w:r w:rsidR="000A0462">
        <w:rPr>
          <w:noProof/>
        </w:rPr>
        <w:t>2</w:t>
      </w:r>
      <w:r w:rsidR="000A0462">
        <w:noBreakHyphen/>
      </w:r>
      <w:r w:rsidR="000A0462">
        <w:rPr>
          <w:noProof/>
        </w:rPr>
        <w:t>4</w:t>
      </w:r>
      <w:r w:rsidR="005A61A5">
        <w:rPr>
          <w:rFonts w:eastAsia="Times New Roman" w:cs="Times New Roman"/>
        </w:rPr>
        <w:fldChar w:fldCharType="end"/>
      </w:r>
      <w:r w:rsidR="005A61A5">
        <w:rPr>
          <w:rFonts w:eastAsia="Times New Roman" w:cs="Times New Roman"/>
        </w:rPr>
        <w:t>.</w:t>
      </w:r>
    </w:p>
    <w:p w14:paraId="4F13CC8F" w14:textId="4C51C95C" w:rsidR="001064E8" w:rsidRPr="00254B4F" w:rsidRDefault="001064E8" w:rsidP="00A71389">
      <w:pPr>
        <w:jc w:val="both"/>
      </w:pPr>
      <w:r>
        <w:t xml:space="preserve">The pyrolysis of natural gas via plasma has been deployed in the carbon black industry for roughly 100 years. In addition, the catalytic decomposition of methane to produce hydrogen and </w:t>
      </w:r>
      <w:r w:rsidR="00F813E8">
        <w:t xml:space="preserve">solid </w:t>
      </w:r>
      <w:r>
        <w:t xml:space="preserve">carbon has been investigated for a similar length of time in the </w:t>
      </w:r>
      <w:r w:rsidR="00F813E8">
        <w:t xml:space="preserve">academic </w:t>
      </w:r>
      <w:r>
        <w:t>literature</w:t>
      </w:r>
      <w:r w:rsidR="00432171">
        <w:t xml:space="preserve">. </w:t>
      </w:r>
      <w:r w:rsidR="00F813E8">
        <w:t>No oxygen is present when the methane is decomposed so CO</w:t>
      </w:r>
      <w:r w:rsidR="00F813E8" w:rsidRPr="00F813E8">
        <w:rPr>
          <w:vertAlign w:val="subscript"/>
        </w:rPr>
        <w:t>2</w:t>
      </w:r>
      <w:r w:rsidR="00F813E8">
        <w:t xml:space="preserve"> is not formed, eliminating the need for CCS on the pyrolysis products. In</w:t>
      </w:r>
      <w:r w:rsidR="00432171">
        <w:t xml:space="preserve"> this study methane pyrolysis with solid catalysts</w:t>
      </w:r>
      <w:r>
        <w:t xml:space="preserve"> </w:t>
      </w:r>
      <w:r w:rsidR="00432171">
        <w:t>was considered TRL 7/8 and the molten media pyrolysis technologies TRL</w:t>
      </w:r>
      <w:r w:rsidR="00A71389">
        <w:t xml:space="preserve"> </w:t>
      </w:r>
      <w:r w:rsidR="00432171">
        <w:t>4</w:t>
      </w:r>
      <w:r w:rsidR="00A71389">
        <w:t>/5</w:t>
      </w:r>
      <w:r w:rsidR="00432171">
        <w:t>.</w:t>
      </w:r>
    </w:p>
    <w:p w14:paraId="459B6C2E" w14:textId="77777777" w:rsidR="001064E8" w:rsidRDefault="001064E8" w:rsidP="001064E8">
      <w:pPr>
        <w:pStyle w:val="Heading2"/>
      </w:pPr>
      <w:bookmarkStart w:id="74" w:name="_Toc108515525"/>
      <w:bookmarkStart w:id="75" w:name="_Toc149560724"/>
      <w:r>
        <w:lastRenderedPageBreak/>
        <w:t>Process Description</w:t>
      </w:r>
      <w:bookmarkEnd w:id="74"/>
      <w:bookmarkEnd w:id="75"/>
    </w:p>
    <w:p w14:paraId="7691FF91" w14:textId="77777777" w:rsidR="001064E8" w:rsidRDefault="001064E8" w:rsidP="001064E8">
      <w:pPr>
        <w:pStyle w:val="Heading3"/>
      </w:pPr>
      <w:bookmarkStart w:id="76" w:name="_Toc108515526"/>
      <w:bookmarkStart w:id="77" w:name="_Toc149560725"/>
      <w:r>
        <w:t>Pre-treatment</w:t>
      </w:r>
      <w:bookmarkEnd w:id="76"/>
      <w:bookmarkEnd w:id="77"/>
    </w:p>
    <w:p w14:paraId="5A065C3A" w14:textId="0058E697" w:rsidR="001064E8" w:rsidRPr="00931400" w:rsidRDefault="001064E8" w:rsidP="001064E8">
      <w:pPr>
        <w:jc w:val="both"/>
      </w:pPr>
      <w:r>
        <w:t xml:space="preserve">All processes required pre-treatment for sulphur removal </w:t>
      </w:r>
      <w:r w:rsidR="00F813E8">
        <w:t>from</w:t>
      </w:r>
      <w:r>
        <w:t xml:space="preserve"> the</w:t>
      </w:r>
      <w:r w:rsidR="00F813E8">
        <w:t xml:space="preserve"> methane</w:t>
      </w:r>
      <w:r>
        <w:t xml:space="preserve"> feedstock (natural </w:t>
      </w:r>
      <w:r w:rsidR="00F813E8">
        <w:t xml:space="preserve">gas </w:t>
      </w:r>
      <w:r>
        <w:t xml:space="preserve">or coal seam gas). </w:t>
      </w:r>
      <w:r w:rsidR="00F813E8">
        <w:t>NG and CSG</w:t>
      </w:r>
      <w:r>
        <w:t xml:space="preserve"> </w:t>
      </w:r>
      <w:r w:rsidR="00F813E8">
        <w:t>enter</w:t>
      </w:r>
      <w:r>
        <w:t xml:space="preserve"> at </w:t>
      </w:r>
      <w:r w:rsidR="00A71389">
        <w:t>typical pipeline conditions (</w:t>
      </w:r>
      <w:r>
        <w:t>8</w:t>
      </w:r>
      <w:r w:rsidR="00A71389">
        <w:t>0</w:t>
      </w:r>
      <w:r>
        <w:t xml:space="preserve"> bar</w:t>
      </w:r>
      <w:r w:rsidR="00A71389">
        <w:t>g</w:t>
      </w:r>
      <w:r>
        <w:t xml:space="preserve"> and 25 </w:t>
      </w:r>
      <w:r>
        <w:rPr>
          <w:vertAlign w:val="superscript"/>
        </w:rPr>
        <w:t>o</w:t>
      </w:r>
      <w:r>
        <w:t>C</w:t>
      </w:r>
      <w:r w:rsidR="00A71389">
        <w:t>)</w:t>
      </w:r>
      <w:r>
        <w:t>, before the pressure is reduced 36 bar and pre-heated to 380</w:t>
      </w:r>
      <w:r w:rsidR="001B1581">
        <w:t xml:space="preserve"> </w:t>
      </w:r>
      <w:r>
        <w:rPr>
          <w:vertAlign w:val="superscript"/>
        </w:rPr>
        <w:t>o</w:t>
      </w:r>
      <w:r>
        <w:t>C for sulphur removal. All sulphur is hydrogenated to H</w:t>
      </w:r>
      <w:r>
        <w:rPr>
          <w:vertAlign w:val="subscript"/>
        </w:rPr>
        <w:t>2</w:t>
      </w:r>
      <w:r>
        <w:t>S, which is then adsorbed</w:t>
      </w:r>
      <w:r w:rsidR="00D9739F">
        <w:t xml:space="preserve"> using activated carbon</w:t>
      </w:r>
      <w:r>
        <w:t xml:space="preserve"> for removal.</w:t>
      </w:r>
      <w:r>
        <w:rPr>
          <w:vertAlign w:val="superscript"/>
        </w:rPr>
        <w:t xml:space="preserve"> </w:t>
      </w:r>
    </w:p>
    <w:p w14:paraId="410D1555" w14:textId="77777777" w:rsidR="001064E8" w:rsidRDefault="001064E8" w:rsidP="001064E8">
      <w:pPr>
        <w:pStyle w:val="Heading3"/>
      </w:pPr>
      <w:bookmarkStart w:id="78" w:name="_Toc108515527"/>
      <w:bookmarkStart w:id="79" w:name="_Toc149560726"/>
      <w:r>
        <w:t>Reaction Pathways</w:t>
      </w:r>
      <w:bookmarkEnd w:id="78"/>
      <w:bookmarkEnd w:id="79"/>
    </w:p>
    <w:p w14:paraId="63BC8ECE" w14:textId="3E02D678" w:rsidR="00E83A7C" w:rsidRDefault="001064E8" w:rsidP="00E83A7C">
      <w:pPr>
        <w:jc w:val="both"/>
      </w:pPr>
      <w:r w:rsidRPr="0059441F">
        <w:rPr>
          <w:rFonts w:cs="Arial"/>
        </w:rPr>
        <w:t xml:space="preserve">Following sulphur removal, high-pressure steam is injected with the desulfurized natural gas into the pre-reformer at a </w:t>
      </w:r>
      <w:r w:rsidR="00570F5B">
        <w:rPr>
          <w:rFonts w:cs="Arial"/>
        </w:rPr>
        <w:t>steam to carbon</w:t>
      </w:r>
      <w:r w:rsidRPr="0059441F">
        <w:rPr>
          <w:rFonts w:cs="Arial"/>
        </w:rPr>
        <w:t xml:space="preserve"> ratio (</w:t>
      </w:r>
      <w:r w:rsidRPr="008E3EB0">
        <w:rPr>
          <w:rFonts w:cs="Arial"/>
          <w:b/>
          <w:bCs/>
        </w:rPr>
        <w:t>NG</w:t>
      </w:r>
      <w:r>
        <w:rPr>
          <w:rFonts w:cs="Arial"/>
        </w:rPr>
        <w:t>-</w:t>
      </w:r>
      <w:r>
        <w:rPr>
          <w:rFonts w:cs="Arial"/>
          <w:b/>
          <w:bCs/>
        </w:rPr>
        <w:t>C-SMR</w:t>
      </w:r>
      <w:r w:rsidRPr="0059441F">
        <w:rPr>
          <w:rFonts w:cs="Arial"/>
        </w:rPr>
        <w:t xml:space="preserve">: 2.8, </w:t>
      </w:r>
      <w:r>
        <w:rPr>
          <w:rFonts w:cs="Arial"/>
          <w:b/>
          <w:bCs/>
        </w:rPr>
        <w:t>NG-</w:t>
      </w:r>
      <w:r w:rsidRPr="007D0BE0">
        <w:rPr>
          <w:b/>
          <w:bCs/>
        </w:rPr>
        <w:t>S-SMR</w:t>
      </w:r>
      <w:r w:rsidRPr="0059441F">
        <w:rPr>
          <w:rFonts w:cs="Arial"/>
        </w:rPr>
        <w:t xml:space="preserve">: 2.2, </w:t>
      </w:r>
      <w:r>
        <w:rPr>
          <w:rFonts w:cs="Arial"/>
          <w:b/>
          <w:bCs/>
        </w:rPr>
        <w:t>NG-ATR/OP</w:t>
      </w:r>
      <w:r w:rsidRPr="0059441F">
        <w:rPr>
          <w:rFonts w:cs="Arial"/>
        </w:rPr>
        <w:t xml:space="preserve">: 0.86). This cracks </w:t>
      </w:r>
      <w:r w:rsidR="00D9739F">
        <w:rPr>
          <w:rFonts w:cs="Arial"/>
        </w:rPr>
        <w:t xml:space="preserve">any C2+ hydrocarbons (e.g. ethane) </w:t>
      </w:r>
      <w:r w:rsidRPr="0059441F">
        <w:rPr>
          <w:rFonts w:cs="Arial"/>
        </w:rPr>
        <w:t xml:space="preserve">in the pre-treated feedstock and </w:t>
      </w:r>
      <w:r w:rsidR="00D9739F">
        <w:rPr>
          <w:rFonts w:cs="Arial"/>
        </w:rPr>
        <w:t xml:space="preserve">helps to </w:t>
      </w:r>
      <w:r w:rsidRPr="0059441F">
        <w:rPr>
          <w:rFonts w:cs="Arial"/>
        </w:rPr>
        <w:t xml:space="preserve">prevent coke formation in the main reformer. The output of the pre-reformer is heated to about 600°C and sent to the </w:t>
      </w:r>
      <w:r w:rsidR="00D9739F">
        <w:rPr>
          <w:rFonts w:cs="Arial"/>
        </w:rPr>
        <w:t xml:space="preserve">main </w:t>
      </w:r>
      <w:r w:rsidRPr="0059441F">
        <w:rPr>
          <w:rFonts w:cs="Arial"/>
        </w:rPr>
        <w:t>reforme</w:t>
      </w:r>
      <w:r>
        <w:rPr>
          <w:rFonts w:cs="Arial"/>
        </w:rPr>
        <w:t>r</w:t>
      </w:r>
      <w:r w:rsidRPr="0059441F">
        <w:rPr>
          <w:rFonts w:cs="Arial"/>
        </w:rPr>
        <w:t xml:space="preserve"> to generate syngas</w:t>
      </w:r>
      <w:r w:rsidR="00D9739F">
        <w:rPr>
          <w:rFonts w:cs="Arial"/>
        </w:rPr>
        <w:t xml:space="preserve"> (a mixture of H</w:t>
      </w:r>
      <w:r w:rsidR="00D9739F" w:rsidRPr="00D9739F">
        <w:rPr>
          <w:rFonts w:cs="Arial"/>
          <w:vertAlign w:val="subscript"/>
        </w:rPr>
        <w:t>2</w:t>
      </w:r>
      <w:r w:rsidR="00D9739F">
        <w:rPr>
          <w:rFonts w:cs="Arial"/>
        </w:rPr>
        <w:t>/CO and small amounts of CO</w:t>
      </w:r>
      <w:r w:rsidR="00D9739F" w:rsidRPr="00D9739F">
        <w:rPr>
          <w:rFonts w:cs="Arial"/>
          <w:vertAlign w:val="subscript"/>
        </w:rPr>
        <w:t>2</w:t>
      </w:r>
      <w:r w:rsidR="00D9739F">
        <w:rPr>
          <w:rFonts w:cs="Arial"/>
        </w:rPr>
        <w:t>)</w:t>
      </w:r>
      <w:r w:rsidRPr="0059441F">
        <w:rPr>
          <w:rFonts w:cs="Arial"/>
        </w:rPr>
        <w:t xml:space="preserve">. </w:t>
      </w:r>
      <w:r w:rsidR="00570F5B">
        <w:rPr>
          <w:rFonts w:cs="Arial"/>
        </w:rPr>
        <w:t xml:space="preserve">The SMR typically uses an externally </w:t>
      </w:r>
      <w:r w:rsidR="00122B22">
        <w:rPr>
          <w:rFonts w:cs="Arial"/>
        </w:rPr>
        <w:t>heated series</w:t>
      </w:r>
      <w:r w:rsidR="00570F5B">
        <w:rPr>
          <w:rFonts w:cs="Arial"/>
        </w:rPr>
        <w:t xml:space="preserve"> of reformer tubes to provide the heat (i.e. through natural gas fired burners) for the reforming reaction with steam. The higher steam to carbon ratio produces a more H</w:t>
      </w:r>
      <w:r w:rsidR="00570F5B" w:rsidRPr="00570F5B">
        <w:rPr>
          <w:rFonts w:cs="Arial"/>
          <w:vertAlign w:val="subscript"/>
        </w:rPr>
        <w:t>2</w:t>
      </w:r>
      <w:r w:rsidR="00570F5B">
        <w:rPr>
          <w:rFonts w:cs="Arial"/>
        </w:rPr>
        <w:t>-rich syngas. ATR injects additional oxygen with a lesser amount of steam to combust some of the natural gas inside the reformer (thereby providing heat for the ATR reaction), which is conventionally a larger refractory lined vessel. The lower steam/carbon ratios produce a syngas with lower quantities of H</w:t>
      </w:r>
      <w:r w:rsidR="00570F5B" w:rsidRPr="00570F5B">
        <w:rPr>
          <w:rFonts w:cs="Arial"/>
          <w:vertAlign w:val="subscript"/>
        </w:rPr>
        <w:t>2</w:t>
      </w:r>
      <w:r w:rsidR="00570F5B">
        <w:rPr>
          <w:rFonts w:cs="Arial"/>
        </w:rPr>
        <w:t>. The s</w:t>
      </w:r>
      <w:r w:rsidRPr="0059441F">
        <w:rPr>
          <w:rFonts w:cs="Arial"/>
        </w:rPr>
        <w:t xml:space="preserve">yngas </w:t>
      </w:r>
      <w:r w:rsidR="00570F5B">
        <w:rPr>
          <w:rFonts w:cs="Arial"/>
        </w:rPr>
        <w:t xml:space="preserve">(regardless of reformer technology) </w:t>
      </w:r>
      <w:r w:rsidRPr="0059441F">
        <w:rPr>
          <w:rFonts w:cs="Arial"/>
        </w:rPr>
        <w:t>is then sent to a Water Gas Shift</w:t>
      </w:r>
      <w:r w:rsidR="00D9739F">
        <w:rPr>
          <w:rFonts w:cs="Arial"/>
        </w:rPr>
        <w:t xml:space="preserve"> (WGS)</w:t>
      </w:r>
      <w:r w:rsidRPr="0059441F">
        <w:rPr>
          <w:rFonts w:cs="Arial"/>
        </w:rPr>
        <w:t xml:space="preserve"> reactor </w:t>
      </w:r>
      <w:r w:rsidR="00D9739F">
        <w:rPr>
          <w:rFonts w:cs="Arial"/>
        </w:rPr>
        <w:t xml:space="preserve">to </w:t>
      </w:r>
      <w:r w:rsidR="00570F5B">
        <w:rPr>
          <w:rFonts w:cs="Arial"/>
        </w:rPr>
        <w:t>maximise</w:t>
      </w:r>
      <w:r w:rsidR="00D9739F">
        <w:rPr>
          <w:rFonts w:cs="Arial"/>
        </w:rPr>
        <w:t xml:space="preserve"> the hydrogen content by reacting CO with water to produce H</w:t>
      </w:r>
      <w:r w:rsidR="00D9739F" w:rsidRPr="00D9739F">
        <w:rPr>
          <w:rFonts w:cs="Arial"/>
          <w:vertAlign w:val="subscript"/>
        </w:rPr>
        <w:t>2</w:t>
      </w:r>
      <w:r w:rsidR="00D9739F">
        <w:rPr>
          <w:rFonts w:cs="Arial"/>
        </w:rPr>
        <w:t xml:space="preserve"> and CO</w:t>
      </w:r>
      <w:r w:rsidR="00D9739F" w:rsidRPr="00D9739F">
        <w:rPr>
          <w:rFonts w:cs="Arial"/>
          <w:vertAlign w:val="subscript"/>
        </w:rPr>
        <w:t>2</w:t>
      </w:r>
      <w:r w:rsidR="00D9739F">
        <w:rPr>
          <w:rFonts w:cs="Arial"/>
        </w:rPr>
        <w:t xml:space="preserve">. Conditions in the WGS reactor </w:t>
      </w:r>
      <w:r w:rsidRPr="0059441F">
        <w:rPr>
          <w:rFonts w:cs="Arial"/>
        </w:rPr>
        <w:t>vary</w:t>
      </w:r>
      <w:r w:rsidR="00D9739F">
        <w:rPr>
          <w:rFonts w:cs="Arial"/>
        </w:rPr>
        <w:t xml:space="preserve"> depending on the process and d</w:t>
      </w:r>
      <w:r w:rsidRPr="0059441F">
        <w:rPr>
          <w:rFonts w:cs="Arial"/>
        </w:rPr>
        <w:t xml:space="preserve">etailed heat and mass balance information is provided in the appendices and Process Flow Diagrams. </w:t>
      </w:r>
      <w:r w:rsidR="00D9739F">
        <w:rPr>
          <w:rFonts w:cs="Arial"/>
        </w:rPr>
        <w:t>Steam is generated from a combination of heat integration and boilers fed by a slipstream of natural gas feed and H</w:t>
      </w:r>
      <w:r w:rsidR="00D9739F" w:rsidRPr="00D9739F">
        <w:rPr>
          <w:rFonts w:cs="Arial"/>
          <w:vertAlign w:val="subscript"/>
        </w:rPr>
        <w:t>2</w:t>
      </w:r>
      <w:r w:rsidR="00D9739F">
        <w:rPr>
          <w:rFonts w:cs="Arial"/>
        </w:rPr>
        <w:t xml:space="preserve"> rich waste gases (e</w:t>
      </w:r>
      <w:r w:rsidR="00570F5B">
        <w:rPr>
          <w:rFonts w:cs="Arial"/>
        </w:rPr>
        <w:t>.</w:t>
      </w:r>
      <w:r w:rsidR="00D9739F">
        <w:rPr>
          <w:rFonts w:cs="Arial"/>
        </w:rPr>
        <w:t>g</w:t>
      </w:r>
      <w:r w:rsidR="00570F5B">
        <w:rPr>
          <w:rFonts w:cs="Arial"/>
        </w:rPr>
        <w:t>.</w:t>
      </w:r>
      <w:r w:rsidR="00D9739F">
        <w:rPr>
          <w:rFonts w:cs="Arial"/>
        </w:rPr>
        <w:t xml:space="preserve"> off-gas from CO</w:t>
      </w:r>
      <w:r w:rsidR="00D9739F">
        <w:rPr>
          <w:rFonts w:cs="Arial"/>
        </w:rPr>
        <w:softHyphen/>
      </w:r>
      <w:r w:rsidR="00D9739F">
        <w:rPr>
          <w:rFonts w:cs="Arial"/>
          <w:vertAlign w:val="subscript"/>
        </w:rPr>
        <w:t>2</w:t>
      </w:r>
      <w:r w:rsidR="00D9739F">
        <w:rPr>
          <w:rFonts w:cs="Arial"/>
        </w:rPr>
        <w:t xml:space="preserve"> removal or tail</w:t>
      </w:r>
      <w:r w:rsidR="00570F5B">
        <w:rPr>
          <w:rFonts w:cs="Arial"/>
        </w:rPr>
        <w:t>-</w:t>
      </w:r>
      <w:r w:rsidR="00D9739F">
        <w:rPr>
          <w:rFonts w:cs="Arial"/>
        </w:rPr>
        <w:t>gas from the H</w:t>
      </w:r>
      <w:r w:rsidR="00D9739F" w:rsidRPr="00D9739F">
        <w:rPr>
          <w:rFonts w:cs="Arial"/>
          <w:vertAlign w:val="subscript"/>
        </w:rPr>
        <w:t>2</w:t>
      </w:r>
      <w:r w:rsidR="00D9739F">
        <w:rPr>
          <w:rFonts w:cs="Arial"/>
        </w:rPr>
        <w:t xml:space="preserve"> purification units). In 3 of the 4 cases excess steam is generated and used to make electricity which itself is either used in the process, reducing reliance on the grid or, if in excess, fed back into the grid. In the single reformer process NG-S-SMR, opportunities for heat integration are reduced and all the steam generated is used either for the reforming or as the heat source for the CO</w:t>
      </w:r>
      <w:r w:rsidR="00D9739F" w:rsidRPr="00D9739F">
        <w:rPr>
          <w:rFonts w:cs="Arial"/>
          <w:vertAlign w:val="subscript"/>
        </w:rPr>
        <w:t>2</w:t>
      </w:r>
      <w:r w:rsidR="00D9739F">
        <w:rPr>
          <w:rFonts w:cs="Arial"/>
        </w:rPr>
        <w:t xml:space="preserve"> removal units (to regenerate the solvent).</w:t>
      </w:r>
      <w:r w:rsidR="00E83A7C">
        <w:rPr>
          <w:rFonts w:cs="Arial"/>
        </w:rPr>
        <w:t xml:space="preserve"> </w:t>
      </w:r>
      <w:r w:rsidR="00E83A7C">
        <w:t>Amine CO</w:t>
      </w:r>
      <w:r w:rsidR="00E83A7C">
        <w:rPr>
          <w:vertAlign w:val="subscript"/>
        </w:rPr>
        <w:t>2</w:t>
      </w:r>
      <w:r w:rsidR="00E83A7C">
        <w:t xml:space="preserve"> removal was selected for all cases using a mixture of methyl diethanolamine (MDEA) and piperazine (PZ). Captured CO</w:t>
      </w:r>
      <w:r w:rsidR="00E83A7C">
        <w:rPr>
          <w:vertAlign w:val="subscript"/>
        </w:rPr>
        <w:t>2</w:t>
      </w:r>
      <w:r w:rsidR="00E83A7C">
        <w:t xml:space="preserve"> is pressurised to 15.3 MPa through multi-stage compression. Intermediate dehydration using triethylene glycol is conducted at 2.1 MPa. </w:t>
      </w:r>
    </w:p>
    <w:p w14:paraId="2DF825D0" w14:textId="53BF6095" w:rsidR="001064E8" w:rsidRDefault="001064E8" w:rsidP="001064E8">
      <w:pPr>
        <w:jc w:val="both"/>
        <w:rPr>
          <w:rFonts w:cs="Arial"/>
        </w:rPr>
      </w:pPr>
    </w:p>
    <w:p w14:paraId="23CF5E6D" w14:textId="77777777" w:rsidR="001064E8" w:rsidRDefault="00A71389" w:rsidP="00100633">
      <w:pPr>
        <w:keepNext/>
        <w:spacing w:after="0"/>
        <w:jc w:val="both"/>
      </w:pPr>
      <w:r w:rsidRPr="00AE3FCD">
        <w:rPr>
          <w:rFonts w:cs="Arial"/>
          <w:noProof/>
          <w:szCs w:val="20"/>
        </w:rPr>
        <w:object w:dxaOrig="18915" w:dyaOrig="4920" w14:anchorId="2F22F04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1" type="#_x0000_t75" alt="" style="width:451.1pt;height:117.6pt;mso-width-percent:0;mso-height-percent:0;mso-width-percent:0;mso-height-percent:0" o:ole="">
            <v:imagedata r:id="rId21" o:title=""/>
          </v:shape>
          <o:OLEObject Type="Embed" ProgID="Visio.Drawing.15" ShapeID="_x0000_i1031" DrawAspect="Content" ObjectID="_1762349389" r:id="rId22"/>
        </w:object>
      </w:r>
    </w:p>
    <w:p w14:paraId="65664879" w14:textId="30FE01FB" w:rsidR="001064E8" w:rsidRDefault="001064E8" w:rsidP="008662A3">
      <w:pPr>
        <w:pStyle w:val="Caption"/>
        <w:rPr>
          <w:rFonts w:cs="Arial"/>
          <w:szCs w:val="20"/>
        </w:rPr>
      </w:pPr>
      <w:bookmarkStart w:id="80" w:name="_Ref146005780"/>
      <w:bookmarkStart w:id="81" w:name="_Toc149560164"/>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w:t>
      </w:r>
      <w:r w:rsidR="00FC7334">
        <w:fldChar w:fldCharType="end"/>
      </w:r>
      <w:bookmarkEnd w:id="80"/>
      <w:r>
        <w:t xml:space="preserve"> </w:t>
      </w:r>
      <w:r w:rsidR="00EE518F">
        <w:t xml:space="preserve">Simplified process diagram for </w:t>
      </w:r>
      <w:r>
        <w:t>NG-S-SMR</w:t>
      </w:r>
      <w:bookmarkEnd w:id="81"/>
    </w:p>
    <w:p w14:paraId="1FF731BC" w14:textId="77777777" w:rsidR="001064E8" w:rsidRDefault="00A71389" w:rsidP="00100633">
      <w:pPr>
        <w:keepNext/>
        <w:spacing w:after="0"/>
        <w:jc w:val="both"/>
      </w:pPr>
      <w:r w:rsidRPr="00AE3FCD">
        <w:rPr>
          <w:rFonts w:cs="Arial"/>
          <w:noProof/>
        </w:rPr>
        <w:object w:dxaOrig="16095" w:dyaOrig="4590" w14:anchorId="3696D594">
          <v:shape id="_x0000_i1032" type="#_x0000_t75" alt="" style="width:450.65pt;height:128.3pt;mso-width-percent:0;mso-height-percent:0;mso-width-percent:0;mso-height-percent:0" o:ole="">
            <v:imagedata r:id="rId23" o:title=""/>
          </v:shape>
          <o:OLEObject Type="Embed" ProgID="Visio.Drawing.15" ShapeID="_x0000_i1032" DrawAspect="Content" ObjectID="_1762349390" r:id="rId24"/>
        </w:object>
      </w:r>
    </w:p>
    <w:p w14:paraId="693BC2B9" w14:textId="6AF87769" w:rsidR="001064E8" w:rsidRDefault="001064E8" w:rsidP="008662A3">
      <w:pPr>
        <w:pStyle w:val="Caption"/>
      </w:pPr>
      <w:bookmarkStart w:id="82" w:name="_Toc149560165"/>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2</w:t>
      </w:r>
      <w:r w:rsidR="00FC7334">
        <w:fldChar w:fldCharType="end"/>
      </w:r>
      <w:r>
        <w:t xml:space="preserve"> </w:t>
      </w:r>
      <w:r w:rsidR="00EE518F">
        <w:t xml:space="preserve">Simplified process diagram for </w:t>
      </w:r>
      <w:r>
        <w:t>NG-C-SMR</w:t>
      </w:r>
      <w:bookmarkEnd w:id="82"/>
    </w:p>
    <w:p w14:paraId="34AA33B6" w14:textId="77777777" w:rsidR="001064E8" w:rsidRDefault="00A71389" w:rsidP="00100633">
      <w:pPr>
        <w:keepNext/>
        <w:spacing w:after="0"/>
      </w:pPr>
      <w:r w:rsidRPr="00AE3FCD">
        <w:rPr>
          <w:rFonts w:cs="Arial"/>
          <w:noProof/>
        </w:rPr>
        <w:object w:dxaOrig="19020" w:dyaOrig="5385" w14:anchorId="0179C311">
          <v:shape id="_x0000_i1033" type="#_x0000_t75" alt="" style="width:517.35pt;height:146.75pt;mso-width-percent:0;mso-height-percent:0;mso-width-percent:0;mso-height-percent:0" o:ole="">
            <v:imagedata r:id="rId25" o:title=""/>
          </v:shape>
          <o:OLEObject Type="Embed" ProgID="Visio.Drawing.15" ShapeID="_x0000_i1033" DrawAspect="Content" ObjectID="_1762349391" r:id="rId26"/>
        </w:object>
      </w:r>
    </w:p>
    <w:p w14:paraId="008E944E" w14:textId="1E1EC825" w:rsidR="001064E8" w:rsidRDefault="001064E8" w:rsidP="001064E8">
      <w:pPr>
        <w:pStyle w:val="Caption"/>
      </w:pPr>
      <w:bookmarkStart w:id="83" w:name="_Toc149560166"/>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3</w:t>
      </w:r>
      <w:r w:rsidR="00FC7334">
        <w:fldChar w:fldCharType="end"/>
      </w:r>
      <w:r>
        <w:t xml:space="preserve"> </w:t>
      </w:r>
      <w:r w:rsidR="00EE518F">
        <w:t xml:space="preserve">Simplified process diagram for </w:t>
      </w:r>
      <w:r w:rsidRPr="004A059D">
        <w:t>NG-ATR</w:t>
      </w:r>
      <w:bookmarkEnd w:id="83"/>
    </w:p>
    <w:p w14:paraId="78DC16E0" w14:textId="77777777" w:rsidR="001064E8" w:rsidRDefault="00A71389" w:rsidP="00100633">
      <w:pPr>
        <w:keepNext/>
        <w:spacing w:after="0"/>
      </w:pPr>
      <w:r w:rsidRPr="00AE3FCD">
        <w:rPr>
          <w:rFonts w:cs="Arial"/>
          <w:noProof/>
        </w:rPr>
        <w:object w:dxaOrig="19020" w:dyaOrig="4966" w14:anchorId="0C10617E">
          <v:shape id="_x0000_i1034" type="#_x0000_t75" alt="" style="width:524.95pt;height:137.3pt;mso-width-percent:0;mso-height-percent:0;mso-width-percent:0;mso-height-percent:0" o:ole="">
            <v:imagedata r:id="rId27" o:title=""/>
          </v:shape>
          <o:OLEObject Type="Embed" ProgID="Visio.Drawing.15" ShapeID="_x0000_i1034" DrawAspect="Content" ObjectID="_1762349392" r:id="rId28"/>
        </w:object>
      </w:r>
    </w:p>
    <w:p w14:paraId="2E668577" w14:textId="65E00F3E" w:rsidR="001064E8" w:rsidRPr="00A63438" w:rsidRDefault="001064E8" w:rsidP="001064E8">
      <w:pPr>
        <w:pStyle w:val="Caption"/>
      </w:pPr>
      <w:bookmarkStart w:id="84" w:name="_Ref146005783"/>
      <w:bookmarkStart w:id="85" w:name="_Toc149560167"/>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4</w:t>
      </w:r>
      <w:r w:rsidR="00FC7334">
        <w:fldChar w:fldCharType="end"/>
      </w:r>
      <w:bookmarkEnd w:id="84"/>
      <w:r>
        <w:t xml:space="preserve"> </w:t>
      </w:r>
      <w:r w:rsidR="00EE518F">
        <w:t xml:space="preserve">Simplified process diagram for </w:t>
      </w:r>
      <w:r>
        <w:t>NG-ATR-OP</w:t>
      </w:r>
      <w:bookmarkEnd w:id="85"/>
    </w:p>
    <w:p w14:paraId="2E1AEF70" w14:textId="7785A88B" w:rsidR="001064E8" w:rsidRDefault="001064E8" w:rsidP="001064E8">
      <w:pPr>
        <w:jc w:val="both"/>
        <w:rPr>
          <w:rFonts w:cs="Arial"/>
        </w:rPr>
      </w:pPr>
      <w:r>
        <w:rPr>
          <w:rFonts w:cs="Arial"/>
        </w:rPr>
        <w:t xml:space="preserve">The </w:t>
      </w:r>
      <w:r w:rsidR="003123D5">
        <w:rPr>
          <w:rFonts w:cs="Arial"/>
        </w:rPr>
        <w:t>methane pyrolysis</w:t>
      </w:r>
      <w:r w:rsidR="005A61A5">
        <w:rPr>
          <w:rFonts w:cs="Arial"/>
        </w:rPr>
        <w:t xml:space="preserve"> </w:t>
      </w:r>
      <w:r>
        <w:rPr>
          <w:rFonts w:cs="Arial"/>
        </w:rPr>
        <w:t>reaction pathway</w:t>
      </w:r>
      <w:r w:rsidR="005A61A5">
        <w:rPr>
          <w:rFonts w:cs="Arial"/>
        </w:rPr>
        <w:t>s</w:t>
      </w:r>
      <w:r>
        <w:rPr>
          <w:rFonts w:cs="Arial"/>
        </w:rPr>
        <w:t xml:space="preserve"> developed </w:t>
      </w:r>
      <w:r w:rsidR="003123D5">
        <w:rPr>
          <w:rFonts w:cs="Arial"/>
        </w:rPr>
        <w:t>for</w:t>
      </w:r>
      <w:r w:rsidR="005A61A5">
        <w:rPr>
          <w:rFonts w:cs="Arial"/>
        </w:rPr>
        <w:t xml:space="preserve"> the solid catalyst (SCP) as shown in </w:t>
      </w:r>
      <w:r w:rsidR="005A61A5">
        <w:rPr>
          <w:rFonts w:cs="Arial"/>
        </w:rPr>
        <w:fldChar w:fldCharType="begin"/>
      </w:r>
      <w:r w:rsidR="005A61A5">
        <w:rPr>
          <w:rFonts w:cs="Arial"/>
        </w:rPr>
        <w:instrText xml:space="preserve"> REF _Ref146006348 \h </w:instrText>
      </w:r>
      <w:r w:rsidR="005A61A5">
        <w:rPr>
          <w:rFonts w:cs="Arial"/>
        </w:rPr>
      </w:r>
      <w:r w:rsidR="005A61A5">
        <w:rPr>
          <w:rFonts w:cs="Arial"/>
        </w:rPr>
        <w:fldChar w:fldCharType="separate"/>
      </w:r>
      <w:r w:rsidR="000A0462">
        <w:t xml:space="preserve">Figure </w:t>
      </w:r>
      <w:r w:rsidR="000A0462">
        <w:rPr>
          <w:noProof/>
        </w:rPr>
        <w:t>2</w:t>
      </w:r>
      <w:r w:rsidR="000A0462">
        <w:noBreakHyphen/>
      </w:r>
      <w:r w:rsidR="000A0462">
        <w:rPr>
          <w:noProof/>
        </w:rPr>
        <w:t>5</w:t>
      </w:r>
      <w:r w:rsidR="005A61A5">
        <w:rPr>
          <w:rFonts w:cs="Arial"/>
        </w:rPr>
        <w:fldChar w:fldCharType="end"/>
      </w:r>
      <w:r w:rsidR="005A61A5">
        <w:rPr>
          <w:rFonts w:cs="Arial"/>
        </w:rPr>
        <w:t xml:space="preserve"> and </w:t>
      </w:r>
      <w:r w:rsidR="005A61A5">
        <w:rPr>
          <w:rFonts w:cs="Arial"/>
        </w:rPr>
        <w:fldChar w:fldCharType="begin"/>
      </w:r>
      <w:r w:rsidR="005A61A5">
        <w:rPr>
          <w:rFonts w:cs="Arial"/>
        </w:rPr>
        <w:instrText xml:space="preserve"> REF _Ref146006354 \h </w:instrText>
      </w:r>
      <w:r w:rsidR="005A61A5">
        <w:rPr>
          <w:rFonts w:cs="Arial"/>
        </w:rPr>
      </w:r>
      <w:r w:rsidR="005A61A5">
        <w:rPr>
          <w:rFonts w:cs="Arial"/>
        </w:rPr>
        <w:fldChar w:fldCharType="separate"/>
      </w:r>
      <w:r w:rsidR="000A0462">
        <w:t xml:space="preserve">Figure </w:t>
      </w:r>
      <w:r w:rsidR="000A0462">
        <w:rPr>
          <w:noProof/>
        </w:rPr>
        <w:t>2</w:t>
      </w:r>
      <w:r w:rsidR="000A0462">
        <w:noBreakHyphen/>
      </w:r>
      <w:r w:rsidR="000A0462">
        <w:rPr>
          <w:noProof/>
        </w:rPr>
        <w:t>6</w:t>
      </w:r>
      <w:r w:rsidR="005A61A5">
        <w:rPr>
          <w:rFonts w:cs="Arial"/>
        </w:rPr>
        <w:fldChar w:fldCharType="end"/>
      </w:r>
      <w:r>
        <w:rPr>
          <w:rFonts w:cs="Arial"/>
        </w:rPr>
        <w:t>, are based on the publicly available data of the Hazer process</w:t>
      </w:r>
      <w:r w:rsidR="00A71389">
        <w:rPr>
          <w:rFonts w:cs="Arial"/>
        </w:rPr>
        <w:t xml:space="preserve"> </w:t>
      </w:r>
      <w:r w:rsidRPr="00B5667E">
        <w:rPr>
          <w:rFonts w:cs="Arial"/>
          <w:szCs w:val="20"/>
        </w:rPr>
        <w:fldChar w:fldCharType="begin">
          <w:fldData xml:space="preserve">PEVuZE5vdGU+PENpdGU+PEF1dGhvcj5BYmJhcyBIRjwvQXV0aG9yPjxZZWFyPjIwMDkgPC9ZZWFy
PjxSZWNOdW0+Mzk8L1JlY051bT48SURUZXh0PlRoZXJtb2NhdGFseXRpYyBkZWNvbXBvc2l0aW9u
IG9mIG1ldGhhbmUgZm9yIGh5ZHJvZ2VuIHByb2R1Y3Rpb24gdXNpbmcgYWN0aXZhdGVkIGNhcmJv
biBjYXRhbHlzdDogcmVnZW5lcmF0aW9uIGFuZCBjaGFyYWN0ZXJpemF0aW9uIHN0dWRpZXM8L0lE
VGV4dD48RGlzcGxheVRleHQ+WzEtNF08L0Rpc3BsYXlUZXh0PjxyZWNvcmQ+PHJlYy1udW1iZXI+
Mzk8L3JlYy1udW1iZXI+PGZvcmVpZ24ta2V5cz48a2V5IGFwcD0iRU4iIGRiLWlkPSI1dGUwOWY1
c2RyZDBkNWV4ZnR6dmVzemwwMmQweHplYXgyd2QiIHRpbWVzdGFtcD0iMTU5NzIwMjkwMSI+Mzk8
L2tleT48L2ZvcmVpZ24ta2V5cz48cmVmLXR5cGUgbmFtZT0iSm91cm5hbCBBcnRpY2xlIj4xNzwv
cmVmLXR5cGU+PGNvbnRyaWJ1dG9ycz48YXV0aG9ycz48YXV0aG9yPkFiYmFzIEhGLCBEYXVkIFdX
LjwvYXV0aG9yPjwvYXV0aG9ycz48L2NvbnRyaWJ1dG9ycz48dGl0bGVzPjx0aXRsZT4gVGhlcm1v
Y2F0YWx5dGljIGRlY29tcG9zaXRpb24gb2YgbWV0aGFuZSBmb3IgaHlkcm9nZW4gcHJvZHVjdGlv
biB1c2luZyBhY3RpdmF0ZWQgY2FyYm9uIGNhdGFseXN0OiByZWdlbmVyYXRpb24gYW5kIGNoYXJh
Y3Rlcml6YXRpb24gc3R1ZGllczwvdGl0bGU+PC90aXRsZXM+PHZvbHVtZT4zNCgxOSk6ODAzNC00
NTwvdm9sdW1lPjxkYXRlcz48eWVhcj4yMDA5IDwveWVhcj48L2RhdGVzPjxwdWJsaXNoZXI+SW50
ZXJuYXRpb25hbCBqb3VybmFsIG9mIGh5ZHJvZ2VuIGVuZXJneTwvcHVibGlzaGVyPjx1cmxzPjwv
dXJscz48L3JlY29yZD48L0NpdGU+PENpdGU+PEF1dGhvcj5QaW5pbGxhIEpMPC9BdXRob3I+PFll
YXI+IDIwMDcgSnVuIDEwOzwvWWVhcj48UmVjTnVtPjQwPC9SZWNOdW0+PElEVGV4dD5IeWRyb2dl
biBwcm9kdWN0aW9uIGJ5IHRoZXJtby1jYXRhbHl0aWMgZGVjb21wb3NpdGlvbiBvZiBtZXRoYW5l
OiByZWdlbmVyYXRpb24gb2YgYWN0aXZlIGNhcmJvbnMgdXNpbmcgQ08yPC9JRFRleHQ+PHJlY29y
ZD48cmVjLW51bWJlcj40MDwvcmVjLW51bWJlcj48Zm9yZWlnbi1rZXlzPjxrZXkgYXBwPSJFTiIg
ZGItaWQ9IjV0ZTA5ZjVzZHJkMGQ1ZXhmdHp2ZXN6bDAyZDB4emVheDJ3ZCIgdGltZXN0YW1wPSIx
NTk3MjAyOTAxIj40MDwva2V5PjwvZm9yZWlnbi1rZXlzPjxyZWYtdHlwZSBuYW1lPSJKb3VybmFs
IEFydGljbGUiPjE3PC9yZWYtdHlwZT48Y29udHJpYnV0b3JzPjxhdXRob3JzPjxhdXRob3I+UGlu
aWxsYSBKTCwgU3VlbHZlcyBJLCBVdHJpbGxhIFIsIEfDoWx2ZXogTUUsIEzDoXphcm8gTUosIE1v
bGluZXIgUi48L2F1dGhvcj48L2F1dGhvcnM+PC9jb250cmlidXRvcnM+PHRpdGxlcz48dGl0bGU+
SHlkcm9nZW4gcHJvZHVjdGlvbiBieSB0aGVybW8tY2F0YWx5dGljIGRlY29tcG9zaXRpb24gb2Yg
bWV0aGFuZTogcmVnZW5lcmF0aW9uIG9mIGFjdGl2ZSBjYXJib25zIHVzaW5nIENPMjwvdGl0bGU+
PC90aXRsZXM+PHZvbHVtZT4xNjkoMSk6MTAzLTk8L3ZvbHVtZT48ZGF0ZXM+PHllYXI+IDIwMDcg
SnVuIDEwOzwveWVhcj48L2RhdGVzPjxwdWJsaXNoZXI+IEpvdXJuYWwgb2YgcG93ZXIgc291cmNl
cy48L3B1Ymxpc2hlcj48dXJscz48L3VybHM+PC9yZWNvcmQ+PC9DaXRlPjxDaXRlPjxBdXRob3I+
Q29ybmVqbzwvQXV0aG9yPjxZZWFyPjIwMTM8L1llYXI+PFJlY051bT4xPC9SZWNOdW0+PHJlY29y
ZD48cmVjLW51bWJlcj4xPC9yZWMtbnVtYmVyPjxmb3JlaWduLWtleXM+PGtleSBhcHA9IkVOIiBk
Yi1pZD0idGRzZXR6cmZ5cjB4c21lMmF6cXh6emR6MjB4cGR3MndhZHdkIiB0aW1lc3RhbXA9IjE2
MTA0OTY3MjYiPjE8L2tleT48L2ZvcmVpZ24ta2V5cz48cmVmLXR5cGUgbmFtZT0iVGhlc2lzIj4z
MjwvcmVmLXR5cGU+PGNvbnRyaWJ1dG9ycz48YXV0aG9ycz48YXV0aG9yPkNvcm5lam8sIEFuZHJl
dzwvYXV0aG9yPjwvYXV0aG9ycz48L2NvbnRyaWJ1dG9ycz48dGl0bGVzPjx0aXRsZT5UaGUgdGhl
cm1vLWNhdGFseXRpYyBkZWNvbXBvc2l0aW9uIG9mIG1ldGhhbmUgZm9yIGVjb25vbWljYWwgYW5k
IGVtaXNzaW9uLWZyZWUgaHlkcm9nZW4gcHJvZHVjdGlvbjwvdGl0bGU+PHNlY29uZGFyeS10aXRs
ZT5TY2hvb2wgb2YgTWVjaGFuaWNhbCBhbmQgQ2hlbWljYWwgRW5naW5lZXJpbmc8L3NlY29uZGFy
eS10aXRsZT48L3RpdGxlcz48dm9sdW1lPkRvY3RvciBvZiBQaGlsb3NvcGh5PC92b2x1bWU+PGRh
dGVzPjx5ZWFyPjIwMTM8L3llYXI+PC9kYXRlcz48cHVibGlzaGVyPlRoZSBVbml2ZXJzaXR5IG9m
IFdlc3Rlcm4gQXVzdHJhbGlhPC9wdWJsaXNoZXI+PHVybHM+PC91cmxzPjwvcmVjb3JkPjwvQ2l0
ZT48Q2l0ZT48QXV0aG9yPkNodWE8L0F1dGhvcj48WWVhcj4yMDE4PC9ZZWFyPjxSZWNOdW0+Mjwv
UmVjTnVtPjxyZWNvcmQ+PHJlYy1udW1iZXI+MjwvcmVjLW51bWJlcj48Zm9yZWlnbi1rZXlzPjxr
ZXkgYXBwPSJFTiIgZGItaWQ9InRkc2V0enJmeXIweHNtZTJhenF4enpkejIweHBkdzJ3YWR3ZCIg
dGltZXN0YW1wPSIxNjEwNDk2NzI2Ij4yPC9rZXk+PC9mb3JlaWduLWtleXM+PHJlZi10eXBlIG5h
bWU9IlBhdGVudCI+MjU8L3JlZi10eXBlPjxjb250cmlidXRvcnM+PGF1dGhvcnM+PGF1dGhvcj5D
aHVhLCBIdWkgVG9uZzsgPC9hdXRob3I+PGF1dGhvcj5Db3JuZWpvLCBBbmRyZXc7IDwvYXV0aG9y
PjwvYXV0aG9ycz48dGVydGlhcnktYXV0aG9ycz48YXV0aG9yPkEgUHJvY2VzcyBmb3IgUHJvZHVj
aW5nIEh5ZHJvZ2VuIGFuZCBHcmFwaGl0aWMgQ2FyYm9uIGZyb20gSHlkcm9jYXJib25zPC9hdXRo
b3I+PC90ZXJ0aWFyeS1hdXRob3JzPjwvY29udHJpYnV0b3JzPjx0aXRsZXM+PHRpdGxlPkEgUHJv
Y2VzcyBmb3IgUHJvZHVjaW5nIEh5ZHJvZ2VuIGFuZCBHcmFwaGl0aWMgQ2FyYm9uIGZyb20gSHlk
cm9jYXJib25zPC90aXRsZT48L3RpdGxlcz48c2VjdGlvbj5XTzIwMTYxNTQ2NjZBMTwvc2VjdGlv
bj48ZGF0ZXM+PHllYXI+MjAxODwveWVhcj48L2RhdGVzPjxwdWJsaXNoZXI+SGF6ZXIgR3JvdXAg
TFREPC9wdWJsaXNoZXI+PHVybHM+PC91cmxzPjwvcmVjb3JkPjwvQ2l0ZT48L0VuZE5vdGU+
</w:fldData>
        </w:fldChar>
      </w:r>
      <w:r>
        <w:rPr>
          <w:rFonts w:cs="Arial"/>
          <w:szCs w:val="20"/>
        </w:rPr>
        <w:instrText xml:space="preserve"> ADDIN EN.CITE </w:instrText>
      </w:r>
      <w:r>
        <w:rPr>
          <w:rFonts w:cs="Arial"/>
          <w:szCs w:val="20"/>
        </w:rPr>
        <w:fldChar w:fldCharType="begin">
          <w:fldData xml:space="preserve">PEVuZE5vdGU+PENpdGU+PEF1dGhvcj5BYmJhcyBIRjwvQXV0aG9yPjxZZWFyPjIwMDkgPC9ZZWFy
PjxSZWNOdW0+Mzk8L1JlY051bT48SURUZXh0PlRoZXJtb2NhdGFseXRpYyBkZWNvbXBvc2l0aW9u
IG9mIG1ldGhhbmUgZm9yIGh5ZHJvZ2VuIHByb2R1Y3Rpb24gdXNpbmcgYWN0aXZhdGVkIGNhcmJv
biBjYXRhbHlzdDogcmVnZW5lcmF0aW9uIGFuZCBjaGFyYWN0ZXJpemF0aW9uIHN0dWRpZXM8L0lE
VGV4dD48RGlzcGxheVRleHQ+WzEtNF08L0Rpc3BsYXlUZXh0PjxyZWNvcmQ+PHJlYy1udW1iZXI+
Mzk8L3JlYy1udW1iZXI+PGZvcmVpZ24ta2V5cz48a2V5IGFwcD0iRU4iIGRiLWlkPSI1dGUwOWY1
c2RyZDBkNWV4ZnR6dmVzemwwMmQweHplYXgyd2QiIHRpbWVzdGFtcD0iMTU5NzIwMjkwMSI+Mzk8
L2tleT48L2ZvcmVpZ24ta2V5cz48cmVmLXR5cGUgbmFtZT0iSm91cm5hbCBBcnRpY2xlIj4xNzwv
cmVmLXR5cGU+PGNvbnRyaWJ1dG9ycz48YXV0aG9ycz48YXV0aG9yPkFiYmFzIEhGLCBEYXVkIFdX
LjwvYXV0aG9yPjwvYXV0aG9ycz48L2NvbnRyaWJ1dG9ycz48dGl0bGVzPjx0aXRsZT4gVGhlcm1v
Y2F0YWx5dGljIGRlY29tcG9zaXRpb24gb2YgbWV0aGFuZSBmb3IgaHlkcm9nZW4gcHJvZHVjdGlv
biB1c2luZyBhY3RpdmF0ZWQgY2FyYm9uIGNhdGFseXN0OiByZWdlbmVyYXRpb24gYW5kIGNoYXJh
Y3Rlcml6YXRpb24gc3R1ZGllczwvdGl0bGU+PC90aXRsZXM+PHZvbHVtZT4zNCgxOSk6ODAzNC00
NTwvdm9sdW1lPjxkYXRlcz48eWVhcj4yMDA5IDwveWVhcj48L2RhdGVzPjxwdWJsaXNoZXI+SW50
ZXJuYXRpb25hbCBqb3VybmFsIG9mIGh5ZHJvZ2VuIGVuZXJneTwvcHVibGlzaGVyPjx1cmxzPjwv
dXJscz48L3JlY29yZD48L0NpdGU+PENpdGU+PEF1dGhvcj5QaW5pbGxhIEpMPC9BdXRob3I+PFll
YXI+IDIwMDcgSnVuIDEwOzwvWWVhcj48UmVjTnVtPjQwPC9SZWNOdW0+PElEVGV4dD5IeWRyb2dl
biBwcm9kdWN0aW9uIGJ5IHRoZXJtby1jYXRhbHl0aWMgZGVjb21wb3NpdGlvbiBvZiBtZXRoYW5l
OiByZWdlbmVyYXRpb24gb2YgYWN0aXZlIGNhcmJvbnMgdXNpbmcgQ08yPC9JRFRleHQ+PHJlY29y
ZD48cmVjLW51bWJlcj40MDwvcmVjLW51bWJlcj48Zm9yZWlnbi1rZXlzPjxrZXkgYXBwPSJFTiIg
ZGItaWQ9IjV0ZTA5ZjVzZHJkMGQ1ZXhmdHp2ZXN6bDAyZDB4emVheDJ3ZCIgdGltZXN0YW1wPSIx
NTk3MjAyOTAxIj40MDwva2V5PjwvZm9yZWlnbi1rZXlzPjxyZWYtdHlwZSBuYW1lPSJKb3VybmFs
IEFydGljbGUiPjE3PC9yZWYtdHlwZT48Y29udHJpYnV0b3JzPjxhdXRob3JzPjxhdXRob3I+UGlu
aWxsYSBKTCwgU3VlbHZlcyBJLCBVdHJpbGxhIFIsIEfDoWx2ZXogTUUsIEzDoXphcm8gTUosIE1v
bGluZXIgUi48L2F1dGhvcj48L2F1dGhvcnM+PC9jb250cmlidXRvcnM+PHRpdGxlcz48dGl0bGU+
SHlkcm9nZW4gcHJvZHVjdGlvbiBieSB0aGVybW8tY2F0YWx5dGljIGRlY29tcG9zaXRpb24gb2Yg
bWV0aGFuZTogcmVnZW5lcmF0aW9uIG9mIGFjdGl2ZSBjYXJib25zIHVzaW5nIENPMjwvdGl0bGU+
PC90aXRsZXM+PHZvbHVtZT4xNjkoMSk6MTAzLTk8L3ZvbHVtZT48ZGF0ZXM+PHllYXI+IDIwMDcg
SnVuIDEwOzwveWVhcj48L2RhdGVzPjxwdWJsaXNoZXI+IEpvdXJuYWwgb2YgcG93ZXIgc291cmNl
cy48L3B1Ymxpc2hlcj48dXJscz48L3VybHM+PC9yZWNvcmQ+PC9DaXRlPjxDaXRlPjxBdXRob3I+
Q29ybmVqbzwvQXV0aG9yPjxZZWFyPjIwMTM8L1llYXI+PFJlY051bT4xPC9SZWNOdW0+PHJlY29y
ZD48cmVjLW51bWJlcj4xPC9yZWMtbnVtYmVyPjxmb3JlaWduLWtleXM+PGtleSBhcHA9IkVOIiBk
Yi1pZD0idGRzZXR6cmZ5cjB4c21lMmF6cXh6emR6MjB4cGR3MndhZHdkIiB0aW1lc3RhbXA9IjE2
MTA0OTY3MjYiPjE8L2tleT48L2ZvcmVpZ24ta2V5cz48cmVmLXR5cGUgbmFtZT0iVGhlc2lzIj4z
MjwvcmVmLXR5cGU+PGNvbnRyaWJ1dG9ycz48YXV0aG9ycz48YXV0aG9yPkNvcm5lam8sIEFuZHJl
dzwvYXV0aG9yPjwvYXV0aG9ycz48L2NvbnRyaWJ1dG9ycz48dGl0bGVzPjx0aXRsZT5UaGUgdGhl
cm1vLWNhdGFseXRpYyBkZWNvbXBvc2l0aW9uIG9mIG1ldGhhbmUgZm9yIGVjb25vbWljYWwgYW5k
IGVtaXNzaW9uLWZyZWUgaHlkcm9nZW4gcHJvZHVjdGlvbjwvdGl0bGU+PHNlY29uZGFyeS10aXRs
ZT5TY2hvb2wgb2YgTWVjaGFuaWNhbCBhbmQgQ2hlbWljYWwgRW5naW5lZXJpbmc8L3NlY29uZGFy
eS10aXRsZT48L3RpdGxlcz48dm9sdW1lPkRvY3RvciBvZiBQaGlsb3NvcGh5PC92b2x1bWU+PGRh
dGVzPjx5ZWFyPjIwMTM8L3llYXI+PC9kYXRlcz48cHVibGlzaGVyPlRoZSBVbml2ZXJzaXR5IG9m
IFdlc3Rlcm4gQXVzdHJhbGlhPC9wdWJsaXNoZXI+PHVybHM+PC91cmxzPjwvcmVjb3JkPjwvQ2l0
ZT48Q2l0ZT48QXV0aG9yPkNodWE8L0F1dGhvcj48WWVhcj4yMDE4PC9ZZWFyPjxSZWNOdW0+Mjwv
UmVjTnVtPjxyZWNvcmQ+PHJlYy1udW1iZXI+MjwvcmVjLW51bWJlcj48Zm9yZWlnbi1rZXlzPjxr
ZXkgYXBwPSJFTiIgZGItaWQ9InRkc2V0enJmeXIweHNtZTJhenF4enpkejIweHBkdzJ3YWR3ZCIg
dGltZXN0YW1wPSIxNjEwNDk2NzI2Ij4yPC9rZXk+PC9mb3JlaWduLWtleXM+PHJlZi10eXBlIG5h
bWU9IlBhdGVudCI+MjU8L3JlZi10eXBlPjxjb250cmlidXRvcnM+PGF1dGhvcnM+PGF1dGhvcj5D
aHVhLCBIdWkgVG9uZzsgPC9hdXRob3I+PGF1dGhvcj5Db3JuZWpvLCBBbmRyZXc7IDwvYXV0aG9y
PjwvYXV0aG9ycz48dGVydGlhcnktYXV0aG9ycz48YXV0aG9yPkEgUHJvY2VzcyBmb3IgUHJvZHVj
aW5nIEh5ZHJvZ2VuIGFuZCBHcmFwaGl0aWMgQ2FyYm9uIGZyb20gSHlkcm9jYXJib25zPC9hdXRo
b3I+PC90ZXJ0aWFyeS1hdXRob3JzPjwvY29udHJpYnV0b3JzPjx0aXRsZXM+PHRpdGxlPkEgUHJv
Y2VzcyBmb3IgUHJvZHVjaW5nIEh5ZHJvZ2VuIGFuZCBHcmFwaGl0aWMgQ2FyYm9uIGZyb20gSHlk
cm9jYXJib25zPC90aXRsZT48L3RpdGxlcz48c2VjdGlvbj5XTzIwMTYxNTQ2NjZBMTwvc2VjdGlv
bj48ZGF0ZXM+PHllYXI+MjAxODwveWVhcj48L2RhdGVzPjxwdWJsaXNoZXI+SGF6ZXIgR3JvdXAg
TFREPC9wdWJsaXNoZXI+PHVybHM+PC91cmxzPjwvcmVjb3JkPjwvQ2l0ZT48L0VuZE5vdGU+
</w:fldData>
        </w:fldChar>
      </w:r>
      <w:r>
        <w:rPr>
          <w:rFonts w:cs="Arial"/>
          <w:szCs w:val="20"/>
        </w:rPr>
        <w:instrText xml:space="preserve"> ADDIN EN.CITE.DATA </w:instrText>
      </w:r>
      <w:r>
        <w:rPr>
          <w:rFonts w:cs="Arial"/>
          <w:szCs w:val="20"/>
        </w:rPr>
      </w:r>
      <w:r>
        <w:rPr>
          <w:rFonts w:cs="Arial"/>
          <w:szCs w:val="20"/>
        </w:rPr>
        <w:fldChar w:fldCharType="end"/>
      </w:r>
      <w:r w:rsidRPr="00B5667E">
        <w:rPr>
          <w:rFonts w:cs="Arial"/>
          <w:szCs w:val="20"/>
        </w:rPr>
      </w:r>
      <w:r w:rsidRPr="00B5667E">
        <w:rPr>
          <w:rFonts w:cs="Arial"/>
          <w:szCs w:val="20"/>
        </w:rPr>
        <w:fldChar w:fldCharType="separate"/>
      </w:r>
      <w:r>
        <w:rPr>
          <w:rFonts w:cs="Arial"/>
          <w:noProof/>
          <w:szCs w:val="20"/>
        </w:rPr>
        <w:t>[1-4]</w:t>
      </w:r>
      <w:r w:rsidRPr="00B5667E">
        <w:rPr>
          <w:rFonts w:cs="Arial"/>
          <w:szCs w:val="20"/>
        </w:rPr>
        <w:fldChar w:fldCharType="end"/>
      </w:r>
      <w:r w:rsidR="00A71389">
        <w:rPr>
          <w:rFonts w:cs="Arial"/>
          <w:szCs w:val="20"/>
        </w:rPr>
        <w:t>.</w:t>
      </w:r>
      <w:r w:rsidRPr="002837DC">
        <w:rPr>
          <w:rFonts w:cs="Arial"/>
        </w:rPr>
        <w:t xml:space="preserve"> </w:t>
      </w:r>
      <w:r>
        <w:rPr>
          <w:rFonts w:cs="Arial"/>
        </w:rPr>
        <w:t>Catalyst dusting</w:t>
      </w:r>
      <w:r w:rsidR="005A61A5">
        <w:rPr>
          <w:rFonts w:cs="Arial"/>
        </w:rPr>
        <w:t>, wherein</w:t>
      </w:r>
      <w:r>
        <w:rPr>
          <w:rFonts w:cs="Arial"/>
        </w:rPr>
        <w:t xml:space="preserve"> the solid catalyst particles are passed </w:t>
      </w:r>
      <w:r w:rsidR="005A61A5">
        <w:rPr>
          <w:rFonts w:cs="Arial"/>
        </w:rPr>
        <w:t xml:space="preserve">(in a counter current fashion) </w:t>
      </w:r>
      <w:r>
        <w:rPr>
          <w:rFonts w:cs="Arial"/>
        </w:rPr>
        <w:t>through fluidised bed</w:t>
      </w:r>
      <w:r w:rsidR="005A61A5">
        <w:rPr>
          <w:rFonts w:cs="Arial"/>
        </w:rPr>
        <w:t xml:space="preserve"> reactors (FBR)</w:t>
      </w:r>
      <w:r>
        <w:rPr>
          <w:rFonts w:cs="Arial"/>
        </w:rPr>
        <w:t xml:space="preserve"> of ascending pressures, allows for the catalyst particles to fracture and re-expose fresh catalyst surface. </w:t>
      </w:r>
      <w:r w:rsidR="005A61A5">
        <w:rPr>
          <w:rFonts w:cs="Arial"/>
        </w:rPr>
        <w:t xml:space="preserve">Heat is provided for the </w:t>
      </w:r>
      <w:r w:rsidR="003123D5">
        <w:rPr>
          <w:rFonts w:cs="Arial"/>
        </w:rPr>
        <w:t>methane pyrolysis</w:t>
      </w:r>
      <w:r w:rsidR="005A61A5">
        <w:rPr>
          <w:rFonts w:cs="Arial"/>
        </w:rPr>
        <w:t xml:space="preserve"> reaction </w:t>
      </w:r>
      <w:r w:rsidR="009872D1">
        <w:rPr>
          <w:rFonts w:cs="Arial"/>
        </w:rPr>
        <w:t>by combusting the</w:t>
      </w:r>
      <w:r w:rsidR="005A61A5">
        <w:rPr>
          <w:rFonts w:cs="Arial"/>
        </w:rPr>
        <w:t xml:space="preserve"> tail-gas from the H</w:t>
      </w:r>
      <w:r w:rsidR="005A61A5" w:rsidRPr="005A61A5">
        <w:rPr>
          <w:rFonts w:cs="Arial"/>
          <w:vertAlign w:val="subscript"/>
        </w:rPr>
        <w:t>2</w:t>
      </w:r>
      <w:r w:rsidR="005A61A5">
        <w:rPr>
          <w:rFonts w:cs="Arial"/>
        </w:rPr>
        <w:t xml:space="preserve"> purification stage. The flue gas from the FBR </w:t>
      </w:r>
      <w:r w:rsidR="003123D5">
        <w:rPr>
          <w:rFonts w:cs="Arial"/>
        </w:rPr>
        <w:t>units contains some CO</w:t>
      </w:r>
      <w:r w:rsidR="003123D5" w:rsidRPr="003123D5">
        <w:rPr>
          <w:rFonts w:cs="Arial"/>
          <w:vertAlign w:val="subscript"/>
        </w:rPr>
        <w:t>2</w:t>
      </w:r>
      <w:r w:rsidR="003123D5">
        <w:rPr>
          <w:rFonts w:cs="Arial"/>
        </w:rPr>
        <w:t xml:space="preserve"> and this is captured (&gt;90% CO</w:t>
      </w:r>
      <w:r w:rsidR="003123D5" w:rsidRPr="003123D5">
        <w:rPr>
          <w:rFonts w:cs="Arial"/>
          <w:vertAlign w:val="subscript"/>
        </w:rPr>
        <w:t>2</w:t>
      </w:r>
      <w:r w:rsidR="003123D5">
        <w:rPr>
          <w:rFonts w:cs="Arial"/>
        </w:rPr>
        <w:t xml:space="preserve"> capture efficiency). </w:t>
      </w:r>
      <w:r>
        <w:rPr>
          <w:rFonts w:cs="Arial"/>
        </w:rPr>
        <w:t xml:space="preserve">The key difference between </w:t>
      </w:r>
      <w:r>
        <w:rPr>
          <w:rFonts w:cs="Arial"/>
          <w:b/>
          <w:bCs/>
        </w:rPr>
        <w:t xml:space="preserve">NG-SCP </w:t>
      </w:r>
      <w:r>
        <w:rPr>
          <w:rFonts w:cs="Arial"/>
        </w:rPr>
        <w:t xml:space="preserve">and </w:t>
      </w:r>
      <w:r w:rsidRPr="008E3EB0">
        <w:rPr>
          <w:rFonts w:cs="Arial"/>
          <w:b/>
          <w:bCs/>
        </w:rPr>
        <w:t>CSG-SCP</w:t>
      </w:r>
      <w:r>
        <w:rPr>
          <w:rFonts w:cs="Arial"/>
        </w:rPr>
        <w:t xml:space="preserve"> </w:t>
      </w:r>
      <w:r w:rsidR="005A61A5">
        <w:rPr>
          <w:rFonts w:cs="Arial"/>
        </w:rPr>
        <w:t xml:space="preserve">is the use of coal seam gas feedstock (which has higher methane and lower impurities); whilst the </w:t>
      </w:r>
      <w:r>
        <w:rPr>
          <w:rFonts w:cs="Arial"/>
          <w:b/>
          <w:bCs/>
        </w:rPr>
        <w:t>CSG-SCP+RE</w:t>
      </w:r>
      <w:r>
        <w:rPr>
          <w:rFonts w:cs="Arial"/>
        </w:rPr>
        <w:t xml:space="preserve"> integrat</w:t>
      </w:r>
      <w:r w:rsidR="0042390E">
        <w:rPr>
          <w:rFonts w:cs="Arial"/>
        </w:rPr>
        <w:t>es</w:t>
      </w:r>
      <w:r>
        <w:rPr>
          <w:rFonts w:cs="Arial"/>
        </w:rPr>
        <w:t xml:space="preserve"> renewable </w:t>
      </w:r>
      <w:r w:rsidR="0042390E">
        <w:rPr>
          <w:rFonts w:cs="Arial"/>
        </w:rPr>
        <w:t xml:space="preserve">electricity </w:t>
      </w:r>
      <w:r>
        <w:rPr>
          <w:rFonts w:cs="Arial"/>
        </w:rPr>
        <w:t xml:space="preserve">for </w:t>
      </w:r>
      <w:r w:rsidR="0042390E">
        <w:rPr>
          <w:rFonts w:cs="Arial"/>
        </w:rPr>
        <w:t xml:space="preserve">the provision of </w:t>
      </w:r>
      <w:r>
        <w:rPr>
          <w:rFonts w:cs="Arial"/>
        </w:rPr>
        <w:t>process heat</w:t>
      </w:r>
      <w:r w:rsidR="0042390E">
        <w:rPr>
          <w:rFonts w:cs="Arial"/>
        </w:rPr>
        <w:t>, which negates the need for CCS</w:t>
      </w:r>
      <w:r>
        <w:rPr>
          <w:rFonts w:cs="Arial"/>
        </w:rPr>
        <w:t xml:space="preserve">. </w:t>
      </w:r>
    </w:p>
    <w:p w14:paraId="5A6060EC" w14:textId="31EA731E" w:rsidR="001064E8" w:rsidRDefault="003123D5" w:rsidP="001064E8">
      <w:pPr>
        <w:keepNext/>
        <w:jc w:val="both"/>
      </w:pPr>
      <w:r>
        <w:object w:dxaOrig="17505" w:dyaOrig="5221" w14:anchorId="606409F7">
          <v:shape id="_x0000_i1035" type="#_x0000_t75" style="width:489.25pt;height:162.9pt" o:ole="">
            <v:imagedata r:id="rId29" o:title=""/>
          </v:shape>
          <o:OLEObject Type="Embed" ProgID="Visio.Drawing.15" ShapeID="_x0000_i1035" DrawAspect="Content" ObjectID="_1762349393" r:id="rId30"/>
        </w:object>
      </w:r>
    </w:p>
    <w:p w14:paraId="3E731148" w14:textId="0F727E7A" w:rsidR="001064E8" w:rsidRDefault="001064E8" w:rsidP="00BA09D5">
      <w:pPr>
        <w:pStyle w:val="Caption"/>
      </w:pPr>
      <w:bookmarkStart w:id="86" w:name="_Ref146006348"/>
      <w:bookmarkStart w:id="87" w:name="_Toc149560168"/>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5</w:t>
      </w:r>
      <w:r w:rsidR="00FC7334">
        <w:fldChar w:fldCharType="end"/>
      </w:r>
      <w:bookmarkEnd w:id="86"/>
      <w:r>
        <w:t xml:space="preserve"> </w:t>
      </w:r>
      <w:r w:rsidR="00BA09D5">
        <w:t xml:space="preserve">Simplified process diagram for </w:t>
      </w:r>
      <w:r>
        <w:t>NG-SCP / CSG-SCP</w:t>
      </w:r>
      <w:bookmarkEnd w:id="87"/>
    </w:p>
    <w:p w14:paraId="5F6ABEF0" w14:textId="61281915" w:rsidR="001064E8" w:rsidRDefault="003123D5" w:rsidP="001064E8">
      <w:pPr>
        <w:keepNext/>
      </w:pPr>
      <w:r>
        <w:object w:dxaOrig="16275" w:dyaOrig="5115" w14:anchorId="733CCEF6">
          <v:shape id="_x0000_i1036" type="#_x0000_t75" style="width:461.4pt;height:152.15pt" o:ole="">
            <v:imagedata r:id="rId31" o:title=""/>
          </v:shape>
          <o:OLEObject Type="Embed" ProgID="Visio.Drawing.15" ShapeID="_x0000_i1036" DrawAspect="Content" ObjectID="_1762349394" r:id="rId32"/>
        </w:object>
      </w:r>
    </w:p>
    <w:p w14:paraId="1D2BD77B" w14:textId="1FF42697" w:rsidR="001064E8" w:rsidRPr="00A63438" w:rsidRDefault="001064E8" w:rsidP="001064E8">
      <w:pPr>
        <w:pStyle w:val="Caption"/>
      </w:pPr>
      <w:bookmarkStart w:id="88" w:name="_Ref146006354"/>
      <w:bookmarkStart w:id="89" w:name="_Toc149560169"/>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6</w:t>
      </w:r>
      <w:r w:rsidR="00FC7334">
        <w:fldChar w:fldCharType="end"/>
      </w:r>
      <w:bookmarkEnd w:id="88"/>
      <w:r>
        <w:t xml:space="preserve"> </w:t>
      </w:r>
      <w:r w:rsidR="00BA09D5">
        <w:t xml:space="preserve">Simplified process diagram for </w:t>
      </w:r>
      <w:r>
        <w:t>CSG-SCP+RE</w:t>
      </w:r>
      <w:bookmarkEnd w:id="89"/>
    </w:p>
    <w:p w14:paraId="35F63871" w14:textId="3ECA2D38" w:rsidR="001064E8" w:rsidRDefault="001064E8" w:rsidP="001064E8">
      <w:pPr>
        <w:jc w:val="both"/>
        <w:rPr>
          <w:rFonts w:cs="Arial"/>
        </w:rPr>
      </w:pPr>
      <w:r>
        <w:rPr>
          <w:rFonts w:cs="Arial"/>
        </w:rPr>
        <w:t xml:space="preserve">For </w:t>
      </w:r>
      <w:r w:rsidRPr="008E3EB0">
        <w:rPr>
          <w:rFonts w:cs="Arial"/>
        </w:rPr>
        <w:t>all</w:t>
      </w:r>
      <w:r>
        <w:rPr>
          <w:rFonts w:cs="Arial"/>
          <w:b/>
          <w:bCs/>
        </w:rPr>
        <w:t xml:space="preserve"> </w:t>
      </w:r>
      <w:r w:rsidR="0042390E">
        <w:rPr>
          <w:rFonts w:cs="Arial"/>
        </w:rPr>
        <w:t>methane pyrolysis cases using molten media (</w:t>
      </w:r>
      <w:r w:rsidRPr="0042390E">
        <w:rPr>
          <w:rFonts w:cs="Arial"/>
        </w:rPr>
        <w:t>MMP</w:t>
      </w:r>
      <w:r w:rsidR="0042390E" w:rsidRPr="0042390E">
        <w:rPr>
          <w:rFonts w:cs="Arial"/>
        </w:rPr>
        <w:t>)</w:t>
      </w:r>
      <w:r>
        <w:rPr>
          <w:rFonts w:cs="Arial"/>
          <w:b/>
          <w:bCs/>
        </w:rPr>
        <w:t xml:space="preserve"> </w:t>
      </w:r>
      <w:r w:rsidRPr="008E3EB0">
        <w:rPr>
          <w:rFonts w:cs="Arial"/>
        </w:rPr>
        <w:t>cases</w:t>
      </w:r>
      <w:r>
        <w:rPr>
          <w:rFonts w:cs="Arial"/>
        </w:rPr>
        <w:t>, a molten catalyst system is used</w:t>
      </w:r>
      <w:r w:rsidR="0042390E">
        <w:rPr>
          <w:rFonts w:cs="Arial"/>
        </w:rPr>
        <w:t xml:space="preserve"> in</w:t>
      </w:r>
      <w:r>
        <w:rPr>
          <w:rFonts w:cs="Arial"/>
        </w:rPr>
        <w:t xml:space="preserve"> bubble column reactor. The reactor system was modelled assuming a dense molten metal catalyst, and a low-density molten salt for heat integration and removal of carbon (assumed no catalytic affect).  Due to differences in density, it is assumed that a carbon rich molten salt layer is looped in and out of the reactor, with the primary function of removing carbon for further processing and heat transfer</w:t>
      </w:r>
      <w:r w:rsidR="0042390E">
        <w:rPr>
          <w:rFonts w:cs="Arial"/>
        </w:rPr>
        <w:t xml:space="preserve"> (i.e. provision of heat for the methane pyrolysis reaction)</w:t>
      </w:r>
      <w:r>
        <w:rPr>
          <w:rFonts w:cs="Arial"/>
        </w:rPr>
        <w:t xml:space="preserve">. </w:t>
      </w:r>
      <w:r w:rsidR="009872D1">
        <w:rPr>
          <w:rFonts w:cs="Arial"/>
        </w:rPr>
        <w:t>Again, the feedstock is varied, either NG or CSG, and as with the SCP process, heat is provided for the methane pyrolysis reaction by combusting the tail-gas from the H</w:t>
      </w:r>
      <w:r w:rsidR="009872D1" w:rsidRPr="005A61A5">
        <w:rPr>
          <w:rFonts w:cs="Arial"/>
          <w:vertAlign w:val="subscript"/>
        </w:rPr>
        <w:t>2</w:t>
      </w:r>
      <w:r w:rsidR="009872D1">
        <w:rPr>
          <w:rFonts w:cs="Arial"/>
        </w:rPr>
        <w:t xml:space="preserve"> purification stage. The flue gas this combustion process contains some CO</w:t>
      </w:r>
      <w:r w:rsidR="009872D1" w:rsidRPr="003123D5">
        <w:rPr>
          <w:rFonts w:cs="Arial"/>
          <w:vertAlign w:val="subscript"/>
        </w:rPr>
        <w:t>2</w:t>
      </w:r>
      <w:r w:rsidR="009872D1">
        <w:rPr>
          <w:rFonts w:cs="Arial"/>
        </w:rPr>
        <w:t xml:space="preserve"> and this is captured (&gt;90% CO</w:t>
      </w:r>
      <w:r w:rsidR="009872D1" w:rsidRPr="003123D5">
        <w:rPr>
          <w:rFonts w:cs="Arial"/>
          <w:vertAlign w:val="subscript"/>
        </w:rPr>
        <w:t>2</w:t>
      </w:r>
      <w:r w:rsidR="009872D1">
        <w:rPr>
          <w:rFonts w:cs="Arial"/>
        </w:rPr>
        <w:t xml:space="preserve"> capture efficiency). The exception is the CSG-MMP+RE which integrates renewable electricity for the provision of process heat, which negates the need for CCS.</w:t>
      </w:r>
    </w:p>
    <w:p w14:paraId="41E007B7" w14:textId="39C63C9F" w:rsidR="001064E8" w:rsidRDefault="0042390E" w:rsidP="001064E8">
      <w:pPr>
        <w:keepNext/>
        <w:jc w:val="both"/>
      </w:pPr>
      <w:r>
        <w:rPr>
          <w:noProof/>
        </w:rPr>
        <w:lastRenderedPageBreak/>
        <w:drawing>
          <wp:inline distT="0" distB="0" distL="0" distR="0" wp14:anchorId="395A9DAF" wp14:editId="2E4FB73E">
            <wp:extent cx="5400000" cy="1569600"/>
            <wp:effectExtent l="0" t="0" r="0" b="0"/>
            <wp:docPr id="211370885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5400000" cy="1569600"/>
                    </a:xfrm>
                    <a:prstGeom prst="rect">
                      <a:avLst/>
                    </a:prstGeom>
                    <a:noFill/>
                  </pic:spPr>
                </pic:pic>
              </a:graphicData>
            </a:graphic>
          </wp:inline>
        </w:drawing>
      </w:r>
    </w:p>
    <w:p w14:paraId="4A94C7F4" w14:textId="6B0F15BD" w:rsidR="001064E8" w:rsidRDefault="001064E8" w:rsidP="008662A3">
      <w:pPr>
        <w:pStyle w:val="Caption"/>
      </w:pPr>
      <w:bookmarkStart w:id="90" w:name="_Toc149560170"/>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7</w:t>
      </w:r>
      <w:r w:rsidR="00FC7334">
        <w:fldChar w:fldCharType="end"/>
      </w:r>
      <w:r>
        <w:t xml:space="preserve"> </w:t>
      </w:r>
      <w:r w:rsidR="00BA09D5">
        <w:t xml:space="preserve">Simplified process diagram for </w:t>
      </w:r>
      <w:r>
        <w:t>NG-MMP / NG-</w:t>
      </w:r>
      <w:r w:rsidR="004D2778">
        <w:t>MMP-</w:t>
      </w:r>
      <w:r w:rsidR="003D166A">
        <w:t>BL</w:t>
      </w:r>
      <w:r>
        <w:t xml:space="preserve"> / CSG-MMP</w:t>
      </w:r>
      <w:bookmarkEnd w:id="90"/>
    </w:p>
    <w:p w14:paraId="48C7B8A0" w14:textId="0568DF51" w:rsidR="001064E8" w:rsidRDefault="0042390E" w:rsidP="001064E8">
      <w:pPr>
        <w:keepNext/>
      </w:pPr>
      <w:r>
        <w:rPr>
          <w:noProof/>
        </w:rPr>
        <w:drawing>
          <wp:inline distT="0" distB="0" distL="0" distR="0" wp14:anchorId="56DDB15A" wp14:editId="47A18487">
            <wp:extent cx="5400000" cy="1906878"/>
            <wp:effectExtent l="0" t="0" r="0" b="0"/>
            <wp:docPr id="122872872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400000" cy="1906878"/>
                    </a:xfrm>
                    <a:prstGeom prst="rect">
                      <a:avLst/>
                    </a:prstGeom>
                    <a:noFill/>
                  </pic:spPr>
                </pic:pic>
              </a:graphicData>
            </a:graphic>
          </wp:inline>
        </w:drawing>
      </w:r>
    </w:p>
    <w:p w14:paraId="3102BBED" w14:textId="10D982D1" w:rsidR="001064E8" w:rsidRPr="00607D0F" w:rsidRDefault="001064E8" w:rsidP="001064E8">
      <w:pPr>
        <w:pStyle w:val="Caption"/>
      </w:pPr>
      <w:bookmarkStart w:id="91" w:name="_Toc149560171"/>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8</w:t>
      </w:r>
      <w:r w:rsidR="00FC7334">
        <w:fldChar w:fldCharType="end"/>
      </w:r>
      <w:r>
        <w:t xml:space="preserve"> </w:t>
      </w:r>
      <w:r w:rsidR="00BA09D5">
        <w:t xml:space="preserve">Simplified process diagram for </w:t>
      </w:r>
      <w:r>
        <w:t>CSG-MMP+</w:t>
      </w:r>
      <w:r w:rsidR="0042390E">
        <w:t>RE</w:t>
      </w:r>
      <w:bookmarkEnd w:id="91"/>
    </w:p>
    <w:p w14:paraId="50F038DB" w14:textId="77777777" w:rsidR="001064E8" w:rsidRDefault="001064E8" w:rsidP="0088392A">
      <w:pPr>
        <w:pStyle w:val="Heading3"/>
      </w:pPr>
      <w:bookmarkStart w:id="92" w:name="_Toc108515528"/>
      <w:bookmarkStart w:id="93" w:name="_Toc149560727"/>
      <w:r>
        <w:t>Hydrogen purification and compression</w:t>
      </w:r>
      <w:bookmarkEnd w:id="92"/>
      <w:bookmarkEnd w:id="93"/>
    </w:p>
    <w:p w14:paraId="2AC20785" w14:textId="5948B973" w:rsidR="001064E8" w:rsidRPr="004E7753" w:rsidRDefault="001064E8" w:rsidP="001064E8">
      <w:pPr>
        <w:jc w:val="both"/>
      </w:pPr>
      <w:r>
        <w:t xml:space="preserve">The </w:t>
      </w:r>
      <w:r w:rsidR="009872D1">
        <w:t xml:space="preserve">hydrogen </w:t>
      </w:r>
      <w:r>
        <w:t xml:space="preserve">product stream </w:t>
      </w:r>
      <w:r w:rsidR="009872D1">
        <w:t xml:space="preserve">in all cases </w:t>
      </w:r>
      <w:r>
        <w:t>undergoes purification to 99.97% H</w:t>
      </w:r>
      <w:r>
        <w:rPr>
          <w:vertAlign w:val="subscript"/>
        </w:rPr>
        <w:t>2</w:t>
      </w:r>
      <w:r>
        <w:t xml:space="preserve"> through a pressure swing adsorption (PSA) unit. Following this, the hydrogen is compressed to 81 bar for pipeline injection. </w:t>
      </w:r>
      <w:r w:rsidR="009872D1">
        <w:t>The exception is the NG-MMP-</w:t>
      </w:r>
      <w:r w:rsidR="003D166A">
        <w:t>BL</w:t>
      </w:r>
      <w:r w:rsidR="009872D1">
        <w:t xml:space="preserve"> scenario where the reactor gas (a mixture of H</w:t>
      </w:r>
      <w:r w:rsidR="009872D1" w:rsidRPr="009872D1">
        <w:rPr>
          <w:vertAlign w:val="subscript"/>
        </w:rPr>
        <w:t>2</w:t>
      </w:r>
      <w:r w:rsidR="009872D1">
        <w:t>/CH</w:t>
      </w:r>
      <w:r w:rsidR="009872D1" w:rsidRPr="009872D1">
        <w:rPr>
          <w:vertAlign w:val="subscript"/>
        </w:rPr>
        <w:t>4</w:t>
      </w:r>
      <w:r w:rsidR="009872D1">
        <w:t xml:space="preserve">) is not purified, but rather directly compressed for injection (i.e. blending) into a natural gas pipeline. </w:t>
      </w:r>
    </w:p>
    <w:p w14:paraId="70A74A9C" w14:textId="77777777" w:rsidR="001064E8" w:rsidRDefault="001064E8" w:rsidP="0088392A">
      <w:pPr>
        <w:pStyle w:val="Heading2"/>
      </w:pPr>
      <w:bookmarkStart w:id="94" w:name="_Toc108515529"/>
      <w:bookmarkStart w:id="95" w:name="_Toc149560728"/>
      <w:r>
        <w:t>Process Modelling</w:t>
      </w:r>
      <w:bookmarkEnd w:id="94"/>
      <w:bookmarkEnd w:id="95"/>
    </w:p>
    <w:p w14:paraId="5CE645F2" w14:textId="2CDBDC96" w:rsidR="001064E8" w:rsidRDefault="009872D1" w:rsidP="001B1581">
      <w:pPr>
        <w:jc w:val="both"/>
      </w:pPr>
      <w:r>
        <w:t>The mass and energy balances for a</w:t>
      </w:r>
      <w:r w:rsidR="001064E8">
        <w:t>ll 5 scenarios were modell</w:t>
      </w:r>
      <w:r>
        <w:t>ed</w:t>
      </w:r>
      <w:r w:rsidR="001064E8">
        <w:t xml:space="preserve"> using Aspen Plus V11® (hereafter referred to as Aspen)</w:t>
      </w:r>
      <w:r>
        <w:t xml:space="preserve"> and the results are shown in </w:t>
      </w:r>
      <w:r>
        <w:fldChar w:fldCharType="begin"/>
      </w:r>
      <w:r>
        <w:instrText xml:space="preserve"> REF _Ref146019723 \h </w:instrText>
      </w:r>
      <w:r>
        <w:fldChar w:fldCharType="separate"/>
      </w:r>
      <w:r w:rsidR="000A0462">
        <w:t xml:space="preserve">Table </w:t>
      </w:r>
      <w:r w:rsidR="000A0462">
        <w:rPr>
          <w:noProof/>
        </w:rPr>
        <w:t>2</w:t>
      </w:r>
      <w:r w:rsidR="000A0462">
        <w:t>.</w:t>
      </w:r>
      <w:r w:rsidR="000A0462">
        <w:rPr>
          <w:noProof/>
        </w:rPr>
        <w:t>1</w:t>
      </w:r>
      <w:r>
        <w:fldChar w:fldCharType="end"/>
      </w:r>
      <w:r>
        <w:t xml:space="preserve"> and </w:t>
      </w:r>
      <w:r>
        <w:fldChar w:fldCharType="begin"/>
      </w:r>
      <w:r>
        <w:instrText xml:space="preserve"> REF _Ref146019725 \h </w:instrText>
      </w:r>
      <w:r>
        <w:fldChar w:fldCharType="separate"/>
      </w:r>
      <w:r w:rsidR="000A0462">
        <w:t xml:space="preserve">Table </w:t>
      </w:r>
      <w:r w:rsidR="000A0462">
        <w:rPr>
          <w:noProof/>
        </w:rPr>
        <w:t>2</w:t>
      </w:r>
      <w:r w:rsidR="000A0462">
        <w:t>.</w:t>
      </w:r>
      <w:r w:rsidR="000A0462">
        <w:rPr>
          <w:noProof/>
        </w:rPr>
        <w:t>2</w:t>
      </w:r>
      <w:r>
        <w:fldChar w:fldCharType="end"/>
      </w:r>
      <w:r w:rsidR="001064E8">
        <w:t xml:space="preserve">. Units were modelling using built in blocks in Aspen. Where a unit is supplied as a package from a vendor, the unit is empirically modelled in Aspen. </w:t>
      </w:r>
    </w:p>
    <w:p w14:paraId="091637C0" w14:textId="76E3A866" w:rsidR="001064E8" w:rsidRDefault="001064E8" w:rsidP="001064E8">
      <w:pPr>
        <w:pStyle w:val="Caption"/>
        <w:keepNext/>
      </w:pPr>
      <w:bookmarkStart w:id="96" w:name="_Ref146019723"/>
      <w:bookmarkStart w:id="97" w:name="_Toc149572610"/>
      <w:r>
        <w:t xml:space="preserve">Table </w:t>
      </w:r>
      <w:r w:rsidR="006C4330">
        <w:fldChar w:fldCharType="begin"/>
      </w:r>
      <w:r w:rsidR="006C4330">
        <w:instrText xml:space="preserve"> STYLEREF 1 \s </w:instrText>
      </w:r>
      <w:r w:rsidR="006C4330">
        <w:fldChar w:fldCharType="separate"/>
      </w:r>
      <w:r w:rsidR="000A0462">
        <w:rPr>
          <w:noProof/>
        </w:rPr>
        <w:t>2</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1</w:t>
      </w:r>
      <w:r w:rsidR="006C4330">
        <w:fldChar w:fldCharType="end"/>
      </w:r>
      <w:bookmarkEnd w:id="96"/>
      <w:r>
        <w:t xml:space="preserve"> Process modelling results for conventional blue hydrogen derived gas scenarios</w:t>
      </w:r>
      <w:bookmarkEnd w:id="97"/>
    </w:p>
    <w:tbl>
      <w:tblPr>
        <w:tblStyle w:val="PlainTable1"/>
        <w:tblW w:w="0" w:type="auto"/>
        <w:tblLook w:val="04A0" w:firstRow="1" w:lastRow="0" w:firstColumn="1" w:lastColumn="0" w:noHBand="0" w:noVBand="1"/>
      </w:tblPr>
      <w:tblGrid>
        <w:gridCol w:w="3028"/>
        <w:gridCol w:w="1139"/>
        <w:gridCol w:w="1228"/>
        <w:gridCol w:w="1239"/>
        <w:gridCol w:w="994"/>
        <w:gridCol w:w="1350"/>
      </w:tblGrid>
      <w:tr w:rsidR="001064E8" w:rsidRPr="00324FEC" w14:paraId="5CFC5B7F" w14:textId="77777777" w:rsidTr="0010063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tcPr>
          <w:p w14:paraId="34656444" w14:textId="77777777" w:rsidR="001064E8" w:rsidRPr="00324FEC" w:rsidRDefault="001064E8" w:rsidP="008662A3">
            <w:pPr>
              <w:spacing w:after="0"/>
              <w:rPr>
                <w:b w:val="0"/>
                <w:bCs w:val="0"/>
                <w:sz w:val="20"/>
                <w:szCs w:val="20"/>
              </w:rPr>
            </w:pPr>
            <w:r w:rsidRPr="00324FEC">
              <w:rPr>
                <w:sz w:val="20"/>
                <w:szCs w:val="20"/>
              </w:rPr>
              <w:t>Result</w:t>
            </w:r>
          </w:p>
        </w:tc>
        <w:tc>
          <w:tcPr>
            <w:tcW w:w="0" w:type="auto"/>
          </w:tcPr>
          <w:p w14:paraId="30C4624A" w14:textId="77777777" w:rsidR="001064E8" w:rsidRPr="00324FEC" w:rsidRDefault="001064E8" w:rsidP="008662A3">
            <w:pPr>
              <w:spacing w:after="0"/>
              <w:cnfStyle w:val="100000000000" w:firstRow="1" w:lastRow="0" w:firstColumn="0" w:lastColumn="0" w:oddVBand="0" w:evenVBand="0" w:oddHBand="0" w:evenHBand="0" w:firstRowFirstColumn="0" w:firstRowLastColumn="0" w:lastRowFirstColumn="0" w:lastRowLastColumn="0"/>
              <w:rPr>
                <w:sz w:val="20"/>
                <w:szCs w:val="20"/>
              </w:rPr>
            </w:pPr>
            <w:r w:rsidRPr="00324FEC">
              <w:rPr>
                <w:sz w:val="20"/>
                <w:szCs w:val="20"/>
              </w:rPr>
              <w:t>NG-S-SMR</w:t>
            </w:r>
          </w:p>
        </w:tc>
        <w:tc>
          <w:tcPr>
            <w:tcW w:w="0" w:type="auto"/>
          </w:tcPr>
          <w:p w14:paraId="78FB85B3" w14:textId="77777777" w:rsidR="001064E8" w:rsidRPr="00324FEC" w:rsidRDefault="001064E8" w:rsidP="008662A3">
            <w:pPr>
              <w:spacing w:after="0"/>
              <w:cnfStyle w:val="100000000000" w:firstRow="1" w:lastRow="0" w:firstColumn="0" w:lastColumn="0" w:oddVBand="0" w:evenVBand="0" w:oddHBand="0" w:evenHBand="0" w:firstRowFirstColumn="0" w:firstRowLastColumn="0" w:lastRowFirstColumn="0" w:lastRowLastColumn="0"/>
              <w:rPr>
                <w:sz w:val="20"/>
                <w:szCs w:val="20"/>
              </w:rPr>
            </w:pPr>
            <w:r w:rsidRPr="00324FEC">
              <w:rPr>
                <w:sz w:val="20"/>
                <w:szCs w:val="20"/>
              </w:rPr>
              <w:t>NG-C-SMR</w:t>
            </w:r>
          </w:p>
        </w:tc>
        <w:tc>
          <w:tcPr>
            <w:tcW w:w="0" w:type="auto"/>
          </w:tcPr>
          <w:p w14:paraId="6445158B" w14:textId="77777777" w:rsidR="001064E8" w:rsidRPr="00324FEC" w:rsidRDefault="001064E8" w:rsidP="008662A3">
            <w:pPr>
              <w:spacing w:after="0"/>
              <w:cnfStyle w:val="100000000000" w:firstRow="1" w:lastRow="0" w:firstColumn="0" w:lastColumn="0" w:oddVBand="0" w:evenVBand="0" w:oddHBand="0" w:evenHBand="0" w:firstRowFirstColumn="0" w:firstRowLastColumn="0" w:lastRowFirstColumn="0" w:lastRowLastColumn="0"/>
              <w:rPr>
                <w:sz w:val="20"/>
                <w:szCs w:val="20"/>
              </w:rPr>
            </w:pPr>
            <w:r w:rsidRPr="00324FEC">
              <w:rPr>
                <w:sz w:val="20"/>
                <w:szCs w:val="20"/>
              </w:rPr>
              <w:t>NG-ATR</w:t>
            </w:r>
          </w:p>
        </w:tc>
        <w:tc>
          <w:tcPr>
            <w:tcW w:w="0" w:type="auto"/>
          </w:tcPr>
          <w:p w14:paraId="49585687" w14:textId="77777777" w:rsidR="001064E8" w:rsidRPr="00324FEC" w:rsidRDefault="001064E8" w:rsidP="008662A3">
            <w:pPr>
              <w:spacing w:after="0"/>
              <w:cnfStyle w:val="100000000000" w:firstRow="1" w:lastRow="0" w:firstColumn="0" w:lastColumn="0" w:oddVBand="0" w:evenVBand="0" w:oddHBand="0" w:evenHBand="0" w:firstRowFirstColumn="0" w:firstRowLastColumn="0" w:lastRowFirstColumn="0" w:lastRowLastColumn="0"/>
              <w:rPr>
                <w:sz w:val="20"/>
                <w:szCs w:val="20"/>
              </w:rPr>
            </w:pPr>
            <w:r w:rsidRPr="00324FEC">
              <w:rPr>
                <w:sz w:val="20"/>
                <w:szCs w:val="20"/>
              </w:rPr>
              <w:t>NG-ATR-OP</w:t>
            </w:r>
          </w:p>
        </w:tc>
      </w:tr>
      <w:tr w:rsidR="001064E8" w:rsidRPr="00324FEC" w14:paraId="23D17BF9" w14:textId="77777777" w:rsidTr="0010063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tcPr>
          <w:p w14:paraId="584F0AE6" w14:textId="77777777" w:rsidR="001064E8" w:rsidRPr="00324FEC" w:rsidRDefault="001064E8" w:rsidP="008662A3">
            <w:pPr>
              <w:spacing w:after="0"/>
              <w:rPr>
                <w:b w:val="0"/>
                <w:bCs w:val="0"/>
                <w:sz w:val="20"/>
                <w:szCs w:val="20"/>
              </w:rPr>
            </w:pPr>
            <w:r w:rsidRPr="00324FEC">
              <w:rPr>
                <w:sz w:val="20"/>
                <w:szCs w:val="20"/>
              </w:rPr>
              <w:t>H</w:t>
            </w:r>
            <w:r w:rsidRPr="00324FEC">
              <w:rPr>
                <w:sz w:val="20"/>
                <w:szCs w:val="20"/>
                <w:vertAlign w:val="subscript"/>
              </w:rPr>
              <w:t>2</w:t>
            </w:r>
            <w:r w:rsidRPr="00324FEC">
              <w:rPr>
                <w:sz w:val="20"/>
                <w:szCs w:val="20"/>
              </w:rPr>
              <w:t xml:space="preserve"> produced (kt/y)</w:t>
            </w:r>
          </w:p>
        </w:tc>
        <w:tc>
          <w:tcPr>
            <w:tcW w:w="0" w:type="auto"/>
          </w:tcPr>
          <w:p w14:paraId="6B620BBE"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100</w:t>
            </w:r>
          </w:p>
        </w:tc>
        <w:tc>
          <w:tcPr>
            <w:tcW w:w="0" w:type="auto"/>
          </w:tcPr>
          <w:p w14:paraId="2B697155"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100</w:t>
            </w:r>
          </w:p>
        </w:tc>
        <w:tc>
          <w:tcPr>
            <w:tcW w:w="0" w:type="auto"/>
          </w:tcPr>
          <w:p w14:paraId="072DA6B8"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100</w:t>
            </w:r>
          </w:p>
        </w:tc>
        <w:tc>
          <w:tcPr>
            <w:tcW w:w="0" w:type="auto"/>
          </w:tcPr>
          <w:p w14:paraId="7D619657"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100</w:t>
            </w:r>
          </w:p>
        </w:tc>
      </w:tr>
      <w:tr w:rsidR="001064E8" w:rsidRPr="00324FEC" w14:paraId="2C0A8FDB" w14:textId="77777777" w:rsidTr="00100633">
        <w:trPr>
          <w:trHeight w:val="221"/>
        </w:trPr>
        <w:tc>
          <w:tcPr>
            <w:cnfStyle w:val="001000000000" w:firstRow="0" w:lastRow="0" w:firstColumn="1" w:lastColumn="0" w:oddVBand="0" w:evenVBand="0" w:oddHBand="0" w:evenHBand="0" w:firstRowFirstColumn="0" w:firstRowLastColumn="0" w:lastRowFirstColumn="0" w:lastRowLastColumn="0"/>
            <w:tcW w:w="0" w:type="auto"/>
            <w:gridSpan w:val="2"/>
          </w:tcPr>
          <w:p w14:paraId="368DB661" w14:textId="77777777" w:rsidR="001064E8" w:rsidRPr="00324FEC" w:rsidRDefault="001064E8" w:rsidP="008662A3">
            <w:pPr>
              <w:spacing w:after="0"/>
              <w:rPr>
                <w:b w:val="0"/>
                <w:bCs w:val="0"/>
                <w:sz w:val="20"/>
                <w:szCs w:val="20"/>
              </w:rPr>
            </w:pPr>
            <w:r w:rsidRPr="00324FEC">
              <w:rPr>
                <w:sz w:val="20"/>
                <w:szCs w:val="20"/>
              </w:rPr>
              <w:t>Gas input (kt/y)</w:t>
            </w:r>
          </w:p>
        </w:tc>
        <w:tc>
          <w:tcPr>
            <w:tcW w:w="0" w:type="auto"/>
          </w:tcPr>
          <w:p w14:paraId="759A868B"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390</w:t>
            </w:r>
          </w:p>
        </w:tc>
        <w:tc>
          <w:tcPr>
            <w:tcW w:w="0" w:type="auto"/>
          </w:tcPr>
          <w:p w14:paraId="4428847F"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379</w:t>
            </w:r>
          </w:p>
        </w:tc>
        <w:tc>
          <w:tcPr>
            <w:tcW w:w="0" w:type="auto"/>
          </w:tcPr>
          <w:p w14:paraId="616FDBAB"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359</w:t>
            </w:r>
          </w:p>
        </w:tc>
        <w:tc>
          <w:tcPr>
            <w:tcW w:w="0" w:type="auto"/>
          </w:tcPr>
          <w:p w14:paraId="1B4B1FAA"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347</w:t>
            </w:r>
          </w:p>
        </w:tc>
      </w:tr>
      <w:tr w:rsidR="001064E8" w:rsidRPr="00324FEC" w14:paraId="2544F3E1" w14:textId="77777777" w:rsidTr="00100633">
        <w:trPr>
          <w:cnfStyle w:val="000000100000" w:firstRow="0" w:lastRow="0" w:firstColumn="0" w:lastColumn="0" w:oddVBand="0" w:evenVBand="0" w:oddHBand="1" w:evenHBand="0" w:firstRowFirstColumn="0" w:firstRowLastColumn="0" w:lastRowFirstColumn="0" w:lastRowLastColumn="0"/>
          <w:trHeight w:val="435"/>
        </w:trPr>
        <w:tc>
          <w:tcPr>
            <w:cnfStyle w:val="001000000000" w:firstRow="0" w:lastRow="0" w:firstColumn="1" w:lastColumn="0" w:oddVBand="0" w:evenVBand="0" w:oddHBand="0" w:evenHBand="0" w:firstRowFirstColumn="0" w:firstRowLastColumn="0" w:lastRowFirstColumn="0" w:lastRowLastColumn="0"/>
            <w:tcW w:w="0" w:type="auto"/>
            <w:vMerge w:val="restart"/>
          </w:tcPr>
          <w:p w14:paraId="2C3D88E5" w14:textId="77777777" w:rsidR="001064E8" w:rsidRPr="00324FEC" w:rsidRDefault="001064E8" w:rsidP="008662A3">
            <w:pPr>
              <w:spacing w:after="0"/>
              <w:rPr>
                <w:b w:val="0"/>
                <w:bCs w:val="0"/>
                <w:sz w:val="20"/>
                <w:szCs w:val="20"/>
              </w:rPr>
            </w:pPr>
            <w:r w:rsidRPr="00324FEC">
              <w:rPr>
                <w:sz w:val="20"/>
                <w:szCs w:val="20"/>
              </w:rPr>
              <w:t>Electricity consumption (MW)</w:t>
            </w:r>
          </w:p>
        </w:tc>
        <w:tc>
          <w:tcPr>
            <w:tcW w:w="0" w:type="auto"/>
          </w:tcPr>
          <w:p w14:paraId="4FB985D8"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b/>
                <w:bCs/>
                <w:sz w:val="20"/>
                <w:szCs w:val="20"/>
              </w:rPr>
            </w:pPr>
            <w:r w:rsidRPr="00324FEC">
              <w:rPr>
                <w:b/>
                <w:bCs/>
                <w:sz w:val="20"/>
                <w:szCs w:val="20"/>
              </w:rPr>
              <w:t>ASU</w:t>
            </w:r>
          </w:p>
        </w:tc>
        <w:tc>
          <w:tcPr>
            <w:tcW w:w="0" w:type="auto"/>
          </w:tcPr>
          <w:p w14:paraId="1B508258"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NA</w:t>
            </w:r>
          </w:p>
        </w:tc>
        <w:tc>
          <w:tcPr>
            <w:tcW w:w="0" w:type="auto"/>
          </w:tcPr>
          <w:p w14:paraId="7AA51965"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4.45</w:t>
            </w:r>
          </w:p>
        </w:tc>
        <w:tc>
          <w:tcPr>
            <w:tcW w:w="0" w:type="auto"/>
          </w:tcPr>
          <w:p w14:paraId="2ACC3712"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17.87</w:t>
            </w:r>
          </w:p>
        </w:tc>
        <w:tc>
          <w:tcPr>
            <w:tcW w:w="0" w:type="auto"/>
          </w:tcPr>
          <w:p w14:paraId="77697F48"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17.26</w:t>
            </w:r>
          </w:p>
        </w:tc>
      </w:tr>
      <w:tr w:rsidR="001064E8" w:rsidRPr="00324FEC" w14:paraId="10544E93" w14:textId="77777777" w:rsidTr="00100633">
        <w:trPr>
          <w:trHeight w:val="435"/>
        </w:trPr>
        <w:tc>
          <w:tcPr>
            <w:cnfStyle w:val="001000000000" w:firstRow="0" w:lastRow="0" w:firstColumn="1" w:lastColumn="0" w:oddVBand="0" w:evenVBand="0" w:oddHBand="0" w:evenHBand="0" w:firstRowFirstColumn="0" w:firstRowLastColumn="0" w:lastRowFirstColumn="0" w:lastRowLastColumn="0"/>
            <w:tcW w:w="0" w:type="auto"/>
            <w:vMerge/>
          </w:tcPr>
          <w:p w14:paraId="614CC8FE" w14:textId="77777777" w:rsidR="001064E8" w:rsidRPr="00324FEC" w:rsidRDefault="001064E8" w:rsidP="008662A3">
            <w:pPr>
              <w:spacing w:after="0"/>
              <w:rPr>
                <w:b w:val="0"/>
                <w:bCs w:val="0"/>
                <w:sz w:val="20"/>
                <w:szCs w:val="20"/>
              </w:rPr>
            </w:pPr>
          </w:p>
        </w:tc>
        <w:tc>
          <w:tcPr>
            <w:tcW w:w="0" w:type="auto"/>
          </w:tcPr>
          <w:p w14:paraId="59C79256"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b/>
                <w:bCs/>
                <w:sz w:val="20"/>
                <w:szCs w:val="20"/>
              </w:rPr>
            </w:pPr>
            <w:r w:rsidRPr="00324FEC">
              <w:rPr>
                <w:b/>
                <w:bCs/>
                <w:sz w:val="20"/>
                <w:szCs w:val="20"/>
              </w:rPr>
              <w:t>Auxiliary</w:t>
            </w:r>
          </w:p>
        </w:tc>
        <w:tc>
          <w:tcPr>
            <w:tcW w:w="0" w:type="auto"/>
          </w:tcPr>
          <w:p w14:paraId="5845D3D1"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26.7</w:t>
            </w:r>
          </w:p>
        </w:tc>
        <w:tc>
          <w:tcPr>
            <w:tcW w:w="0" w:type="auto"/>
          </w:tcPr>
          <w:p w14:paraId="09DBEC52"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24.61</w:t>
            </w:r>
          </w:p>
        </w:tc>
        <w:tc>
          <w:tcPr>
            <w:tcW w:w="0" w:type="auto"/>
          </w:tcPr>
          <w:p w14:paraId="5505AEC6"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21.44</w:t>
            </w:r>
          </w:p>
        </w:tc>
        <w:tc>
          <w:tcPr>
            <w:tcW w:w="0" w:type="auto"/>
          </w:tcPr>
          <w:p w14:paraId="560EC97B"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20.01</w:t>
            </w:r>
          </w:p>
        </w:tc>
      </w:tr>
      <w:tr w:rsidR="001064E8" w:rsidRPr="00324FEC" w14:paraId="08A25853" w14:textId="77777777" w:rsidTr="00100633">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0" w:type="auto"/>
            <w:vMerge w:val="restart"/>
          </w:tcPr>
          <w:p w14:paraId="0D571D8B" w14:textId="77777777" w:rsidR="001064E8" w:rsidRPr="00324FEC" w:rsidRDefault="001064E8" w:rsidP="008662A3">
            <w:pPr>
              <w:spacing w:after="0"/>
              <w:rPr>
                <w:b w:val="0"/>
                <w:bCs w:val="0"/>
                <w:sz w:val="20"/>
                <w:szCs w:val="20"/>
              </w:rPr>
            </w:pPr>
            <w:r w:rsidRPr="00324FEC">
              <w:rPr>
                <w:sz w:val="20"/>
                <w:szCs w:val="20"/>
              </w:rPr>
              <w:t>Net energy efficiency (%)</w:t>
            </w:r>
          </w:p>
        </w:tc>
        <w:tc>
          <w:tcPr>
            <w:tcW w:w="0" w:type="auto"/>
          </w:tcPr>
          <w:p w14:paraId="6215238D"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b/>
                <w:bCs/>
                <w:sz w:val="20"/>
                <w:szCs w:val="20"/>
              </w:rPr>
            </w:pPr>
            <w:r w:rsidRPr="00324FEC">
              <w:rPr>
                <w:b/>
                <w:bCs/>
                <w:sz w:val="20"/>
                <w:szCs w:val="20"/>
              </w:rPr>
              <w:t>HHV</w:t>
            </w:r>
          </w:p>
        </w:tc>
        <w:tc>
          <w:tcPr>
            <w:tcW w:w="0" w:type="auto"/>
          </w:tcPr>
          <w:p w14:paraId="6001D20E"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71.60</w:t>
            </w:r>
          </w:p>
        </w:tc>
        <w:tc>
          <w:tcPr>
            <w:tcW w:w="0" w:type="auto"/>
          </w:tcPr>
          <w:p w14:paraId="40E44A43"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73.70</w:t>
            </w:r>
          </w:p>
        </w:tc>
        <w:tc>
          <w:tcPr>
            <w:tcW w:w="0" w:type="auto"/>
          </w:tcPr>
          <w:p w14:paraId="1101CAC1"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77.80</w:t>
            </w:r>
          </w:p>
        </w:tc>
        <w:tc>
          <w:tcPr>
            <w:tcW w:w="0" w:type="auto"/>
          </w:tcPr>
          <w:p w14:paraId="0CCBFC7F"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80.40</w:t>
            </w:r>
          </w:p>
        </w:tc>
      </w:tr>
      <w:tr w:rsidR="001064E8" w:rsidRPr="00324FEC" w14:paraId="7CCD7256" w14:textId="77777777" w:rsidTr="00100633">
        <w:trPr>
          <w:trHeight w:val="292"/>
        </w:trPr>
        <w:tc>
          <w:tcPr>
            <w:cnfStyle w:val="001000000000" w:firstRow="0" w:lastRow="0" w:firstColumn="1" w:lastColumn="0" w:oddVBand="0" w:evenVBand="0" w:oddHBand="0" w:evenHBand="0" w:firstRowFirstColumn="0" w:firstRowLastColumn="0" w:lastRowFirstColumn="0" w:lastRowLastColumn="0"/>
            <w:tcW w:w="0" w:type="auto"/>
            <w:vMerge/>
          </w:tcPr>
          <w:p w14:paraId="572326DE" w14:textId="77777777" w:rsidR="001064E8" w:rsidRPr="00324FEC" w:rsidRDefault="001064E8" w:rsidP="008662A3">
            <w:pPr>
              <w:spacing w:after="0"/>
              <w:rPr>
                <w:b w:val="0"/>
                <w:bCs w:val="0"/>
                <w:sz w:val="20"/>
                <w:szCs w:val="20"/>
              </w:rPr>
            </w:pPr>
          </w:p>
        </w:tc>
        <w:tc>
          <w:tcPr>
            <w:tcW w:w="0" w:type="auto"/>
          </w:tcPr>
          <w:p w14:paraId="7A96EDC2"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b/>
                <w:bCs/>
                <w:sz w:val="20"/>
                <w:szCs w:val="20"/>
              </w:rPr>
            </w:pPr>
            <w:r w:rsidRPr="00324FEC">
              <w:rPr>
                <w:b/>
                <w:bCs/>
                <w:sz w:val="20"/>
                <w:szCs w:val="20"/>
              </w:rPr>
              <w:t>LHV</w:t>
            </w:r>
          </w:p>
        </w:tc>
        <w:tc>
          <w:tcPr>
            <w:tcW w:w="0" w:type="auto"/>
          </w:tcPr>
          <w:p w14:paraId="0B2C26E3"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67.00</w:t>
            </w:r>
          </w:p>
        </w:tc>
        <w:tc>
          <w:tcPr>
            <w:tcW w:w="0" w:type="auto"/>
          </w:tcPr>
          <w:p w14:paraId="37DC8C3C"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69.02</w:t>
            </w:r>
          </w:p>
        </w:tc>
        <w:tc>
          <w:tcPr>
            <w:tcW w:w="0" w:type="auto"/>
          </w:tcPr>
          <w:p w14:paraId="22FCB55D"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72.90</w:t>
            </w:r>
          </w:p>
        </w:tc>
        <w:tc>
          <w:tcPr>
            <w:tcW w:w="0" w:type="auto"/>
          </w:tcPr>
          <w:p w14:paraId="53C662E9"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75.30</w:t>
            </w:r>
          </w:p>
        </w:tc>
      </w:tr>
      <w:tr w:rsidR="001064E8" w:rsidRPr="00324FEC" w14:paraId="51A348E9" w14:textId="77777777" w:rsidTr="0010063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Pr>
          <w:p w14:paraId="70A84A72" w14:textId="77777777" w:rsidR="001064E8" w:rsidRPr="00324FEC" w:rsidRDefault="001064E8" w:rsidP="008662A3">
            <w:pPr>
              <w:spacing w:after="0"/>
              <w:rPr>
                <w:b w:val="0"/>
                <w:bCs w:val="0"/>
                <w:sz w:val="20"/>
                <w:szCs w:val="20"/>
              </w:rPr>
            </w:pPr>
            <w:r w:rsidRPr="00324FEC">
              <w:rPr>
                <w:sz w:val="20"/>
                <w:szCs w:val="20"/>
              </w:rPr>
              <w:t>CO</w:t>
            </w:r>
            <w:r w:rsidRPr="00324FEC">
              <w:rPr>
                <w:sz w:val="20"/>
                <w:szCs w:val="20"/>
                <w:vertAlign w:val="subscript"/>
              </w:rPr>
              <w:t>2</w:t>
            </w:r>
            <w:r w:rsidRPr="00324FEC">
              <w:rPr>
                <w:sz w:val="20"/>
                <w:szCs w:val="20"/>
              </w:rPr>
              <w:t xml:space="preserve"> (kt/y)</w:t>
            </w:r>
          </w:p>
        </w:tc>
        <w:tc>
          <w:tcPr>
            <w:tcW w:w="0" w:type="auto"/>
          </w:tcPr>
          <w:p w14:paraId="033CE557"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b/>
                <w:bCs/>
                <w:sz w:val="20"/>
                <w:szCs w:val="20"/>
              </w:rPr>
            </w:pPr>
            <w:r w:rsidRPr="00324FEC">
              <w:rPr>
                <w:b/>
                <w:bCs/>
                <w:sz w:val="20"/>
                <w:szCs w:val="20"/>
              </w:rPr>
              <w:t>Produced</w:t>
            </w:r>
          </w:p>
        </w:tc>
        <w:tc>
          <w:tcPr>
            <w:tcW w:w="0" w:type="auto"/>
          </w:tcPr>
          <w:p w14:paraId="5236D9B3"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998</w:t>
            </w:r>
          </w:p>
        </w:tc>
        <w:tc>
          <w:tcPr>
            <w:tcW w:w="0" w:type="auto"/>
          </w:tcPr>
          <w:p w14:paraId="1D4A907B"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997</w:t>
            </w:r>
          </w:p>
        </w:tc>
        <w:tc>
          <w:tcPr>
            <w:tcW w:w="0" w:type="auto"/>
          </w:tcPr>
          <w:p w14:paraId="5095911B"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918</w:t>
            </w:r>
          </w:p>
        </w:tc>
        <w:tc>
          <w:tcPr>
            <w:tcW w:w="0" w:type="auto"/>
          </w:tcPr>
          <w:p w14:paraId="14EC8B28"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888</w:t>
            </w:r>
          </w:p>
        </w:tc>
      </w:tr>
      <w:tr w:rsidR="001064E8" w:rsidRPr="00324FEC" w14:paraId="4083D92D" w14:textId="77777777" w:rsidTr="00100633">
        <w:tc>
          <w:tcPr>
            <w:cnfStyle w:val="001000000000" w:firstRow="0" w:lastRow="0" w:firstColumn="1" w:lastColumn="0" w:oddVBand="0" w:evenVBand="0" w:oddHBand="0" w:evenHBand="0" w:firstRowFirstColumn="0" w:firstRowLastColumn="0" w:lastRowFirstColumn="0" w:lastRowLastColumn="0"/>
            <w:tcW w:w="0" w:type="auto"/>
            <w:vMerge/>
          </w:tcPr>
          <w:p w14:paraId="0030E226" w14:textId="77777777" w:rsidR="001064E8" w:rsidRPr="00324FEC" w:rsidRDefault="001064E8" w:rsidP="008662A3">
            <w:pPr>
              <w:spacing w:after="0"/>
              <w:rPr>
                <w:b w:val="0"/>
                <w:bCs w:val="0"/>
                <w:sz w:val="20"/>
                <w:szCs w:val="20"/>
              </w:rPr>
            </w:pPr>
          </w:p>
        </w:tc>
        <w:tc>
          <w:tcPr>
            <w:tcW w:w="0" w:type="auto"/>
          </w:tcPr>
          <w:p w14:paraId="6E607490"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b/>
                <w:bCs/>
                <w:sz w:val="20"/>
                <w:szCs w:val="20"/>
              </w:rPr>
            </w:pPr>
            <w:r w:rsidRPr="00324FEC">
              <w:rPr>
                <w:b/>
                <w:bCs/>
                <w:sz w:val="20"/>
                <w:szCs w:val="20"/>
              </w:rPr>
              <w:t>Captured</w:t>
            </w:r>
          </w:p>
        </w:tc>
        <w:tc>
          <w:tcPr>
            <w:tcW w:w="0" w:type="auto"/>
          </w:tcPr>
          <w:p w14:paraId="0564B154"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905</w:t>
            </w:r>
          </w:p>
        </w:tc>
        <w:tc>
          <w:tcPr>
            <w:tcW w:w="0" w:type="auto"/>
          </w:tcPr>
          <w:p w14:paraId="02F38C81"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905</w:t>
            </w:r>
          </w:p>
        </w:tc>
        <w:tc>
          <w:tcPr>
            <w:tcW w:w="0" w:type="auto"/>
          </w:tcPr>
          <w:p w14:paraId="5461F20D"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843</w:t>
            </w:r>
          </w:p>
        </w:tc>
        <w:tc>
          <w:tcPr>
            <w:tcW w:w="0" w:type="auto"/>
          </w:tcPr>
          <w:p w14:paraId="4C8FB79D" w14:textId="7777777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748</w:t>
            </w:r>
          </w:p>
        </w:tc>
      </w:tr>
      <w:tr w:rsidR="001064E8" w:rsidRPr="00324FEC" w14:paraId="1767058D" w14:textId="77777777" w:rsidTr="0010063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14:paraId="1D2F76B4" w14:textId="77777777" w:rsidR="001064E8" w:rsidRPr="00324FEC" w:rsidRDefault="001064E8" w:rsidP="008662A3">
            <w:pPr>
              <w:spacing w:after="0"/>
              <w:rPr>
                <w:b w:val="0"/>
                <w:bCs w:val="0"/>
                <w:sz w:val="20"/>
                <w:szCs w:val="20"/>
              </w:rPr>
            </w:pPr>
          </w:p>
        </w:tc>
        <w:tc>
          <w:tcPr>
            <w:tcW w:w="0" w:type="auto"/>
          </w:tcPr>
          <w:p w14:paraId="40E9ABAF"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b/>
                <w:bCs/>
                <w:sz w:val="20"/>
                <w:szCs w:val="20"/>
              </w:rPr>
            </w:pPr>
            <w:r w:rsidRPr="00324FEC">
              <w:rPr>
                <w:b/>
                <w:bCs/>
                <w:sz w:val="20"/>
                <w:szCs w:val="20"/>
              </w:rPr>
              <w:t>Emitted</w:t>
            </w:r>
          </w:p>
        </w:tc>
        <w:tc>
          <w:tcPr>
            <w:tcW w:w="0" w:type="auto"/>
          </w:tcPr>
          <w:p w14:paraId="5F6C3FAD"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93</w:t>
            </w:r>
          </w:p>
        </w:tc>
        <w:tc>
          <w:tcPr>
            <w:tcW w:w="0" w:type="auto"/>
          </w:tcPr>
          <w:p w14:paraId="56D3A74A"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92</w:t>
            </w:r>
          </w:p>
        </w:tc>
        <w:tc>
          <w:tcPr>
            <w:tcW w:w="0" w:type="auto"/>
          </w:tcPr>
          <w:p w14:paraId="10C59AC0"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75</w:t>
            </w:r>
          </w:p>
        </w:tc>
        <w:tc>
          <w:tcPr>
            <w:tcW w:w="0" w:type="auto"/>
          </w:tcPr>
          <w:p w14:paraId="07CE7B90" w14:textId="77777777" w:rsidR="001064E8" w:rsidRPr="00324FEC" w:rsidRDefault="001064E8"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140</w:t>
            </w:r>
          </w:p>
        </w:tc>
      </w:tr>
      <w:tr w:rsidR="001064E8" w:rsidRPr="00324FEC" w14:paraId="034F207B" w14:textId="77777777" w:rsidTr="00100633">
        <w:tc>
          <w:tcPr>
            <w:cnfStyle w:val="001000000000" w:firstRow="0" w:lastRow="0" w:firstColumn="1" w:lastColumn="0" w:oddVBand="0" w:evenVBand="0" w:oddHBand="0" w:evenHBand="0" w:firstRowFirstColumn="0" w:firstRowLastColumn="0" w:lastRowFirstColumn="0" w:lastRowLastColumn="0"/>
            <w:tcW w:w="0" w:type="auto"/>
            <w:gridSpan w:val="2"/>
          </w:tcPr>
          <w:p w14:paraId="664CBB93" w14:textId="76A413CC" w:rsidR="001064E8" w:rsidRPr="00324FEC" w:rsidRDefault="001064E8" w:rsidP="001B1581">
            <w:pPr>
              <w:spacing w:after="0"/>
              <w:rPr>
                <w:b w:val="0"/>
                <w:bCs w:val="0"/>
                <w:sz w:val="20"/>
                <w:szCs w:val="20"/>
              </w:rPr>
            </w:pPr>
            <w:r w:rsidRPr="00324FEC">
              <w:rPr>
                <w:sz w:val="20"/>
                <w:szCs w:val="20"/>
              </w:rPr>
              <w:t>CO</w:t>
            </w:r>
            <w:r w:rsidRPr="00324FEC">
              <w:rPr>
                <w:sz w:val="20"/>
                <w:szCs w:val="20"/>
                <w:vertAlign w:val="subscript"/>
              </w:rPr>
              <w:t>2</w:t>
            </w:r>
            <w:r w:rsidRPr="00324FEC">
              <w:rPr>
                <w:sz w:val="20"/>
                <w:szCs w:val="20"/>
              </w:rPr>
              <w:t>e (</w:t>
            </w:r>
            <w:r w:rsidR="009872D1">
              <w:rPr>
                <w:sz w:val="20"/>
                <w:szCs w:val="20"/>
              </w:rPr>
              <w:t>t</w:t>
            </w:r>
            <w:r w:rsidRPr="00324FEC">
              <w:rPr>
                <w:sz w:val="20"/>
                <w:szCs w:val="20"/>
              </w:rPr>
              <w:t>-CO</w:t>
            </w:r>
            <w:r w:rsidRPr="00324FEC">
              <w:rPr>
                <w:sz w:val="20"/>
                <w:szCs w:val="20"/>
                <w:vertAlign w:val="subscript"/>
              </w:rPr>
              <w:t>2</w:t>
            </w:r>
            <w:r w:rsidRPr="00324FEC">
              <w:rPr>
                <w:sz w:val="20"/>
                <w:szCs w:val="20"/>
              </w:rPr>
              <w:t>/t-H</w:t>
            </w:r>
            <w:r w:rsidRPr="00324FEC">
              <w:rPr>
                <w:sz w:val="20"/>
                <w:szCs w:val="20"/>
                <w:vertAlign w:val="subscript"/>
              </w:rPr>
              <w:t>2</w:t>
            </w:r>
            <w:r w:rsidRPr="00324FEC">
              <w:rPr>
                <w:sz w:val="20"/>
                <w:szCs w:val="20"/>
              </w:rPr>
              <w:t>)</w:t>
            </w:r>
          </w:p>
        </w:tc>
        <w:tc>
          <w:tcPr>
            <w:tcW w:w="0" w:type="auto"/>
          </w:tcPr>
          <w:p w14:paraId="28C4EFF0" w14:textId="5F37B1A8" w:rsidR="001064E8" w:rsidRPr="00324FEC" w:rsidRDefault="009872D1"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0.</w:t>
            </w:r>
            <w:r w:rsidR="001064E8" w:rsidRPr="00324FEC">
              <w:rPr>
                <w:sz w:val="20"/>
                <w:szCs w:val="20"/>
              </w:rPr>
              <w:t>93</w:t>
            </w:r>
          </w:p>
        </w:tc>
        <w:tc>
          <w:tcPr>
            <w:tcW w:w="0" w:type="auto"/>
          </w:tcPr>
          <w:p w14:paraId="2635957E" w14:textId="46291064" w:rsidR="001064E8" w:rsidRPr="00324FEC" w:rsidRDefault="009872D1"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0.</w:t>
            </w:r>
            <w:r w:rsidR="001064E8" w:rsidRPr="00324FEC">
              <w:rPr>
                <w:sz w:val="20"/>
                <w:szCs w:val="20"/>
              </w:rPr>
              <w:t>92</w:t>
            </w:r>
          </w:p>
        </w:tc>
        <w:tc>
          <w:tcPr>
            <w:tcW w:w="0" w:type="auto"/>
          </w:tcPr>
          <w:p w14:paraId="70B4CB4D" w14:textId="7BCC98B4" w:rsidR="001064E8" w:rsidRPr="00324FEC" w:rsidRDefault="009872D1"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0.</w:t>
            </w:r>
            <w:r w:rsidR="001064E8" w:rsidRPr="00324FEC">
              <w:rPr>
                <w:sz w:val="20"/>
                <w:szCs w:val="20"/>
              </w:rPr>
              <w:t>75</w:t>
            </w:r>
          </w:p>
        </w:tc>
        <w:tc>
          <w:tcPr>
            <w:tcW w:w="0" w:type="auto"/>
          </w:tcPr>
          <w:p w14:paraId="62E84294" w14:textId="4FB454C7" w:rsidR="001064E8" w:rsidRPr="00324FEC" w:rsidRDefault="001064E8"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1</w:t>
            </w:r>
            <w:r w:rsidR="009872D1">
              <w:rPr>
                <w:sz w:val="20"/>
                <w:szCs w:val="20"/>
              </w:rPr>
              <w:t>.4</w:t>
            </w:r>
          </w:p>
        </w:tc>
      </w:tr>
    </w:tbl>
    <w:p w14:paraId="36066E5A" w14:textId="77777777" w:rsidR="0042390E" w:rsidRDefault="0042390E" w:rsidP="0042390E"/>
    <w:p w14:paraId="7603A987" w14:textId="1CB91CF7" w:rsidR="001064E8" w:rsidRDefault="001064E8" w:rsidP="001064E8">
      <w:pPr>
        <w:pStyle w:val="Caption"/>
        <w:keepNext/>
      </w:pPr>
      <w:bookmarkStart w:id="98" w:name="_Ref146019725"/>
      <w:bookmarkStart w:id="99" w:name="_Toc149572611"/>
      <w:r>
        <w:t xml:space="preserve">Table </w:t>
      </w:r>
      <w:r w:rsidR="006C4330">
        <w:fldChar w:fldCharType="begin"/>
      </w:r>
      <w:r w:rsidR="006C4330">
        <w:instrText xml:space="preserve"> STYLEREF 1 \s </w:instrText>
      </w:r>
      <w:r w:rsidR="006C4330">
        <w:fldChar w:fldCharType="separate"/>
      </w:r>
      <w:r w:rsidR="000A0462">
        <w:rPr>
          <w:noProof/>
        </w:rPr>
        <w:t>2</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2</w:t>
      </w:r>
      <w:r w:rsidR="006C4330">
        <w:fldChar w:fldCharType="end"/>
      </w:r>
      <w:bookmarkEnd w:id="98"/>
      <w:r>
        <w:t xml:space="preserve"> Process modelling results for unconventional blue hydrogen derived gas scenarios</w:t>
      </w:r>
      <w:bookmarkEnd w:id="99"/>
    </w:p>
    <w:tbl>
      <w:tblPr>
        <w:tblStyle w:val="PlainTable1"/>
        <w:tblW w:w="0" w:type="auto"/>
        <w:tblLook w:val="04A0" w:firstRow="1" w:lastRow="0" w:firstColumn="1" w:lastColumn="0" w:noHBand="0" w:noVBand="1"/>
      </w:tblPr>
      <w:tblGrid>
        <w:gridCol w:w="1462"/>
        <w:gridCol w:w="1139"/>
        <w:gridCol w:w="778"/>
        <w:gridCol w:w="808"/>
        <w:gridCol w:w="1133"/>
        <w:gridCol w:w="791"/>
        <w:gridCol w:w="890"/>
        <w:gridCol w:w="820"/>
        <w:gridCol w:w="1189"/>
      </w:tblGrid>
      <w:tr w:rsidR="0042390E" w:rsidRPr="00324FEC" w14:paraId="3594DAD1" w14:textId="77777777" w:rsidTr="0042390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tcPr>
          <w:p w14:paraId="058B862D" w14:textId="77777777" w:rsidR="0042390E" w:rsidRPr="00324FEC" w:rsidRDefault="0042390E" w:rsidP="008662A3">
            <w:pPr>
              <w:spacing w:after="0"/>
              <w:rPr>
                <w:b w:val="0"/>
                <w:bCs w:val="0"/>
                <w:sz w:val="20"/>
                <w:szCs w:val="20"/>
              </w:rPr>
            </w:pPr>
            <w:r w:rsidRPr="00324FEC">
              <w:rPr>
                <w:sz w:val="20"/>
                <w:szCs w:val="20"/>
              </w:rPr>
              <w:t>Result</w:t>
            </w:r>
          </w:p>
        </w:tc>
        <w:tc>
          <w:tcPr>
            <w:tcW w:w="0" w:type="auto"/>
          </w:tcPr>
          <w:p w14:paraId="54A70FA3" w14:textId="77777777" w:rsidR="0042390E" w:rsidRPr="00324FEC" w:rsidRDefault="0042390E" w:rsidP="008662A3">
            <w:pPr>
              <w:spacing w:after="0"/>
              <w:cnfStyle w:val="100000000000" w:firstRow="1" w:lastRow="0" w:firstColumn="0" w:lastColumn="0" w:oddVBand="0" w:evenVBand="0" w:oddHBand="0" w:evenHBand="0" w:firstRowFirstColumn="0" w:firstRowLastColumn="0" w:lastRowFirstColumn="0" w:lastRowLastColumn="0"/>
              <w:rPr>
                <w:b w:val="0"/>
                <w:bCs w:val="0"/>
                <w:sz w:val="20"/>
                <w:szCs w:val="20"/>
              </w:rPr>
            </w:pPr>
            <w:r w:rsidRPr="00324FEC">
              <w:rPr>
                <w:sz w:val="20"/>
                <w:szCs w:val="20"/>
              </w:rPr>
              <w:t>NG-SCP</w:t>
            </w:r>
          </w:p>
        </w:tc>
        <w:tc>
          <w:tcPr>
            <w:tcW w:w="0" w:type="auto"/>
          </w:tcPr>
          <w:p w14:paraId="280FCF43" w14:textId="77777777" w:rsidR="0042390E" w:rsidRPr="00324FEC" w:rsidRDefault="0042390E" w:rsidP="008662A3">
            <w:pPr>
              <w:spacing w:after="0"/>
              <w:cnfStyle w:val="100000000000" w:firstRow="1" w:lastRow="0" w:firstColumn="0" w:lastColumn="0" w:oddVBand="0" w:evenVBand="0" w:oddHBand="0" w:evenHBand="0" w:firstRowFirstColumn="0" w:firstRowLastColumn="0" w:lastRowFirstColumn="0" w:lastRowLastColumn="0"/>
              <w:rPr>
                <w:b w:val="0"/>
                <w:bCs w:val="0"/>
                <w:sz w:val="20"/>
                <w:szCs w:val="20"/>
              </w:rPr>
            </w:pPr>
            <w:r w:rsidRPr="00324FEC">
              <w:rPr>
                <w:sz w:val="20"/>
                <w:szCs w:val="20"/>
              </w:rPr>
              <w:t>CSG-SCP</w:t>
            </w:r>
          </w:p>
        </w:tc>
        <w:tc>
          <w:tcPr>
            <w:tcW w:w="0" w:type="auto"/>
          </w:tcPr>
          <w:p w14:paraId="018EF82A" w14:textId="77777777" w:rsidR="0042390E" w:rsidRPr="00324FEC" w:rsidRDefault="0042390E" w:rsidP="008662A3">
            <w:pPr>
              <w:spacing w:after="0"/>
              <w:cnfStyle w:val="100000000000" w:firstRow="1" w:lastRow="0" w:firstColumn="0" w:lastColumn="0" w:oddVBand="0" w:evenVBand="0" w:oddHBand="0" w:evenHBand="0" w:firstRowFirstColumn="0" w:firstRowLastColumn="0" w:lastRowFirstColumn="0" w:lastRowLastColumn="0"/>
              <w:rPr>
                <w:b w:val="0"/>
                <w:bCs w:val="0"/>
                <w:sz w:val="20"/>
                <w:szCs w:val="20"/>
              </w:rPr>
            </w:pPr>
            <w:r w:rsidRPr="00324FEC">
              <w:rPr>
                <w:sz w:val="20"/>
                <w:szCs w:val="20"/>
              </w:rPr>
              <w:t>CSG-SCP+RE</w:t>
            </w:r>
          </w:p>
        </w:tc>
        <w:tc>
          <w:tcPr>
            <w:tcW w:w="0" w:type="auto"/>
          </w:tcPr>
          <w:p w14:paraId="64D306EC" w14:textId="77777777" w:rsidR="0042390E" w:rsidRPr="00324FEC" w:rsidRDefault="0042390E" w:rsidP="008662A3">
            <w:pPr>
              <w:spacing w:after="0"/>
              <w:cnfStyle w:val="100000000000" w:firstRow="1" w:lastRow="0" w:firstColumn="0" w:lastColumn="0" w:oddVBand="0" w:evenVBand="0" w:oddHBand="0" w:evenHBand="0" w:firstRowFirstColumn="0" w:firstRowLastColumn="0" w:lastRowFirstColumn="0" w:lastRowLastColumn="0"/>
              <w:rPr>
                <w:b w:val="0"/>
                <w:bCs w:val="0"/>
                <w:sz w:val="20"/>
                <w:szCs w:val="20"/>
              </w:rPr>
            </w:pPr>
            <w:r w:rsidRPr="00324FEC">
              <w:rPr>
                <w:sz w:val="20"/>
                <w:szCs w:val="20"/>
              </w:rPr>
              <w:t>NG-MMP</w:t>
            </w:r>
          </w:p>
        </w:tc>
        <w:tc>
          <w:tcPr>
            <w:tcW w:w="0" w:type="auto"/>
          </w:tcPr>
          <w:p w14:paraId="0EBD7743" w14:textId="449809B9" w:rsidR="0042390E" w:rsidRPr="00324FEC" w:rsidRDefault="0042390E" w:rsidP="008662A3">
            <w:pPr>
              <w:spacing w:after="0"/>
              <w:cnfStyle w:val="100000000000" w:firstRow="1" w:lastRow="0" w:firstColumn="0" w:lastColumn="0" w:oddVBand="0" w:evenVBand="0" w:oddHBand="0" w:evenHBand="0" w:firstRowFirstColumn="0" w:firstRowLastColumn="0" w:lastRowFirstColumn="0" w:lastRowLastColumn="0"/>
              <w:rPr>
                <w:b w:val="0"/>
                <w:bCs w:val="0"/>
                <w:sz w:val="20"/>
                <w:szCs w:val="20"/>
              </w:rPr>
            </w:pPr>
            <w:r w:rsidRPr="00324FEC">
              <w:rPr>
                <w:sz w:val="20"/>
                <w:szCs w:val="20"/>
              </w:rPr>
              <w:t>NG-</w:t>
            </w:r>
            <w:r>
              <w:rPr>
                <w:sz w:val="20"/>
                <w:szCs w:val="20"/>
              </w:rPr>
              <w:t>MMP-</w:t>
            </w:r>
            <w:r w:rsidR="003D166A">
              <w:rPr>
                <w:sz w:val="20"/>
                <w:szCs w:val="20"/>
              </w:rPr>
              <w:t>BL</w:t>
            </w:r>
          </w:p>
        </w:tc>
        <w:tc>
          <w:tcPr>
            <w:tcW w:w="0" w:type="auto"/>
          </w:tcPr>
          <w:p w14:paraId="1594F705" w14:textId="77777777" w:rsidR="0042390E" w:rsidRPr="00324FEC" w:rsidRDefault="0042390E" w:rsidP="008662A3">
            <w:pPr>
              <w:spacing w:after="0"/>
              <w:cnfStyle w:val="100000000000" w:firstRow="1" w:lastRow="0" w:firstColumn="0" w:lastColumn="0" w:oddVBand="0" w:evenVBand="0" w:oddHBand="0" w:evenHBand="0" w:firstRowFirstColumn="0" w:firstRowLastColumn="0" w:lastRowFirstColumn="0" w:lastRowLastColumn="0"/>
              <w:rPr>
                <w:b w:val="0"/>
                <w:bCs w:val="0"/>
                <w:sz w:val="20"/>
                <w:szCs w:val="20"/>
              </w:rPr>
            </w:pPr>
            <w:r w:rsidRPr="00324FEC">
              <w:rPr>
                <w:sz w:val="20"/>
                <w:szCs w:val="20"/>
              </w:rPr>
              <w:t>CSG-MMP</w:t>
            </w:r>
          </w:p>
        </w:tc>
        <w:tc>
          <w:tcPr>
            <w:tcW w:w="0" w:type="auto"/>
          </w:tcPr>
          <w:p w14:paraId="25D34899" w14:textId="477E3F43" w:rsidR="0042390E" w:rsidRPr="00324FEC" w:rsidRDefault="0042390E" w:rsidP="008662A3">
            <w:pPr>
              <w:spacing w:after="0"/>
              <w:cnfStyle w:val="100000000000" w:firstRow="1" w:lastRow="0" w:firstColumn="0" w:lastColumn="0" w:oddVBand="0" w:evenVBand="0" w:oddHBand="0" w:evenHBand="0" w:firstRowFirstColumn="0" w:firstRowLastColumn="0" w:lastRowFirstColumn="0" w:lastRowLastColumn="0"/>
              <w:rPr>
                <w:b w:val="0"/>
                <w:bCs w:val="0"/>
                <w:sz w:val="20"/>
                <w:szCs w:val="20"/>
              </w:rPr>
            </w:pPr>
            <w:r w:rsidRPr="00324FEC">
              <w:rPr>
                <w:sz w:val="20"/>
                <w:szCs w:val="20"/>
              </w:rPr>
              <w:t>CSG-MMP+RE</w:t>
            </w:r>
          </w:p>
        </w:tc>
      </w:tr>
      <w:tr w:rsidR="0042390E" w:rsidRPr="00324FEC" w14:paraId="7C953CCF" w14:textId="77777777" w:rsidTr="0042390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tcPr>
          <w:p w14:paraId="2A9B5779" w14:textId="77777777" w:rsidR="0042390E" w:rsidRPr="00324FEC" w:rsidRDefault="0042390E" w:rsidP="008662A3">
            <w:pPr>
              <w:spacing w:after="0"/>
              <w:rPr>
                <w:b w:val="0"/>
                <w:bCs w:val="0"/>
                <w:sz w:val="20"/>
                <w:szCs w:val="20"/>
              </w:rPr>
            </w:pPr>
            <w:r w:rsidRPr="00324FEC">
              <w:rPr>
                <w:sz w:val="20"/>
                <w:szCs w:val="20"/>
              </w:rPr>
              <w:t>H</w:t>
            </w:r>
            <w:r w:rsidRPr="00324FEC">
              <w:rPr>
                <w:sz w:val="20"/>
                <w:szCs w:val="20"/>
                <w:vertAlign w:val="subscript"/>
              </w:rPr>
              <w:t>2</w:t>
            </w:r>
            <w:r w:rsidRPr="00324FEC">
              <w:rPr>
                <w:sz w:val="20"/>
                <w:szCs w:val="20"/>
              </w:rPr>
              <w:t xml:space="preserve"> produced (kt/y)</w:t>
            </w:r>
          </w:p>
        </w:tc>
        <w:tc>
          <w:tcPr>
            <w:tcW w:w="0" w:type="auto"/>
          </w:tcPr>
          <w:p w14:paraId="247784BE"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100</w:t>
            </w:r>
          </w:p>
        </w:tc>
        <w:tc>
          <w:tcPr>
            <w:tcW w:w="0" w:type="auto"/>
          </w:tcPr>
          <w:p w14:paraId="182C20F4"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100</w:t>
            </w:r>
          </w:p>
        </w:tc>
        <w:tc>
          <w:tcPr>
            <w:tcW w:w="0" w:type="auto"/>
          </w:tcPr>
          <w:p w14:paraId="6FF8DF65"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100</w:t>
            </w:r>
          </w:p>
        </w:tc>
        <w:tc>
          <w:tcPr>
            <w:tcW w:w="0" w:type="auto"/>
          </w:tcPr>
          <w:p w14:paraId="399F0CB8"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100</w:t>
            </w:r>
          </w:p>
        </w:tc>
        <w:tc>
          <w:tcPr>
            <w:tcW w:w="0" w:type="auto"/>
          </w:tcPr>
          <w:p w14:paraId="25B7BF65"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100</w:t>
            </w:r>
          </w:p>
        </w:tc>
        <w:tc>
          <w:tcPr>
            <w:tcW w:w="0" w:type="auto"/>
          </w:tcPr>
          <w:p w14:paraId="15364349"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100</w:t>
            </w:r>
          </w:p>
        </w:tc>
        <w:tc>
          <w:tcPr>
            <w:tcW w:w="0" w:type="auto"/>
          </w:tcPr>
          <w:p w14:paraId="2AD305E0"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100</w:t>
            </w:r>
          </w:p>
        </w:tc>
      </w:tr>
      <w:tr w:rsidR="0042390E" w:rsidRPr="00324FEC" w14:paraId="1D4FD5FD" w14:textId="77777777" w:rsidTr="0042390E">
        <w:trPr>
          <w:trHeight w:val="313"/>
        </w:trPr>
        <w:tc>
          <w:tcPr>
            <w:cnfStyle w:val="001000000000" w:firstRow="0" w:lastRow="0" w:firstColumn="1" w:lastColumn="0" w:oddVBand="0" w:evenVBand="0" w:oddHBand="0" w:evenHBand="0" w:firstRowFirstColumn="0" w:firstRowLastColumn="0" w:lastRowFirstColumn="0" w:lastRowLastColumn="0"/>
            <w:tcW w:w="0" w:type="auto"/>
            <w:gridSpan w:val="2"/>
          </w:tcPr>
          <w:p w14:paraId="044ADA9F" w14:textId="77777777" w:rsidR="0042390E" w:rsidRPr="00324FEC" w:rsidRDefault="0042390E" w:rsidP="008662A3">
            <w:pPr>
              <w:spacing w:after="0"/>
              <w:rPr>
                <w:b w:val="0"/>
                <w:bCs w:val="0"/>
                <w:sz w:val="20"/>
                <w:szCs w:val="20"/>
              </w:rPr>
            </w:pPr>
            <w:r w:rsidRPr="00324FEC">
              <w:rPr>
                <w:sz w:val="20"/>
                <w:szCs w:val="20"/>
              </w:rPr>
              <w:t>Gas input (kt/y)</w:t>
            </w:r>
          </w:p>
        </w:tc>
        <w:tc>
          <w:tcPr>
            <w:tcW w:w="0" w:type="auto"/>
          </w:tcPr>
          <w:p w14:paraId="46B1BE55"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576</w:t>
            </w:r>
          </w:p>
        </w:tc>
        <w:tc>
          <w:tcPr>
            <w:tcW w:w="0" w:type="auto"/>
          </w:tcPr>
          <w:p w14:paraId="2BDFA20A"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533</w:t>
            </w:r>
          </w:p>
        </w:tc>
        <w:tc>
          <w:tcPr>
            <w:tcW w:w="0" w:type="auto"/>
          </w:tcPr>
          <w:p w14:paraId="3D582755"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438</w:t>
            </w:r>
          </w:p>
        </w:tc>
        <w:tc>
          <w:tcPr>
            <w:tcW w:w="0" w:type="auto"/>
          </w:tcPr>
          <w:p w14:paraId="79E9CF94"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595</w:t>
            </w:r>
          </w:p>
        </w:tc>
        <w:tc>
          <w:tcPr>
            <w:tcW w:w="0" w:type="auto"/>
          </w:tcPr>
          <w:p w14:paraId="19CD4998"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267</w:t>
            </w:r>
          </w:p>
        </w:tc>
        <w:tc>
          <w:tcPr>
            <w:tcW w:w="0" w:type="auto"/>
          </w:tcPr>
          <w:p w14:paraId="738D0430"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550</w:t>
            </w:r>
          </w:p>
        </w:tc>
        <w:tc>
          <w:tcPr>
            <w:tcW w:w="0" w:type="auto"/>
          </w:tcPr>
          <w:p w14:paraId="409E8B39"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458</w:t>
            </w:r>
          </w:p>
        </w:tc>
      </w:tr>
      <w:tr w:rsidR="0042390E" w:rsidRPr="00324FEC" w14:paraId="2F379526" w14:textId="77777777" w:rsidTr="0042390E">
        <w:trPr>
          <w:cnfStyle w:val="000000100000" w:firstRow="0" w:lastRow="0" w:firstColumn="0" w:lastColumn="0" w:oddVBand="0" w:evenVBand="0" w:oddHBand="1" w:evenHBand="0" w:firstRowFirstColumn="0" w:firstRowLastColumn="0" w:lastRowFirstColumn="0" w:lastRowLastColumn="0"/>
          <w:trHeight w:val="416"/>
        </w:trPr>
        <w:tc>
          <w:tcPr>
            <w:cnfStyle w:val="001000000000" w:firstRow="0" w:lastRow="0" w:firstColumn="1" w:lastColumn="0" w:oddVBand="0" w:evenVBand="0" w:oddHBand="0" w:evenHBand="0" w:firstRowFirstColumn="0" w:firstRowLastColumn="0" w:lastRowFirstColumn="0" w:lastRowLastColumn="0"/>
            <w:tcW w:w="0" w:type="auto"/>
            <w:gridSpan w:val="2"/>
          </w:tcPr>
          <w:p w14:paraId="1AD0FAF1" w14:textId="77777777" w:rsidR="0042390E" w:rsidRPr="00324FEC" w:rsidRDefault="0042390E" w:rsidP="008662A3">
            <w:pPr>
              <w:spacing w:after="0"/>
              <w:rPr>
                <w:b w:val="0"/>
                <w:bCs w:val="0"/>
                <w:sz w:val="20"/>
                <w:szCs w:val="20"/>
              </w:rPr>
            </w:pPr>
            <w:r w:rsidRPr="00324FEC">
              <w:rPr>
                <w:sz w:val="20"/>
                <w:szCs w:val="20"/>
              </w:rPr>
              <w:t>Electricity consumption (MW)</w:t>
            </w:r>
          </w:p>
        </w:tc>
        <w:tc>
          <w:tcPr>
            <w:tcW w:w="0" w:type="auto"/>
          </w:tcPr>
          <w:p w14:paraId="5E37B396"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rFonts w:eastAsia="Times New Roman" w:cs="Arial"/>
                <w:color w:val="000000"/>
                <w:sz w:val="20"/>
                <w:szCs w:val="20"/>
                <w:lang w:eastAsia="en-AU"/>
              </w:rPr>
              <w:t>39.53</w:t>
            </w:r>
          </w:p>
        </w:tc>
        <w:tc>
          <w:tcPr>
            <w:tcW w:w="0" w:type="auto"/>
          </w:tcPr>
          <w:p w14:paraId="19F158A3"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rFonts w:eastAsia="Times New Roman" w:cs="Arial"/>
                <w:color w:val="000000"/>
                <w:sz w:val="20"/>
                <w:szCs w:val="20"/>
                <w:lang w:eastAsia="en-AU"/>
              </w:rPr>
              <w:t>39.09</w:t>
            </w:r>
          </w:p>
        </w:tc>
        <w:tc>
          <w:tcPr>
            <w:tcW w:w="0" w:type="auto"/>
          </w:tcPr>
          <w:p w14:paraId="5AE22235"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rFonts w:eastAsia="Times New Roman" w:cs="Arial"/>
                <w:color w:val="000000"/>
                <w:sz w:val="20"/>
                <w:szCs w:val="20"/>
                <w:lang w:eastAsia="en-AU"/>
              </w:rPr>
              <w:t>34.25</w:t>
            </w:r>
          </w:p>
        </w:tc>
        <w:tc>
          <w:tcPr>
            <w:tcW w:w="0" w:type="auto"/>
          </w:tcPr>
          <w:p w14:paraId="30471F8D"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rFonts w:eastAsia="Times New Roman" w:cs="Arial"/>
                <w:color w:val="000000"/>
                <w:sz w:val="20"/>
                <w:szCs w:val="20"/>
                <w:lang w:eastAsia="en-AU"/>
              </w:rPr>
              <w:t>19.9</w:t>
            </w:r>
          </w:p>
        </w:tc>
        <w:tc>
          <w:tcPr>
            <w:tcW w:w="0" w:type="auto"/>
          </w:tcPr>
          <w:p w14:paraId="339224F6"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rFonts w:eastAsia="Times New Roman" w:cs="Arial"/>
                <w:color w:val="000000"/>
                <w:sz w:val="20"/>
                <w:szCs w:val="20"/>
                <w:lang w:eastAsia="en-AU"/>
              </w:rPr>
              <w:t>12.13</w:t>
            </w:r>
          </w:p>
        </w:tc>
        <w:tc>
          <w:tcPr>
            <w:tcW w:w="0" w:type="auto"/>
          </w:tcPr>
          <w:p w14:paraId="08A0C8D0"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rFonts w:eastAsia="Times New Roman" w:cs="Arial"/>
                <w:color w:val="000000"/>
                <w:sz w:val="20"/>
                <w:szCs w:val="20"/>
                <w:lang w:eastAsia="en-AU"/>
              </w:rPr>
              <w:t>18.94</w:t>
            </w:r>
          </w:p>
        </w:tc>
        <w:tc>
          <w:tcPr>
            <w:tcW w:w="0" w:type="auto"/>
          </w:tcPr>
          <w:p w14:paraId="2ED7FDFD"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rFonts w:eastAsia="Times New Roman" w:cs="Arial"/>
                <w:color w:val="000000"/>
                <w:sz w:val="20"/>
                <w:szCs w:val="20"/>
                <w:lang w:eastAsia="en-AU"/>
              </w:rPr>
              <w:t>12.31</w:t>
            </w:r>
          </w:p>
        </w:tc>
      </w:tr>
      <w:tr w:rsidR="0042390E" w:rsidRPr="00324FEC" w14:paraId="56379B8E" w14:textId="77777777" w:rsidTr="0042390E">
        <w:trPr>
          <w:trHeight w:val="293"/>
        </w:trPr>
        <w:tc>
          <w:tcPr>
            <w:cnfStyle w:val="001000000000" w:firstRow="0" w:lastRow="0" w:firstColumn="1" w:lastColumn="0" w:oddVBand="0" w:evenVBand="0" w:oddHBand="0" w:evenHBand="0" w:firstRowFirstColumn="0" w:firstRowLastColumn="0" w:lastRowFirstColumn="0" w:lastRowLastColumn="0"/>
            <w:tcW w:w="0" w:type="auto"/>
            <w:vMerge w:val="restart"/>
          </w:tcPr>
          <w:p w14:paraId="02619C2A" w14:textId="77777777" w:rsidR="0042390E" w:rsidRPr="00324FEC" w:rsidRDefault="0042390E" w:rsidP="008662A3">
            <w:pPr>
              <w:spacing w:after="0"/>
              <w:rPr>
                <w:b w:val="0"/>
                <w:bCs w:val="0"/>
                <w:sz w:val="20"/>
                <w:szCs w:val="20"/>
              </w:rPr>
            </w:pPr>
            <w:r w:rsidRPr="00324FEC">
              <w:rPr>
                <w:sz w:val="20"/>
                <w:szCs w:val="20"/>
              </w:rPr>
              <w:t>Net energy efficiency (%)</w:t>
            </w:r>
          </w:p>
        </w:tc>
        <w:tc>
          <w:tcPr>
            <w:tcW w:w="0" w:type="auto"/>
          </w:tcPr>
          <w:p w14:paraId="75B0A410"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b/>
                <w:bCs/>
                <w:sz w:val="20"/>
                <w:szCs w:val="20"/>
              </w:rPr>
            </w:pPr>
            <w:r w:rsidRPr="00324FEC">
              <w:rPr>
                <w:b/>
                <w:bCs/>
                <w:sz w:val="20"/>
                <w:szCs w:val="20"/>
              </w:rPr>
              <w:t>HHV</w:t>
            </w:r>
          </w:p>
        </w:tc>
        <w:tc>
          <w:tcPr>
            <w:tcW w:w="0" w:type="auto"/>
          </w:tcPr>
          <w:p w14:paraId="1492EB7C"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48.50</w:t>
            </w:r>
          </w:p>
        </w:tc>
        <w:tc>
          <w:tcPr>
            <w:tcW w:w="0" w:type="auto"/>
          </w:tcPr>
          <w:p w14:paraId="6360AD37"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49.10</w:t>
            </w:r>
          </w:p>
        </w:tc>
        <w:tc>
          <w:tcPr>
            <w:tcW w:w="0" w:type="auto"/>
          </w:tcPr>
          <w:p w14:paraId="0EE20787"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52.60</w:t>
            </w:r>
          </w:p>
        </w:tc>
        <w:tc>
          <w:tcPr>
            <w:tcW w:w="0" w:type="auto"/>
          </w:tcPr>
          <w:p w14:paraId="104772C7"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47.00</w:t>
            </w:r>
          </w:p>
        </w:tc>
        <w:tc>
          <w:tcPr>
            <w:tcW w:w="0" w:type="auto"/>
          </w:tcPr>
          <w:p w14:paraId="200B00A1"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74.60</w:t>
            </w:r>
          </w:p>
        </w:tc>
        <w:tc>
          <w:tcPr>
            <w:tcW w:w="0" w:type="auto"/>
          </w:tcPr>
          <w:p w14:paraId="6123ED23"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47.60</w:t>
            </w:r>
          </w:p>
        </w:tc>
        <w:tc>
          <w:tcPr>
            <w:tcW w:w="0" w:type="auto"/>
          </w:tcPr>
          <w:p w14:paraId="43275012"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49.00</w:t>
            </w:r>
          </w:p>
        </w:tc>
      </w:tr>
      <w:tr w:rsidR="0042390E" w:rsidRPr="00324FEC" w14:paraId="48AC94C9" w14:textId="77777777" w:rsidTr="0042390E">
        <w:trPr>
          <w:cnfStyle w:val="000000100000" w:firstRow="0" w:lastRow="0" w:firstColumn="0" w:lastColumn="0" w:oddVBand="0" w:evenVBand="0" w:oddHBand="1" w:evenHBand="0" w:firstRowFirstColumn="0" w:firstRowLastColumn="0" w:lastRowFirstColumn="0" w:lastRowLastColumn="0"/>
          <w:trHeight w:val="292"/>
        </w:trPr>
        <w:tc>
          <w:tcPr>
            <w:cnfStyle w:val="001000000000" w:firstRow="0" w:lastRow="0" w:firstColumn="1" w:lastColumn="0" w:oddVBand="0" w:evenVBand="0" w:oddHBand="0" w:evenHBand="0" w:firstRowFirstColumn="0" w:firstRowLastColumn="0" w:lastRowFirstColumn="0" w:lastRowLastColumn="0"/>
            <w:tcW w:w="0" w:type="auto"/>
            <w:vMerge/>
          </w:tcPr>
          <w:p w14:paraId="2E576856" w14:textId="77777777" w:rsidR="0042390E" w:rsidRPr="00324FEC" w:rsidRDefault="0042390E" w:rsidP="008662A3">
            <w:pPr>
              <w:spacing w:after="0"/>
              <w:rPr>
                <w:b w:val="0"/>
                <w:bCs w:val="0"/>
                <w:sz w:val="20"/>
                <w:szCs w:val="20"/>
              </w:rPr>
            </w:pPr>
          </w:p>
        </w:tc>
        <w:tc>
          <w:tcPr>
            <w:tcW w:w="0" w:type="auto"/>
          </w:tcPr>
          <w:p w14:paraId="6A4A653C"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b/>
                <w:bCs/>
                <w:sz w:val="20"/>
                <w:szCs w:val="20"/>
              </w:rPr>
            </w:pPr>
            <w:r w:rsidRPr="00324FEC">
              <w:rPr>
                <w:b/>
                <w:bCs/>
                <w:sz w:val="20"/>
                <w:szCs w:val="20"/>
              </w:rPr>
              <w:t>LHV</w:t>
            </w:r>
          </w:p>
        </w:tc>
        <w:tc>
          <w:tcPr>
            <w:tcW w:w="0" w:type="auto"/>
          </w:tcPr>
          <w:p w14:paraId="431A9F44"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45.50</w:t>
            </w:r>
          </w:p>
        </w:tc>
        <w:tc>
          <w:tcPr>
            <w:tcW w:w="0" w:type="auto"/>
          </w:tcPr>
          <w:p w14:paraId="6F5CBFD4"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46.00</w:t>
            </w:r>
          </w:p>
        </w:tc>
        <w:tc>
          <w:tcPr>
            <w:tcW w:w="0" w:type="auto"/>
          </w:tcPr>
          <w:p w14:paraId="543816D5"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48.80</w:t>
            </w:r>
          </w:p>
        </w:tc>
        <w:tc>
          <w:tcPr>
            <w:tcW w:w="0" w:type="auto"/>
          </w:tcPr>
          <w:p w14:paraId="06D0DC19"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44.00</w:t>
            </w:r>
          </w:p>
        </w:tc>
        <w:tc>
          <w:tcPr>
            <w:tcW w:w="0" w:type="auto"/>
          </w:tcPr>
          <w:p w14:paraId="15986215"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71.80</w:t>
            </w:r>
          </w:p>
        </w:tc>
        <w:tc>
          <w:tcPr>
            <w:tcW w:w="0" w:type="auto"/>
          </w:tcPr>
          <w:p w14:paraId="11F77F8C"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44.70</w:t>
            </w:r>
          </w:p>
        </w:tc>
        <w:tc>
          <w:tcPr>
            <w:tcW w:w="0" w:type="auto"/>
          </w:tcPr>
          <w:p w14:paraId="0AE685ED"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53.50</w:t>
            </w:r>
          </w:p>
        </w:tc>
      </w:tr>
      <w:tr w:rsidR="0042390E" w:rsidRPr="00324FEC" w14:paraId="2F4DDBDA" w14:textId="77777777" w:rsidTr="0042390E">
        <w:tc>
          <w:tcPr>
            <w:cnfStyle w:val="001000000000" w:firstRow="0" w:lastRow="0" w:firstColumn="1" w:lastColumn="0" w:oddVBand="0" w:evenVBand="0" w:oddHBand="0" w:evenHBand="0" w:firstRowFirstColumn="0" w:firstRowLastColumn="0" w:lastRowFirstColumn="0" w:lastRowLastColumn="0"/>
            <w:tcW w:w="0" w:type="auto"/>
            <w:vMerge w:val="restart"/>
          </w:tcPr>
          <w:p w14:paraId="1FD4CBFF" w14:textId="77777777" w:rsidR="0042390E" w:rsidRPr="00324FEC" w:rsidRDefault="0042390E" w:rsidP="008662A3">
            <w:pPr>
              <w:spacing w:after="0"/>
              <w:rPr>
                <w:b w:val="0"/>
                <w:bCs w:val="0"/>
                <w:sz w:val="20"/>
                <w:szCs w:val="20"/>
              </w:rPr>
            </w:pPr>
            <w:r w:rsidRPr="00324FEC">
              <w:rPr>
                <w:sz w:val="20"/>
                <w:szCs w:val="20"/>
              </w:rPr>
              <w:t>CO</w:t>
            </w:r>
            <w:r w:rsidRPr="00324FEC">
              <w:rPr>
                <w:sz w:val="20"/>
                <w:szCs w:val="20"/>
                <w:vertAlign w:val="subscript"/>
              </w:rPr>
              <w:t>2</w:t>
            </w:r>
            <w:r w:rsidRPr="00324FEC">
              <w:rPr>
                <w:sz w:val="20"/>
                <w:szCs w:val="20"/>
              </w:rPr>
              <w:t xml:space="preserve"> (kt/y)</w:t>
            </w:r>
          </w:p>
        </w:tc>
        <w:tc>
          <w:tcPr>
            <w:tcW w:w="0" w:type="auto"/>
          </w:tcPr>
          <w:p w14:paraId="41A2BB78"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b/>
                <w:bCs/>
                <w:sz w:val="20"/>
                <w:szCs w:val="20"/>
              </w:rPr>
            </w:pPr>
            <w:r w:rsidRPr="00324FEC">
              <w:rPr>
                <w:b/>
                <w:bCs/>
                <w:sz w:val="20"/>
                <w:szCs w:val="20"/>
              </w:rPr>
              <w:t>Produced</w:t>
            </w:r>
          </w:p>
        </w:tc>
        <w:tc>
          <w:tcPr>
            <w:tcW w:w="0" w:type="auto"/>
          </w:tcPr>
          <w:p w14:paraId="1AFECF86" w14:textId="2086D15F"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240</w:t>
            </w:r>
          </w:p>
        </w:tc>
        <w:tc>
          <w:tcPr>
            <w:tcW w:w="0" w:type="auto"/>
          </w:tcPr>
          <w:p w14:paraId="3C6C14DB"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238</w:t>
            </w:r>
          </w:p>
        </w:tc>
        <w:tc>
          <w:tcPr>
            <w:tcW w:w="0" w:type="auto"/>
          </w:tcPr>
          <w:p w14:paraId="1968F2D9"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60</w:t>
            </w:r>
          </w:p>
        </w:tc>
        <w:tc>
          <w:tcPr>
            <w:tcW w:w="0" w:type="auto"/>
          </w:tcPr>
          <w:p w14:paraId="6A3927C6"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323</w:t>
            </w:r>
          </w:p>
        </w:tc>
        <w:tc>
          <w:tcPr>
            <w:tcW w:w="0" w:type="auto"/>
          </w:tcPr>
          <w:p w14:paraId="2DB7D8EF"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58</w:t>
            </w:r>
          </w:p>
        </w:tc>
        <w:tc>
          <w:tcPr>
            <w:tcW w:w="0" w:type="auto"/>
          </w:tcPr>
          <w:p w14:paraId="010A01EC"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317</w:t>
            </w:r>
          </w:p>
        </w:tc>
        <w:tc>
          <w:tcPr>
            <w:tcW w:w="0" w:type="auto"/>
          </w:tcPr>
          <w:p w14:paraId="13048423"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113</w:t>
            </w:r>
          </w:p>
        </w:tc>
      </w:tr>
      <w:tr w:rsidR="0042390E" w:rsidRPr="00324FEC" w14:paraId="441155A6" w14:textId="77777777" w:rsidTr="0042390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14:paraId="58F80952" w14:textId="77777777" w:rsidR="0042390E" w:rsidRPr="00324FEC" w:rsidRDefault="0042390E" w:rsidP="008662A3">
            <w:pPr>
              <w:spacing w:after="0"/>
              <w:rPr>
                <w:b w:val="0"/>
                <w:bCs w:val="0"/>
                <w:sz w:val="20"/>
                <w:szCs w:val="20"/>
              </w:rPr>
            </w:pPr>
          </w:p>
        </w:tc>
        <w:tc>
          <w:tcPr>
            <w:tcW w:w="0" w:type="auto"/>
          </w:tcPr>
          <w:p w14:paraId="3E8A616F"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b/>
                <w:bCs/>
                <w:sz w:val="20"/>
                <w:szCs w:val="20"/>
              </w:rPr>
            </w:pPr>
            <w:r w:rsidRPr="00324FEC">
              <w:rPr>
                <w:b/>
                <w:bCs/>
                <w:sz w:val="20"/>
                <w:szCs w:val="20"/>
              </w:rPr>
              <w:t>Captured</w:t>
            </w:r>
          </w:p>
        </w:tc>
        <w:tc>
          <w:tcPr>
            <w:tcW w:w="0" w:type="auto"/>
          </w:tcPr>
          <w:p w14:paraId="5DC8C693" w14:textId="338827F6"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217</w:t>
            </w:r>
          </w:p>
        </w:tc>
        <w:tc>
          <w:tcPr>
            <w:tcW w:w="0" w:type="auto"/>
          </w:tcPr>
          <w:p w14:paraId="7A76DAC7"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215</w:t>
            </w:r>
          </w:p>
        </w:tc>
        <w:tc>
          <w:tcPr>
            <w:tcW w:w="0" w:type="auto"/>
          </w:tcPr>
          <w:p w14:paraId="3CB3FB48"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NA</w:t>
            </w:r>
          </w:p>
        </w:tc>
        <w:tc>
          <w:tcPr>
            <w:tcW w:w="0" w:type="auto"/>
          </w:tcPr>
          <w:p w14:paraId="5FBBBDB7"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292</w:t>
            </w:r>
          </w:p>
        </w:tc>
        <w:tc>
          <w:tcPr>
            <w:tcW w:w="0" w:type="auto"/>
          </w:tcPr>
          <w:p w14:paraId="4069F70A"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53</w:t>
            </w:r>
          </w:p>
        </w:tc>
        <w:tc>
          <w:tcPr>
            <w:tcW w:w="0" w:type="auto"/>
          </w:tcPr>
          <w:p w14:paraId="3C370124"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287</w:t>
            </w:r>
          </w:p>
        </w:tc>
        <w:tc>
          <w:tcPr>
            <w:tcW w:w="0" w:type="auto"/>
          </w:tcPr>
          <w:p w14:paraId="47813D16" w14:textId="77777777"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NA</w:t>
            </w:r>
          </w:p>
        </w:tc>
      </w:tr>
      <w:tr w:rsidR="0042390E" w:rsidRPr="00324FEC" w14:paraId="175132CB" w14:textId="77777777" w:rsidTr="0042390E">
        <w:tc>
          <w:tcPr>
            <w:cnfStyle w:val="001000000000" w:firstRow="0" w:lastRow="0" w:firstColumn="1" w:lastColumn="0" w:oddVBand="0" w:evenVBand="0" w:oddHBand="0" w:evenHBand="0" w:firstRowFirstColumn="0" w:firstRowLastColumn="0" w:lastRowFirstColumn="0" w:lastRowLastColumn="0"/>
            <w:tcW w:w="0" w:type="auto"/>
            <w:vMerge/>
          </w:tcPr>
          <w:p w14:paraId="680FA748" w14:textId="77777777" w:rsidR="0042390E" w:rsidRPr="00324FEC" w:rsidRDefault="0042390E" w:rsidP="008662A3">
            <w:pPr>
              <w:spacing w:after="0"/>
              <w:rPr>
                <w:b w:val="0"/>
                <w:bCs w:val="0"/>
                <w:sz w:val="20"/>
                <w:szCs w:val="20"/>
              </w:rPr>
            </w:pPr>
          </w:p>
        </w:tc>
        <w:tc>
          <w:tcPr>
            <w:tcW w:w="0" w:type="auto"/>
          </w:tcPr>
          <w:p w14:paraId="3B91572A"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b/>
                <w:bCs/>
                <w:sz w:val="20"/>
                <w:szCs w:val="20"/>
              </w:rPr>
            </w:pPr>
            <w:r w:rsidRPr="00324FEC">
              <w:rPr>
                <w:b/>
                <w:bCs/>
                <w:sz w:val="20"/>
                <w:szCs w:val="20"/>
              </w:rPr>
              <w:t>Emitted</w:t>
            </w:r>
          </w:p>
        </w:tc>
        <w:tc>
          <w:tcPr>
            <w:tcW w:w="0" w:type="auto"/>
          </w:tcPr>
          <w:p w14:paraId="51C9B036" w14:textId="11288C85"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23</w:t>
            </w:r>
          </w:p>
        </w:tc>
        <w:tc>
          <w:tcPr>
            <w:tcW w:w="0" w:type="auto"/>
          </w:tcPr>
          <w:p w14:paraId="4179EC2C"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23</w:t>
            </w:r>
          </w:p>
        </w:tc>
        <w:tc>
          <w:tcPr>
            <w:tcW w:w="0" w:type="auto"/>
          </w:tcPr>
          <w:p w14:paraId="7D6624AE"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60</w:t>
            </w:r>
          </w:p>
        </w:tc>
        <w:tc>
          <w:tcPr>
            <w:tcW w:w="0" w:type="auto"/>
          </w:tcPr>
          <w:p w14:paraId="529A191A"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31</w:t>
            </w:r>
          </w:p>
        </w:tc>
        <w:tc>
          <w:tcPr>
            <w:tcW w:w="0" w:type="auto"/>
          </w:tcPr>
          <w:p w14:paraId="7CC1D7E1"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5</w:t>
            </w:r>
          </w:p>
        </w:tc>
        <w:tc>
          <w:tcPr>
            <w:tcW w:w="0" w:type="auto"/>
          </w:tcPr>
          <w:p w14:paraId="3383BFFC"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30</w:t>
            </w:r>
          </w:p>
        </w:tc>
        <w:tc>
          <w:tcPr>
            <w:tcW w:w="0" w:type="auto"/>
          </w:tcPr>
          <w:p w14:paraId="364F3280" w14:textId="77777777" w:rsidR="0042390E" w:rsidRPr="00324FEC" w:rsidRDefault="0042390E" w:rsidP="008662A3">
            <w:pPr>
              <w:spacing w:after="0"/>
              <w:cnfStyle w:val="000000000000" w:firstRow="0" w:lastRow="0" w:firstColumn="0" w:lastColumn="0" w:oddVBand="0" w:evenVBand="0" w:oddHBand="0" w:evenHBand="0" w:firstRowFirstColumn="0" w:firstRowLastColumn="0" w:lastRowFirstColumn="0" w:lastRowLastColumn="0"/>
              <w:rPr>
                <w:sz w:val="20"/>
                <w:szCs w:val="20"/>
              </w:rPr>
            </w:pPr>
            <w:r w:rsidRPr="00324FEC">
              <w:rPr>
                <w:sz w:val="20"/>
                <w:szCs w:val="20"/>
              </w:rPr>
              <w:t>113</w:t>
            </w:r>
          </w:p>
        </w:tc>
      </w:tr>
      <w:tr w:rsidR="0042390E" w:rsidRPr="00324FEC" w14:paraId="75BF1BDD" w14:textId="77777777" w:rsidTr="0042390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gridSpan w:val="2"/>
          </w:tcPr>
          <w:p w14:paraId="21164481" w14:textId="63AB0AE8" w:rsidR="0042390E" w:rsidRPr="00324FEC" w:rsidRDefault="0042390E" w:rsidP="008662A3">
            <w:pPr>
              <w:spacing w:after="0"/>
              <w:rPr>
                <w:b w:val="0"/>
                <w:bCs w:val="0"/>
                <w:sz w:val="20"/>
                <w:szCs w:val="20"/>
              </w:rPr>
            </w:pPr>
            <w:r w:rsidRPr="00324FEC">
              <w:rPr>
                <w:sz w:val="20"/>
                <w:szCs w:val="20"/>
              </w:rPr>
              <w:t>CO</w:t>
            </w:r>
            <w:r w:rsidRPr="00324FEC">
              <w:rPr>
                <w:sz w:val="20"/>
                <w:szCs w:val="20"/>
                <w:vertAlign w:val="subscript"/>
              </w:rPr>
              <w:t>2</w:t>
            </w:r>
            <w:r w:rsidRPr="00324FEC">
              <w:rPr>
                <w:sz w:val="20"/>
                <w:szCs w:val="20"/>
              </w:rPr>
              <w:t>e (</w:t>
            </w:r>
            <w:r w:rsidR="009872D1">
              <w:rPr>
                <w:sz w:val="20"/>
                <w:szCs w:val="20"/>
              </w:rPr>
              <w:t>t</w:t>
            </w:r>
            <w:r w:rsidRPr="00324FEC">
              <w:rPr>
                <w:sz w:val="20"/>
                <w:szCs w:val="20"/>
              </w:rPr>
              <w:t>-CO</w:t>
            </w:r>
            <w:r w:rsidRPr="00324FEC">
              <w:rPr>
                <w:sz w:val="20"/>
                <w:szCs w:val="20"/>
                <w:vertAlign w:val="subscript"/>
              </w:rPr>
              <w:t>2</w:t>
            </w:r>
            <w:r w:rsidRPr="00324FEC">
              <w:rPr>
                <w:sz w:val="20"/>
                <w:szCs w:val="20"/>
              </w:rPr>
              <w:t>/t-H</w:t>
            </w:r>
            <w:r w:rsidRPr="00324FEC">
              <w:rPr>
                <w:sz w:val="20"/>
                <w:szCs w:val="20"/>
                <w:vertAlign w:val="subscript"/>
              </w:rPr>
              <w:t>2</w:t>
            </w:r>
            <w:r w:rsidRPr="00324FEC">
              <w:rPr>
                <w:sz w:val="20"/>
                <w:szCs w:val="20"/>
              </w:rPr>
              <w:t>)</w:t>
            </w:r>
          </w:p>
        </w:tc>
        <w:tc>
          <w:tcPr>
            <w:tcW w:w="0" w:type="auto"/>
          </w:tcPr>
          <w:p w14:paraId="6E4EC986" w14:textId="5FAA2DF6" w:rsidR="0042390E" w:rsidRPr="00324FEC" w:rsidRDefault="009872D1"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0.</w:t>
            </w:r>
            <w:r w:rsidR="0042390E" w:rsidRPr="00324FEC">
              <w:rPr>
                <w:sz w:val="20"/>
                <w:szCs w:val="20"/>
              </w:rPr>
              <w:t>23</w:t>
            </w:r>
          </w:p>
        </w:tc>
        <w:tc>
          <w:tcPr>
            <w:tcW w:w="0" w:type="auto"/>
          </w:tcPr>
          <w:p w14:paraId="5F961084" w14:textId="6BFC1DCD" w:rsidR="0042390E" w:rsidRPr="00324FEC" w:rsidRDefault="009872D1"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0.</w:t>
            </w:r>
            <w:r w:rsidR="0042390E" w:rsidRPr="00324FEC">
              <w:rPr>
                <w:sz w:val="20"/>
                <w:szCs w:val="20"/>
              </w:rPr>
              <w:t>23</w:t>
            </w:r>
          </w:p>
        </w:tc>
        <w:tc>
          <w:tcPr>
            <w:tcW w:w="0" w:type="auto"/>
          </w:tcPr>
          <w:p w14:paraId="1B047517" w14:textId="6D0E10DB" w:rsidR="0042390E" w:rsidRPr="00324FEC" w:rsidRDefault="009872D1"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0.</w:t>
            </w:r>
            <w:r w:rsidR="0042390E" w:rsidRPr="00324FEC">
              <w:rPr>
                <w:sz w:val="20"/>
                <w:szCs w:val="20"/>
              </w:rPr>
              <w:t>60</w:t>
            </w:r>
          </w:p>
        </w:tc>
        <w:tc>
          <w:tcPr>
            <w:tcW w:w="0" w:type="auto"/>
          </w:tcPr>
          <w:p w14:paraId="150CC4BB" w14:textId="786DB2A4" w:rsidR="0042390E" w:rsidRPr="00324FEC" w:rsidRDefault="009872D1"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0.</w:t>
            </w:r>
            <w:r w:rsidR="0042390E" w:rsidRPr="00324FEC">
              <w:rPr>
                <w:sz w:val="20"/>
                <w:szCs w:val="20"/>
              </w:rPr>
              <w:t>31</w:t>
            </w:r>
          </w:p>
        </w:tc>
        <w:tc>
          <w:tcPr>
            <w:tcW w:w="0" w:type="auto"/>
          </w:tcPr>
          <w:p w14:paraId="25E3F774" w14:textId="7D17D3CC" w:rsidR="0042390E" w:rsidRPr="00324FEC" w:rsidRDefault="009872D1"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0.</w:t>
            </w:r>
            <w:r w:rsidR="0042390E" w:rsidRPr="00324FEC">
              <w:rPr>
                <w:sz w:val="20"/>
                <w:szCs w:val="20"/>
              </w:rPr>
              <w:t>50</w:t>
            </w:r>
          </w:p>
        </w:tc>
        <w:tc>
          <w:tcPr>
            <w:tcW w:w="0" w:type="auto"/>
          </w:tcPr>
          <w:p w14:paraId="3598D57D" w14:textId="4FB2C7DD" w:rsidR="0042390E" w:rsidRPr="00324FEC" w:rsidRDefault="009872D1"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Pr>
                <w:sz w:val="20"/>
                <w:szCs w:val="20"/>
              </w:rPr>
              <w:t>0.</w:t>
            </w:r>
            <w:r w:rsidR="0042390E" w:rsidRPr="00324FEC">
              <w:rPr>
                <w:sz w:val="20"/>
                <w:szCs w:val="20"/>
              </w:rPr>
              <w:t>30</w:t>
            </w:r>
          </w:p>
        </w:tc>
        <w:tc>
          <w:tcPr>
            <w:tcW w:w="0" w:type="auto"/>
          </w:tcPr>
          <w:p w14:paraId="7897E1D2" w14:textId="51466E92" w:rsidR="0042390E" w:rsidRPr="00324FEC" w:rsidRDefault="0042390E" w:rsidP="008662A3">
            <w:pPr>
              <w:spacing w:after="0"/>
              <w:cnfStyle w:val="000000100000" w:firstRow="0" w:lastRow="0" w:firstColumn="0" w:lastColumn="0" w:oddVBand="0" w:evenVBand="0" w:oddHBand="1" w:evenHBand="0" w:firstRowFirstColumn="0" w:firstRowLastColumn="0" w:lastRowFirstColumn="0" w:lastRowLastColumn="0"/>
              <w:rPr>
                <w:sz w:val="20"/>
                <w:szCs w:val="20"/>
              </w:rPr>
            </w:pPr>
            <w:r w:rsidRPr="00324FEC">
              <w:rPr>
                <w:sz w:val="20"/>
                <w:szCs w:val="20"/>
              </w:rPr>
              <w:t>1</w:t>
            </w:r>
            <w:r w:rsidR="009872D1">
              <w:rPr>
                <w:sz w:val="20"/>
                <w:szCs w:val="20"/>
              </w:rPr>
              <w:t>.</w:t>
            </w:r>
            <w:r w:rsidRPr="00324FEC">
              <w:rPr>
                <w:sz w:val="20"/>
                <w:szCs w:val="20"/>
              </w:rPr>
              <w:t>13</w:t>
            </w:r>
          </w:p>
        </w:tc>
      </w:tr>
    </w:tbl>
    <w:p w14:paraId="3F9CE0C0" w14:textId="77777777" w:rsidR="001064E8" w:rsidRDefault="001064E8" w:rsidP="001064E8"/>
    <w:p w14:paraId="0066FC26" w14:textId="77777777" w:rsidR="001064E8" w:rsidRDefault="001064E8" w:rsidP="001064E8">
      <w:pPr>
        <w:pStyle w:val="Heading2"/>
      </w:pPr>
      <w:bookmarkStart w:id="100" w:name="_Toc108515530"/>
      <w:bookmarkStart w:id="101" w:name="_Toc149560729"/>
      <w:r>
        <w:t>Financial Analysis</w:t>
      </w:r>
      <w:bookmarkEnd w:id="100"/>
      <w:bookmarkEnd w:id="101"/>
    </w:p>
    <w:p w14:paraId="09E3DB7B" w14:textId="77777777" w:rsidR="001064E8" w:rsidRDefault="001064E8" w:rsidP="001064E8">
      <w:pPr>
        <w:pStyle w:val="Heading3"/>
      </w:pPr>
      <w:bookmarkStart w:id="102" w:name="_Toc108515531"/>
      <w:bookmarkStart w:id="103" w:name="_Toc149560730"/>
      <w:r>
        <w:t>Capital Cost</w:t>
      </w:r>
      <w:bookmarkEnd w:id="102"/>
      <w:bookmarkEnd w:id="103"/>
    </w:p>
    <w:p w14:paraId="51B91D25" w14:textId="26C2712D" w:rsidR="00605A86" w:rsidRDefault="001064E8" w:rsidP="001064E8">
      <w:pPr>
        <w:jc w:val="both"/>
      </w:pPr>
      <w:r>
        <w:t>For the conventional blue hydrogen pathways</w:t>
      </w:r>
      <w:r w:rsidR="004E0E46">
        <w:t xml:space="preserve"> from natural gas</w:t>
      </w:r>
      <w:r>
        <w:t xml:space="preserve">, the </w:t>
      </w:r>
      <w:r w:rsidR="004E0E46">
        <w:t xml:space="preserve">breakdown of the total capital costs </w:t>
      </w:r>
      <w:r w:rsidR="00122B22">
        <w:t>is</w:t>
      </w:r>
      <w:r w:rsidR="004E0E46">
        <w:t xml:space="preserve"> </w:t>
      </w:r>
      <w:r w:rsidR="00F87F7F">
        <w:t xml:space="preserve">presented in </w:t>
      </w:r>
      <w:r w:rsidR="00F87F7F">
        <w:fldChar w:fldCharType="begin"/>
      </w:r>
      <w:r w:rsidR="00F87F7F">
        <w:instrText xml:space="preserve"> REF _Ref108526268 \h </w:instrText>
      </w:r>
      <w:r w:rsidR="00F87F7F">
        <w:fldChar w:fldCharType="separate"/>
      </w:r>
      <w:r w:rsidR="000A0462">
        <w:t xml:space="preserve">Figure </w:t>
      </w:r>
      <w:r w:rsidR="000A0462">
        <w:rPr>
          <w:noProof/>
        </w:rPr>
        <w:t>2</w:t>
      </w:r>
      <w:r w:rsidR="000A0462">
        <w:noBreakHyphen/>
      </w:r>
      <w:r w:rsidR="000A0462">
        <w:rPr>
          <w:noProof/>
        </w:rPr>
        <w:t>9</w:t>
      </w:r>
      <w:r w:rsidR="00F87F7F">
        <w:fldChar w:fldCharType="end"/>
      </w:r>
      <w:r w:rsidR="004E0E46">
        <w:t xml:space="preserve">. </w:t>
      </w:r>
      <w:r w:rsidR="00605A86">
        <w:t xml:space="preserve">The capital cost for the NG-S-SMR scenario is the lowest, closely followed by the NG-ATR-OP. The main factors that influence the TCC across all four scenarios are: </w:t>
      </w:r>
    </w:p>
    <w:p w14:paraId="5FEDC301" w14:textId="2C20BA78" w:rsidR="00605A86" w:rsidRDefault="00605A86" w:rsidP="00BF0373">
      <w:pPr>
        <w:pStyle w:val="ListParagraph"/>
      </w:pPr>
      <w:r>
        <w:t>t</w:t>
      </w:r>
      <w:r w:rsidRPr="00605A86">
        <w:rPr>
          <w:b/>
          <w:bCs/>
        </w:rPr>
        <w:t xml:space="preserve">he selected reformer technology </w:t>
      </w:r>
      <w:r>
        <w:t xml:space="preserve">with the ATR having a higher equipment cost than the SMR scenarios). </w:t>
      </w:r>
    </w:p>
    <w:p w14:paraId="0567AE78" w14:textId="4AC57051" w:rsidR="001064E8" w:rsidRDefault="00605A86" w:rsidP="00BF0373">
      <w:pPr>
        <w:pStyle w:val="ListParagraph"/>
      </w:pPr>
      <w:r w:rsidRPr="00605A86">
        <w:rPr>
          <w:b/>
          <w:bCs/>
        </w:rPr>
        <w:t>the location and number of CO</w:t>
      </w:r>
      <w:r w:rsidRPr="00605A86">
        <w:rPr>
          <w:b/>
          <w:bCs/>
          <w:vertAlign w:val="subscript"/>
        </w:rPr>
        <w:t>2</w:t>
      </w:r>
      <w:r w:rsidRPr="00605A86">
        <w:rPr>
          <w:b/>
          <w:bCs/>
        </w:rPr>
        <w:t xml:space="preserve"> capture units</w:t>
      </w:r>
      <w:r>
        <w:t xml:space="preserve"> with the CO</w:t>
      </w:r>
      <w:r w:rsidRPr="00605A86">
        <w:rPr>
          <w:vertAlign w:val="subscript"/>
        </w:rPr>
        <w:t>2</w:t>
      </w:r>
      <w:r>
        <w:t xml:space="preserve"> removal from the flue gases the most significant capital equipment cost for the SMR pathways scenarios due to the indirect heating approach (approximately half the ISBL cost for the NG-S-SMR scenario is attributed to the CO</w:t>
      </w:r>
      <w:r w:rsidRPr="00605A86">
        <w:rPr>
          <w:vertAlign w:val="subscript"/>
        </w:rPr>
        <w:t>2</w:t>
      </w:r>
      <w:r>
        <w:t xml:space="preserve"> capture, dehydration and compression units.</w:t>
      </w:r>
    </w:p>
    <w:p w14:paraId="638D6AE2" w14:textId="703E89D9" w:rsidR="00605A86" w:rsidRDefault="00605A86" w:rsidP="00BF0373">
      <w:pPr>
        <w:pStyle w:val="ListParagraph"/>
      </w:pPr>
      <w:r>
        <w:rPr>
          <w:b/>
          <w:bCs/>
        </w:rPr>
        <w:t>the need for oxygen from an air separation unit</w:t>
      </w:r>
      <w:r>
        <w:t xml:space="preserve"> (ASU) with both ATR scenarios having 20-25% of the TCC in the ASU and O</w:t>
      </w:r>
      <w:r w:rsidRPr="00605A86">
        <w:rPr>
          <w:vertAlign w:val="subscript"/>
        </w:rPr>
        <w:t>2</w:t>
      </w:r>
      <w:r>
        <w:t xml:space="preserve"> compressors.</w:t>
      </w:r>
    </w:p>
    <w:p w14:paraId="45ADA028" w14:textId="54B14CB8" w:rsidR="00F87F7F" w:rsidRDefault="004F739E" w:rsidP="00F87F7F">
      <w:pPr>
        <w:keepNext/>
        <w:spacing w:after="0"/>
        <w:jc w:val="both"/>
      </w:pPr>
      <w:r>
        <w:rPr>
          <w:noProof/>
        </w:rPr>
        <w:lastRenderedPageBreak/>
        <w:drawing>
          <wp:inline distT="0" distB="0" distL="0" distR="0" wp14:anchorId="30D91679" wp14:editId="0356395A">
            <wp:extent cx="5727700" cy="3208655"/>
            <wp:effectExtent l="0" t="0" r="6350" b="0"/>
            <wp:docPr id="580995550" name="Chart 1">
              <a:extLst xmlns:a="http://schemas.openxmlformats.org/drawingml/2006/main">
                <a:ext uri="{FF2B5EF4-FFF2-40B4-BE49-F238E27FC236}">
                  <a16:creationId xmlns:a16="http://schemas.microsoft.com/office/drawing/2014/main" id="{A98E36C3-10BF-4E33-9D8C-B01FAC25D55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1FD373FA" w14:textId="03B4B3BB" w:rsidR="00F87F7F" w:rsidRDefault="00F87F7F" w:rsidP="00F87F7F">
      <w:pPr>
        <w:pStyle w:val="Caption"/>
        <w:jc w:val="both"/>
      </w:pPr>
      <w:bookmarkStart w:id="104" w:name="_Ref108526268"/>
      <w:bookmarkStart w:id="105" w:name="_Toc149560172"/>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9</w:t>
      </w:r>
      <w:r w:rsidR="00FC7334">
        <w:fldChar w:fldCharType="end"/>
      </w:r>
      <w:bookmarkEnd w:id="104"/>
      <w:r>
        <w:t xml:space="preserve"> </w:t>
      </w:r>
      <w:r w:rsidRPr="00EF7445">
        <w:t xml:space="preserve">Capital </w:t>
      </w:r>
      <w:r w:rsidR="00C74D82">
        <w:t>c</w:t>
      </w:r>
      <w:r w:rsidRPr="00EF7445">
        <w:t xml:space="preserve">ost </w:t>
      </w:r>
      <w:r w:rsidR="00C74D82">
        <w:t>b</w:t>
      </w:r>
      <w:r w:rsidRPr="00EF7445">
        <w:t xml:space="preserve">reakdown for blue hydrogen </w:t>
      </w:r>
      <w:r w:rsidR="00C74D82">
        <w:t xml:space="preserve">from natural gas </w:t>
      </w:r>
      <w:r w:rsidRPr="00EF7445">
        <w:t>using conventional technologies</w:t>
      </w:r>
      <w:bookmarkEnd w:id="105"/>
      <w:r w:rsidRPr="00EF7445">
        <w:t xml:space="preserve"> </w:t>
      </w:r>
    </w:p>
    <w:p w14:paraId="0E181FC8" w14:textId="348F7223" w:rsidR="001064E8" w:rsidRDefault="001064E8" w:rsidP="00D113FF">
      <w:pPr>
        <w:spacing w:before="100" w:beforeAutospacing="1" w:after="0"/>
        <w:jc w:val="both"/>
        <w:rPr>
          <w:rFonts w:cs="Arial"/>
        </w:rPr>
      </w:pPr>
      <w:r>
        <w:t xml:space="preserve">For the unconventional technologies, the only notable difference is that some equipment packages are not available </w:t>
      </w:r>
      <w:r w:rsidR="00C74D82">
        <w:t xml:space="preserve">in commercial software packages </w:t>
      </w:r>
      <w:r>
        <w:t xml:space="preserve">as the designs had not been constructed on a commercial scale. </w:t>
      </w:r>
      <w:r w:rsidRPr="00AE3FCD">
        <w:rPr>
          <w:rFonts w:cs="Arial"/>
        </w:rPr>
        <w:t>In these cases, designs and costs were adapted from the closest commercial analogue</w:t>
      </w:r>
      <w:r w:rsidR="00C74D82">
        <w:rPr>
          <w:rStyle w:val="FootnoteReference"/>
          <w:rFonts w:cs="Arial"/>
        </w:rPr>
        <w:footnoteReference w:id="13"/>
      </w:r>
      <w:r w:rsidRPr="00AE3FCD">
        <w:rPr>
          <w:rFonts w:cs="Arial"/>
        </w:rPr>
        <w:t xml:space="preserve">. </w:t>
      </w:r>
      <w:r w:rsidR="00D02415">
        <w:rPr>
          <w:rFonts w:cs="Arial"/>
        </w:rPr>
        <w:t xml:space="preserve">Renewable </w:t>
      </w:r>
      <w:r w:rsidR="00B03D9C">
        <w:rPr>
          <w:rFonts w:cs="Arial"/>
        </w:rPr>
        <w:t>energy</w:t>
      </w:r>
      <w:r w:rsidR="00D02415">
        <w:rPr>
          <w:rFonts w:cs="Arial"/>
        </w:rPr>
        <w:t xml:space="preserve"> integration </w:t>
      </w:r>
      <w:r w:rsidR="00421943">
        <w:rPr>
          <w:rFonts w:cs="Arial"/>
        </w:rPr>
        <w:t xml:space="preserve">for both the CSG-SCP+RE and CSG-MMP+RE cases was through resistive heating coils in the reactor vessel. The cost of these coils was included in the capital cost of the reactor units themselves, although such configurations have never been demonstrated. </w:t>
      </w:r>
      <w:r>
        <w:rPr>
          <w:rFonts w:cs="Arial"/>
        </w:rPr>
        <w:t xml:space="preserve">The results are summarised </w:t>
      </w:r>
      <w:r w:rsidR="00B67B96">
        <w:rPr>
          <w:rFonts w:cs="Arial"/>
        </w:rPr>
        <w:t xml:space="preserve">in </w:t>
      </w:r>
      <w:r w:rsidR="00B67B96">
        <w:rPr>
          <w:rFonts w:cs="Arial"/>
        </w:rPr>
        <w:fldChar w:fldCharType="begin"/>
      </w:r>
      <w:r w:rsidR="00B67B96">
        <w:rPr>
          <w:rFonts w:cs="Arial"/>
        </w:rPr>
        <w:instrText xml:space="preserve"> REF _Ref108698143 \h </w:instrText>
      </w:r>
      <w:r w:rsidR="00B67B96">
        <w:rPr>
          <w:rFonts w:cs="Arial"/>
        </w:rPr>
      </w:r>
      <w:r w:rsidR="00B67B96">
        <w:rPr>
          <w:rFonts w:cs="Arial"/>
        </w:rPr>
        <w:fldChar w:fldCharType="separate"/>
      </w:r>
      <w:r w:rsidR="000A0462">
        <w:t xml:space="preserve">Figure </w:t>
      </w:r>
      <w:r w:rsidR="000A0462">
        <w:rPr>
          <w:noProof/>
        </w:rPr>
        <w:t>2</w:t>
      </w:r>
      <w:r w:rsidR="000A0462">
        <w:noBreakHyphen/>
      </w:r>
      <w:r w:rsidR="000A0462">
        <w:rPr>
          <w:noProof/>
        </w:rPr>
        <w:t>10</w:t>
      </w:r>
      <w:r w:rsidR="00B67B96">
        <w:rPr>
          <w:rFonts w:cs="Arial"/>
        </w:rPr>
        <w:fldChar w:fldCharType="end"/>
      </w:r>
      <w:r w:rsidR="00B67B96">
        <w:rPr>
          <w:rFonts w:cs="Arial"/>
        </w:rPr>
        <w:t xml:space="preserve"> and </w:t>
      </w:r>
      <w:r w:rsidR="00B67B96">
        <w:rPr>
          <w:rFonts w:cs="Arial"/>
        </w:rPr>
        <w:fldChar w:fldCharType="begin"/>
      </w:r>
      <w:r w:rsidR="00B67B96">
        <w:rPr>
          <w:rFonts w:cs="Arial"/>
        </w:rPr>
        <w:instrText xml:space="preserve"> REF _Ref108698144 \h </w:instrText>
      </w:r>
      <w:r w:rsidR="00B67B96">
        <w:rPr>
          <w:rFonts w:cs="Arial"/>
        </w:rPr>
      </w:r>
      <w:r w:rsidR="00B67B96">
        <w:rPr>
          <w:rFonts w:cs="Arial"/>
        </w:rPr>
        <w:fldChar w:fldCharType="separate"/>
      </w:r>
      <w:r w:rsidR="000A0462">
        <w:t xml:space="preserve">Figure </w:t>
      </w:r>
      <w:r w:rsidR="000A0462">
        <w:rPr>
          <w:noProof/>
        </w:rPr>
        <w:t>2</w:t>
      </w:r>
      <w:r w:rsidR="000A0462">
        <w:noBreakHyphen/>
      </w:r>
      <w:r w:rsidR="000A0462">
        <w:rPr>
          <w:noProof/>
        </w:rPr>
        <w:t>11</w:t>
      </w:r>
      <w:r w:rsidR="00B67B96">
        <w:rPr>
          <w:rFonts w:cs="Arial"/>
        </w:rPr>
        <w:fldChar w:fldCharType="end"/>
      </w:r>
      <w:r w:rsidR="00B67B96">
        <w:rPr>
          <w:rFonts w:cs="Arial"/>
        </w:rPr>
        <w:t>.</w:t>
      </w:r>
      <w:r w:rsidR="00605A86">
        <w:rPr>
          <w:rFonts w:cs="Arial"/>
        </w:rPr>
        <w:t xml:space="preserve"> The equipment costs for the pyrolysis scenarios is between 20% and 50% lower than the equipment costs of the conventional blue hydrogen from natural gas scenarios. This is largely a function of fewer units and a greatly reduced CO2 capture requirement. However, the low technology maturity and greater project / process contingencies actually means the TCC for the emerging technologies is up to ~40% higher than the SMR or ATR options.  </w:t>
      </w:r>
    </w:p>
    <w:p w14:paraId="38E93039" w14:textId="2E70A391" w:rsidR="00D113FF" w:rsidRDefault="00D02415" w:rsidP="00537590">
      <w:pPr>
        <w:spacing w:before="100" w:beforeAutospacing="1" w:after="0"/>
        <w:jc w:val="both"/>
        <w:rPr>
          <w:rFonts w:cs="Arial"/>
        </w:rPr>
      </w:pPr>
      <w:r>
        <w:rPr>
          <w:noProof/>
        </w:rPr>
        <w:lastRenderedPageBreak/>
        <w:drawing>
          <wp:inline distT="0" distB="0" distL="0" distR="0" wp14:anchorId="0AEA8674" wp14:editId="323FBBDB">
            <wp:extent cx="5567363" cy="2685600"/>
            <wp:effectExtent l="0" t="0" r="0" b="635"/>
            <wp:docPr id="130495874" name="Chart 1">
              <a:extLst xmlns:a="http://schemas.openxmlformats.org/drawingml/2006/main">
                <a:ext uri="{FF2B5EF4-FFF2-40B4-BE49-F238E27FC236}">
                  <a16:creationId xmlns:a16="http://schemas.microsoft.com/office/drawing/2014/main" id="{C5DA974A-34A2-4943-8C21-459E01F5A45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4E558F63" w14:textId="157BFA0F" w:rsidR="001064E8" w:rsidRDefault="001064E8" w:rsidP="00100633">
      <w:pPr>
        <w:pStyle w:val="Caption"/>
      </w:pPr>
      <w:bookmarkStart w:id="106" w:name="_Ref108698143"/>
      <w:bookmarkStart w:id="107" w:name="_Toc149560173"/>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10</w:t>
      </w:r>
      <w:r w:rsidR="00FC7334">
        <w:fldChar w:fldCharType="end"/>
      </w:r>
      <w:bookmarkEnd w:id="106"/>
      <w:r>
        <w:t xml:space="preserve"> Capital </w:t>
      </w:r>
      <w:r w:rsidR="00C74D82">
        <w:t>c</w:t>
      </w:r>
      <w:r>
        <w:t xml:space="preserve">ost </w:t>
      </w:r>
      <w:r w:rsidR="00C74D82">
        <w:t>b</w:t>
      </w:r>
      <w:r w:rsidRPr="00475379">
        <w:t>reakdown</w:t>
      </w:r>
      <w:r>
        <w:t xml:space="preserve"> for methane pyrolysis by solid catalyst</w:t>
      </w:r>
      <w:bookmarkEnd w:id="107"/>
    </w:p>
    <w:p w14:paraId="436AAC18" w14:textId="1DB4A2B9" w:rsidR="001064E8" w:rsidRPr="002443BE" w:rsidRDefault="00D02415" w:rsidP="00537590">
      <w:pPr>
        <w:spacing w:after="0"/>
        <w:rPr>
          <w:lang w:val="en-GB"/>
        </w:rPr>
      </w:pPr>
      <w:r>
        <w:rPr>
          <w:noProof/>
        </w:rPr>
        <w:drawing>
          <wp:inline distT="0" distB="0" distL="0" distR="0" wp14:anchorId="57841E32" wp14:editId="35D3433D">
            <wp:extent cx="5567363" cy="2743200"/>
            <wp:effectExtent l="0" t="0" r="0" b="0"/>
            <wp:docPr id="976562387" name="Chart 1">
              <a:extLst xmlns:a="http://schemas.openxmlformats.org/drawingml/2006/main">
                <a:ext uri="{FF2B5EF4-FFF2-40B4-BE49-F238E27FC236}">
                  <a16:creationId xmlns:a16="http://schemas.microsoft.com/office/drawing/2014/main" id="{52E2E10E-F75F-49A0-9B01-F0949519598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6E58FA78" w14:textId="244B2622" w:rsidR="001064E8" w:rsidRDefault="001064E8" w:rsidP="00537590">
      <w:pPr>
        <w:pStyle w:val="Caption"/>
      </w:pPr>
      <w:bookmarkStart w:id="108" w:name="_Ref108698144"/>
      <w:bookmarkStart w:id="109" w:name="_Toc149560174"/>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11</w:t>
      </w:r>
      <w:r w:rsidR="00FC7334">
        <w:fldChar w:fldCharType="end"/>
      </w:r>
      <w:bookmarkEnd w:id="108"/>
      <w:r>
        <w:t xml:space="preserve"> Capital </w:t>
      </w:r>
      <w:r w:rsidR="00C74D82">
        <w:t>c</w:t>
      </w:r>
      <w:r>
        <w:t xml:space="preserve">ost </w:t>
      </w:r>
      <w:r w:rsidR="00C74D82">
        <w:t>b</w:t>
      </w:r>
      <w:r w:rsidRPr="00475379">
        <w:t>reakdown</w:t>
      </w:r>
      <w:r>
        <w:t xml:space="preserve"> for methane pyrolysis by molten catalyst</w:t>
      </w:r>
      <w:bookmarkEnd w:id="109"/>
    </w:p>
    <w:p w14:paraId="668DC10E" w14:textId="1EC875E0" w:rsidR="001064E8" w:rsidRDefault="001064E8" w:rsidP="001064E8">
      <w:pPr>
        <w:pStyle w:val="Heading3"/>
      </w:pPr>
      <w:bookmarkStart w:id="110" w:name="_Toc108515532"/>
      <w:bookmarkStart w:id="111" w:name="_Toc149560731"/>
      <w:r>
        <w:t>Operati</w:t>
      </w:r>
      <w:r w:rsidR="00D01673">
        <w:t>ng</w:t>
      </w:r>
      <w:r>
        <w:t xml:space="preserve"> Cost</w:t>
      </w:r>
      <w:bookmarkEnd w:id="110"/>
      <w:bookmarkEnd w:id="111"/>
    </w:p>
    <w:p w14:paraId="53C2510F" w14:textId="46F6EA1D" w:rsidR="001064E8" w:rsidRDefault="005876DF" w:rsidP="00B67B96">
      <w:pPr>
        <w:spacing w:before="240" w:after="120"/>
      </w:pPr>
      <w:r>
        <w:t xml:space="preserve">Operating expenditure is summarised in </w:t>
      </w:r>
      <w:r w:rsidR="00B67B96">
        <w:fldChar w:fldCharType="begin"/>
      </w:r>
      <w:r w:rsidR="00B67B96">
        <w:instrText xml:space="preserve"> REF _Ref108698216 \h </w:instrText>
      </w:r>
      <w:r w:rsidR="00B67B96">
        <w:fldChar w:fldCharType="separate"/>
      </w:r>
      <w:r w:rsidR="000A0462">
        <w:t xml:space="preserve">Figure </w:t>
      </w:r>
      <w:r w:rsidR="000A0462">
        <w:rPr>
          <w:noProof/>
        </w:rPr>
        <w:t>2</w:t>
      </w:r>
      <w:r w:rsidR="000A0462">
        <w:noBreakHyphen/>
      </w:r>
      <w:r w:rsidR="000A0462">
        <w:rPr>
          <w:noProof/>
        </w:rPr>
        <w:t>12</w:t>
      </w:r>
      <w:r w:rsidR="00B67B96">
        <w:fldChar w:fldCharType="end"/>
      </w:r>
      <w:r w:rsidR="00B67B96">
        <w:t xml:space="preserve"> and </w:t>
      </w:r>
      <w:r w:rsidR="00B67B96">
        <w:fldChar w:fldCharType="begin"/>
      </w:r>
      <w:r w:rsidR="00B67B96">
        <w:instrText xml:space="preserve"> REF _Ref108698231 \h </w:instrText>
      </w:r>
      <w:r w:rsidR="00B67B96">
        <w:fldChar w:fldCharType="separate"/>
      </w:r>
      <w:r w:rsidR="000A0462">
        <w:t xml:space="preserve">Figure </w:t>
      </w:r>
      <w:r w:rsidR="000A0462">
        <w:rPr>
          <w:noProof/>
        </w:rPr>
        <w:t>2</w:t>
      </w:r>
      <w:r w:rsidR="000A0462">
        <w:noBreakHyphen/>
      </w:r>
      <w:r w:rsidR="000A0462">
        <w:rPr>
          <w:noProof/>
        </w:rPr>
        <w:t>13</w:t>
      </w:r>
      <w:r w:rsidR="00B67B96">
        <w:fldChar w:fldCharType="end"/>
      </w:r>
      <w:r w:rsidR="00B67B96">
        <w:t>.</w:t>
      </w:r>
      <w:r w:rsidR="006C1164">
        <w:t xml:space="preserve"> </w:t>
      </w:r>
      <w:r>
        <w:t>In all scenarios the operational expenditure is dominated by the feedstock cost</w:t>
      </w:r>
      <w:r w:rsidR="00375C13">
        <w:t xml:space="preserve"> which is approximately 65% of the total OpEx</w:t>
      </w:r>
      <w:r w:rsidR="000A1C52">
        <w:t>. The conventional technologies benefit from the water gas shift reaction which generates additional H</w:t>
      </w:r>
      <w:r w:rsidR="000A1C52" w:rsidRPr="000A1C52">
        <w:rPr>
          <w:vertAlign w:val="subscript"/>
        </w:rPr>
        <w:t>2</w:t>
      </w:r>
      <w:r w:rsidR="000A1C52">
        <w:t xml:space="preserve"> from reacting H</w:t>
      </w:r>
      <w:r w:rsidR="000A1C52" w:rsidRPr="000A1C52">
        <w:rPr>
          <w:vertAlign w:val="subscript"/>
        </w:rPr>
        <w:t>2</w:t>
      </w:r>
      <w:r w:rsidR="000A1C52">
        <w:t>O with CO in the syngas. As a result, they require less natural gas input compared to the various pyrolysis pathways (where H</w:t>
      </w:r>
      <w:r w:rsidR="000A1C52" w:rsidRPr="000A1C52">
        <w:rPr>
          <w:vertAlign w:val="subscript"/>
        </w:rPr>
        <w:t>2</w:t>
      </w:r>
      <w:r w:rsidR="000A1C52">
        <w:t xml:space="preserve"> is only produced from methane). This translates to feedstock costs that are on average ~45% </w:t>
      </w:r>
      <w:r w:rsidR="00375C13">
        <w:t xml:space="preserve">lower for </w:t>
      </w:r>
      <w:r w:rsidR="000A1C52">
        <w:t xml:space="preserve">the conventional technologies compared to the methane pyrolysis pathways. </w:t>
      </w:r>
    </w:p>
    <w:p w14:paraId="60AC9AF7" w14:textId="77777777" w:rsidR="001064E8" w:rsidRDefault="001064E8" w:rsidP="001064E8">
      <w:pPr>
        <w:keepNext/>
      </w:pPr>
      <w:r>
        <w:rPr>
          <w:noProof/>
        </w:rPr>
        <w:lastRenderedPageBreak/>
        <w:drawing>
          <wp:inline distT="0" distB="0" distL="0" distR="0" wp14:anchorId="237024F4" wp14:editId="23150159">
            <wp:extent cx="5731510" cy="2962275"/>
            <wp:effectExtent l="0" t="0" r="2540" b="0"/>
            <wp:docPr id="19" name="Chart 19">
              <a:extLst xmlns:a="http://schemas.openxmlformats.org/drawingml/2006/main">
                <a:ext uri="{FF2B5EF4-FFF2-40B4-BE49-F238E27FC236}">
                  <a16:creationId xmlns:a16="http://schemas.microsoft.com/office/drawing/2014/main" id="{0EC26F6D-EE89-4740-9632-BA18009ED4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58C1F2DC" w14:textId="764ACE90" w:rsidR="001064E8" w:rsidRDefault="001064E8" w:rsidP="001064E8">
      <w:pPr>
        <w:pStyle w:val="Caption"/>
      </w:pPr>
      <w:bookmarkStart w:id="112" w:name="_Ref108698216"/>
      <w:bookmarkStart w:id="113" w:name="_Toc149560175"/>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12</w:t>
      </w:r>
      <w:r w:rsidR="00FC7334">
        <w:fldChar w:fldCharType="end"/>
      </w:r>
      <w:bookmarkEnd w:id="112"/>
      <w:r>
        <w:t xml:space="preserve"> Operational </w:t>
      </w:r>
      <w:r w:rsidR="000A5A5B">
        <w:t>e</w:t>
      </w:r>
      <w:r>
        <w:t>xpenditure for gas reforming pathways</w:t>
      </w:r>
      <w:bookmarkEnd w:id="113"/>
    </w:p>
    <w:p w14:paraId="70266F10" w14:textId="5575CB46" w:rsidR="000A5A5B" w:rsidRPr="000A5A5B" w:rsidRDefault="000A5A5B" w:rsidP="000A5A5B">
      <w:pPr>
        <w:rPr>
          <w:lang w:val="en-GB"/>
        </w:rPr>
      </w:pPr>
      <w:r>
        <w:rPr>
          <w:lang w:val="en-GB"/>
        </w:rPr>
        <w:t>Electricity is typically the second highest contributor to the operating cost for the methane pyrolysis scenarios. Integration of renewable electricity into either the SCP or MMP pathway for the provision of heat to the reactor, trades a reduction in feedstock cost for a significant increase in electricity costs. As a result, the CSG-MMP+RE and CSG-SCP+RE scenarios have the highest and second highest operational costs of any of the natural gas scenarios.</w:t>
      </w:r>
    </w:p>
    <w:p w14:paraId="238EC8CD" w14:textId="6A61887A" w:rsidR="001064E8" w:rsidRDefault="00AE25F8" w:rsidP="001064E8">
      <w:pPr>
        <w:keepNext/>
      </w:pPr>
      <w:r>
        <w:rPr>
          <w:noProof/>
        </w:rPr>
        <w:drawing>
          <wp:inline distT="0" distB="0" distL="0" distR="0" wp14:anchorId="5FDB1776" wp14:editId="5C742C19">
            <wp:extent cx="5727700" cy="3715200"/>
            <wp:effectExtent l="0" t="0" r="6350" b="0"/>
            <wp:docPr id="29750360" name="Chart 1">
              <a:extLst xmlns:a="http://schemas.openxmlformats.org/drawingml/2006/main">
                <a:ext uri="{FF2B5EF4-FFF2-40B4-BE49-F238E27FC236}">
                  <a16:creationId xmlns:a16="http://schemas.microsoft.com/office/drawing/2014/main" id="{440A1620-3ED8-4D59-A04A-30663D8AF74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37BA2303" w14:textId="1E3DB415" w:rsidR="001064E8" w:rsidRDefault="001064E8" w:rsidP="001064E8">
      <w:pPr>
        <w:pStyle w:val="Caption"/>
      </w:pPr>
      <w:bookmarkStart w:id="114" w:name="_Ref108698231"/>
      <w:bookmarkStart w:id="115" w:name="_Toc149560176"/>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13</w:t>
      </w:r>
      <w:r w:rsidR="00FC7334">
        <w:fldChar w:fldCharType="end"/>
      </w:r>
      <w:bookmarkEnd w:id="114"/>
      <w:r>
        <w:t xml:space="preserve"> Operational </w:t>
      </w:r>
      <w:r w:rsidR="000A5A5B">
        <w:t>e</w:t>
      </w:r>
      <w:r>
        <w:t>xpenditure for methane pyrolysis pathways</w:t>
      </w:r>
      <w:bookmarkEnd w:id="115"/>
    </w:p>
    <w:p w14:paraId="7ADDE8F4" w14:textId="77777777" w:rsidR="001064E8" w:rsidRDefault="001064E8" w:rsidP="001064E8">
      <w:pPr>
        <w:pStyle w:val="Heading3"/>
      </w:pPr>
      <w:bookmarkStart w:id="116" w:name="_Toc108515533"/>
      <w:bookmarkStart w:id="117" w:name="_Toc149560732"/>
      <w:r>
        <w:lastRenderedPageBreak/>
        <w:t>Levelized Cost</w:t>
      </w:r>
      <w:bookmarkEnd w:id="116"/>
      <w:bookmarkEnd w:id="117"/>
    </w:p>
    <w:p w14:paraId="2E3EC1B1" w14:textId="2D5196B9" w:rsidR="001064E8" w:rsidRDefault="001064E8" w:rsidP="001064E8">
      <w:pPr>
        <w:jc w:val="both"/>
        <w:rPr>
          <w:rFonts w:cs="Arial"/>
        </w:rPr>
      </w:pPr>
      <w:r>
        <w:rPr>
          <w:rFonts w:cs="Arial"/>
        </w:rPr>
        <w:t xml:space="preserve">There was approximately an 11% difference in the </w:t>
      </w:r>
      <w:r w:rsidR="00C00E19">
        <w:rPr>
          <w:rFonts w:cs="Arial"/>
        </w:rPr>
        <w:t>levelized cost of hydrogen (</w:t>
      </w:r>
      <w:r>
        <w:rPr>
          <w:rFonts w:cs="Arial"/>
        </w:rPr>
        <w:t>LCOH</w:t>
      </w:r>
      <w:r w:rsidR="00C00E19">
        <w:rPr>
          <w:rFonts w:cs="Arial"/>
        </w:rPr>
        <w:t>)</w:t>
      </w:r>
      <w:r>
        <w:rPr>
          <w:rFonts w:cs="Arial"/>
        </w:rPr>
        <w:t xml:space="preserve"> across the four </w:t>
      </w:r>
      <w:r w:rsidR="00C00E19">
        <w:rPr>
          <w:rFonts w:cs="Arial"/>
        </w:rPr>
        <w:t>conventional</w:t>
      </w:r>
      <w:r>
        <w:rPr>
          <w:rFonts w:cs="Arial"/>
        </w:rPr>
        <w:t xml:space="preserve"> scenarios. The lowest cost being </w:t>
      </w:r>
      <w:r w:rsidRPr="00F81286">
        <w:rPr>
          <w:rFonts w:cs="Arial"/>
        </w:rPr>
        <w:t>the NG-ATR-OP at $2.92/kg H</w:t>
      </w:r>
      <w:r w:rsidRPr="00F81286">
        <w:rPr>
          <w:rFonts w:cs="Arial"/>
          <w:vertAlign w:val="subscript"/>
        </w:rPr>
        <w:t>2</w:t>
      </w:r>
      <w:r w:rsidRPr="00F81286">
        <w:rPr>
          <w:rFonts w:cs="Arial"/>
        </w:rPr>
        <w:t xml:space="preserve"> whilst NG-ATR had the highest at $3.25/kg H</w:t>
      </w:r>
      <w:r w:rsidRPr="00F81286">
        <w:rPr>
          <w:rFonts w:cs="Arial"/>
          <w:vertAlign w:val="subscript"/>
        </w:rPr>
        <w:t>2</w:t>
      </w:r>
      <w:r w:rsidRPr="00F81286">
        <w:rPr>
          <w:rFonts w:cs="Arial"/>
        </w:rPr>
        <w:t xml:space="preserve">. The two SMR based technologies were </w:t>
      </w:r>
      <w:r w:rsidR="00F5326C">
        <w:rPr>
          <w:rFonts w:cs="Arial"/>
        </w:rPr>
        <w:t>$</w:t>
      </w:r>
      <w:r w:rsidRPr="00F81286">
        <w:rPr>
          <w:rFonts w:cs="Arial"/>
        </w:rPr>
        <w:t>2.98/kg H</w:t>
      </w:r>
      <w:r w:rsidRPr="00F81286">
        <w:rPr>
          <w:rFonts w:cs="Arial"/>
          <w:vertAlign w:val="subscript"/>
        </w:rPr>
        <w:t>2</w:t>
      </w:r>
      <w:r w:rsidRPr="00F81286">
        <w:rPr>
          <w:rFonts w:cs="Arial"/>
        </w:rPr>
        <w:t xml:space="preserve"> and </w:t>
      </w:r>
      <w:r w:rsidR="00F5326C">
        <w:rPr>
          <w:rFonts w:cs="Arial"/>
        </w:rPr>
        <w:t>$</w:t>
      </w:r>
      <w:r w:rsidRPr="00F81286">
        <w:rPr>
          <w:rFonts w:cs="Arial"/>
        </w:rPr>
        <w:t>3.06 /kg H</w:t>
      </w:r>
      <w:r w:rsidRPr="00F81286">
        <w:rPr>
          <w:rFonts w:cs="Arial"/>
          <w:vertAlign w:val="subscript"/>
        </w:rPr>
        <w:t>2</w:t>
      </w:r>
      <w:r w:rsidRPr="00F81286">
        <w:rPr>
          <w:rFonts w:cs="Arial"/>
        </w:rPr>
        <w:t>, for the NG-S-SMR and NG-C-SMR respectively.</w:t>
      </w:r>
    </w:p>
    <w:p w14:paraId="12483CF3" w14:textId="78FE6AFF" w:rsidR="001064E8" w:rsidRPr="00F81286" w:rsidRDefault="001064E8" w:rsidP="001064E8">
      <w:pPr>
        <w:jc w:val="both"/>
        <w:rPr>
          <w:rFonts w:cs="Arial"/>
        </w:rPr>
      </w:pPr>
      <w:r w:rsidRPr="00F81286">
        <w:rPr>
          <w:rFonts w:cs="Arial"/>
        </w:rPr>
        <w:t>As with grey hydrogen the natural gas cost remains the highest contributor to total production cost for the blue hydrogen variants, accounting for 34-40% of LCOH. CAPEX was the second major contributor, comprising 27-30% of the LCOH. Taken together these two factors comprise roughly 2/3 the total LCOH, highlighting how technology improvements, like electric furnaces which reduce both the plant footprint and complexity (CAPEX) and the natural gas demand, may still play a major role in reducing LCOH even for these established technology cases.</w:t>
      </w:r>
    </w:p>
    <w:p w14:paraId="7856EA80" w14:textId="5DCF0FE8" w:rsidR="001064E8" w:rsidRDefault="004F739E" w:rsidP="001064E8">
      <w:pPr>
        <w:keepNext/>
        <w:jc w:val="both"/>
      </w:pPr>
      <w:r>
        <w:rPr>
          <w:noProof/>
        </w:rPr>
        <w:drawing>
          <wp:inline distT="0" distB="0" distL="0" distR="0" wp14:anchorId="6BA22739" wp14:editId="1FBECA92">
            <wp:extent cx="5727700" cy="3317240"/>
            <wp:effectExtent l="0" t="0" r="6350" b="0"/>
            <wp:docPr id="1025611913" name="Chart 1">
              <a:extLst xmlns:a="http://schemas.openxmlformats.org/drawingml/2006/main">
                <a:ext uri="{FF2B5EF4-FFF2-40B4-BE49-F238E27FC236}">
                  <a16:creationId xmlns:a16="http://schemas.microsoft.com/office/drawing/2014/main" id="{F5D37A59-3A86-4D54-B614-F4FC39FDC26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396F217E" w14:textId="12F4B55F" w:rsidR="001064E8" w:rsidRDefault="001064E8" w:rsidP="00CC61EC">
      <w:pPr>
        <w:pStyle w:val="Caption"/>
        <w:jc w:val="both"/>
        <w:rPr>
          <w:rFonts w:cs="Arial"/>
        </w:rPr>
      </w:pPr>
      <w:bookmarkStart w:id="118" w:name="_Toc149560177"/>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14</w:t>
      </w:r>
      <w:r w:rsidR="00FC7334">
        <w:fldChar w:fldCharType="end"/>
      </w:r>
      <w:r>
        <w:t xml:space="preserve"> </w:t>
      </w:r>
      <w:r w:rsidRPr="00E305F9">
        <w:t xml:space="preserve">Levelized cost of hydrogen for blue hydrogen production from </w:t>
      </w:r>
      <w:r>
        <w:t xml:space="preserve">conventional </w:t>
      </w:r>
      <w:r w:rsidRPr="00E305F9">
        <w:t>technologies using natural gas</w:t>
      </w:r>
      <w:bookmarkEnd w:id="118"/>
    </w:p>
    <w:p w14:paraId="34837CD5" w14:textId="3D03E4F1" w:rsidR="008B5803" w:rsidRDefault="001064E8" w:rsidP="001064E8">
      <w:pPr>
        <w:jc w:val="both"/>
        <w:rPr>
          <w:rFonts w:cs="Arial"/>
        </w:rPr>
      </w:pPr>
      <w:r w:rsidRPr="00AE3FCD">
        <w:rPr>
          <w:rFonts w:cs="Arial"/>
        </w:rPr>
        <w:t xml:space="preserve">The levelized cost of hydrogen (LCOH) for emerging technologies was estimated to be between </w:t>
      </w:r>
      <w:r w:rsidR="00F5326C">
        <w:rPr>
          <w:rFonts w:cs="Arial"/>
        </w:rPr>
        <w:t>$</w:t>
      </w:r>
      <w:r w:rsidRPr="00AE3FCD">
        <w:rPr>
          <w:rFonts w:cs="Arial"/>
        </w:rPr>
        <w:t xml:space="preserve">3.68 to </w:t>
      </w:r>
      <w:r w:rsidR="00F5326C">
        <w:rPr>
          <w:rFonts w:cs="Arial"/>
        </w:rPr>
        <w:t>$</w:t>
      </w:r>
      <w:r w:rsidRPr="00AE3FCD">
        <w:rPr>
          <w:rFonts w:cs="Arial"/>
        </w:rPr>
        <w:t>4.11/kg H</w:t>
      </w:r>
      <w:r w:rsidRPr="00AE3FCD">
        <w:rPr>
          <w:rFonts w:cs="Arial"/>
          <w:vertAlign w:val="subscript"/>
        </w:rPr>
        <w:t>2</w:t>
      </w:r>
      <w:r w:rsidRPr="00AE3FCD">
        <w:rPr>
          <w:rFonts w:cs="Arial"/>
        </w:rPr>
        <w:t xml:space="preserve">. </w:t>
      </w:r>
      <w:r w:rsidRPr="00AE3FCD">
        <w:rPr>
          <w:rFonts w:cs="Arial"/>
        </w:rPr>
        <w:fldChar w:fldCharType="begin"/>
      </w:r>
      <w:r w:rsidRPr="00AE3FCD">
        <w:rPr>
          <w:rFonts w:cs="Arial"/>
        </w:rPr>
        <w:instrText xml:space="preserve"> REF _Ref72315290 \h </w:instrText>
      </w:r>
      <w:r>
        <w:rPr>
          <w:rFonts w:cs="Arial"/>
        </w:rPr>
        <w:instrText xml:space="preserve"> \* MERGEFORMAT </w:instrText>
      </w:r>
      <w:r w:rsidRPr="00AE3FCD">
        <w:rPr>
          <w:rFonts w:cs="Arial"/>
        </w:rPr>
      </w:r>
      <w:r w:rsidRPr="00AE3FCD">
        <w:rPr>
          <w:rFonts w:cs="Arial"/>
        </w:rPr>
        <w:fldChar w:fldCharType="separate"/>
      </w:r>
      <w:r w:rsidR="000A0462" w:rsidRPr="00AE3FCD">
        <w:rPr>
          <w:rFonts w:cs="Arial"/>
        </w:rPr>
        <w:t xml:space="preserve">Figure </w:t>
      </w:r>
      <w:r w:rsidR="000A0462">
        <w:rPr>
          <w:rFonts w:cs="Arial"/>
          <w:noProof/>
        </w:rPr>
        <w:t>2</w:t>
      </w:r>
      <w:r w:rsidR="000A0462">
        <w:rPr>
          <w:rFonts w:cs="Arial"/>
          <w:noProof/>
        </w:rPr>
        <w:noBreakHyphen/>
        <w:t>15</w:t>
      </w:r>
      <w:r w:rsidRPr="00AE3FCD">
        <w:rPr>
          <w:rFonts w:cs="Arial"/>
        </w:rPr>
        <w:fldChar w:fldCharType="end"/>
      </w:r>
      <w:r w:rsidRPr="00AE3FCD">
        <w:rPr>
          <w:rFonts w:cs="Arial"/>
        </w:rPr>
        <w:t xml:space="preserve"> shows the production cost breakdown for individual cases. </w:t>
      </w:r>
      <w:r w:rsidR="008B5803">
        <w:rPr>
          <w:rFonts w:cs="Arial"/>
        </w:rPr>
        <w:t>Operational costs contribute</w:t>
      </w:r>
      <w:r w:rsidRPr="00AE3FCD">
        <w:rPr>
          <w:rFonts w:cs="Arial"/>
        </w:rPr>
        <w:t xml:space="preserve"> the most to LCOH (37 - 44%), followed by the annual capital charge (20 - 31%). The change in process configuration to incorporate renewable electricity for process heat, rather than using natural gas with CCS, reduced the LCOH by 7% for the </w:t>
      </w:r>
      <w:r w:rsidR="008B5803">
        <w:rPr>
          <w:rFonts w:cs="Arial"/>
        </w:rPr>
        <w:t>SCP</w:t>
      </w:r>
      <w:r w:rsidRPr="00AE3FCD">
        <w:rPr>
          <w:rFonts w:cs="Arial"/>
        </w:rPr>
        <w:t xml:space="preserve"> and 9% for the </w:t>
      </w:r>
      <w:r w:rsidR="008B5803">
        <w:rPr>
          <w:rFonts w:cs="Arial"/>
        </w:rPr>
        <w:t xml:space="preserve">MMP </w:t>
      </w:r>
      <w:r>
        <w:rPr>
          <w:rFonts w:cs="Arial"/>
        </w:rPr>
        <w:t>scenarios.</w:t>
      </w:r>
      <w:r w:rsidRPr="00AE3FCD">
        <w:rPr>
          <w:rFonts w:cs="Arial"/>
        </w:rPr>
        <w:t xml:space="preserve"> </w:t>
      </w:r>
    </w:p>
    <w:p w14:paraId="7764B550" w14:textId="41EC574C" w:rsidR="001064E8" w:rsidRPr="00AE3FCD" w:rsidRDefault="001064E8" w:rsidP="001064E8">
      <w:pPr>
        <w:jc w:val="both"/>
        <w:rPr>
          <w:rFonts w:cs="Arial"/>
        </w:rPr>
      </w:pPr>
      <w:r w:rsidRPr="00AE3FCD">
        <w:rPr>
          <w:rFonts w:cs="Arial"/>
        </w:rPr>
        <w:t>The low purity hydrogen case (</w:t>
      </w:r>
      <w:r>
        <w:rPr>
          <w:rFonts w:cs="Arial"/>
        </w:rPr>
        <w:t>NG-</w:t>
      </w:r>
      <w:r w:rsidR="004D2778">
        <w:rPr>
          <w:rFonts w:cs="Arial"/>
        </w:rPr>
        <w:t>MMP-</w:t>
      </w:r>
      <w:r w:rsidR="008B5803">
        <w:rPr>
          <w:rFonts w:cs="Arial"/>
        </w:rPr>
        <w:t>BL</w:t>
      </w:r>
      <w:r w:rsidRPr="00AE3FCD">
        <w:rPr>
          <w:rFonts w:cs="Arial"/>
        </w:rPr>
        <w:t xml:space="preserve">) can be considered as a standalone evaluation for hydrogen blending into natural gas pipelines. In this case the LCOH is </w:t>
      </w:r>
      <w:r w:rsidR="00F5326C">
        <w:rPr>
          <w:rFonts w:cs="Arial"/>
        </w:rPr>
        <w:t>$</w:t>
      </w:r>
      <w:r w:rsidRPr="00AE3FCD">
        <w:rPr>
          <w:rFonts w:cs="Arial"/>
        </w:rPr>
        <w:t>1.5/kg product (79%mol H</w:t>
      </w:r>
      <w:r w:rsidRPr="00AE3FCD">
        <w:rPr>
          <w:rFonts w:cs="Arial"/>
          <w:vertAlign w:val="subscript"/>
        </w:rPr>
        <w:t>2</w:t>
      </w:r>
      <w:r w:rsidRPr="00AE3FCD">
        <w:rPr>
          <w:rFonts w:cs="Arial"/>
        </w:rPr>
        <w:t xml:space="preserve">, which is equivalent to </w:t>
      </w:r>
      <w:r w:rsidR="00F5326C">
        <w:rPr>
          <w:rFonts w:cs="Arial"/>
        </w:rPr>
        <w:t>$</w:t>
      </w:r>
      <w:r w:rsidRPr="00AE3FCD">
        <w:rPr>
          <w:rFonts w:cs="Arial"/>
        </w:rPr>
        <w:t>0.45/kg H</w:t>
      </w:r>
      <w:r w:rsidRPr="00AE3FCD">
        <w:rPr>
          <w:rFonts w:cs="Arial"/>
          <w:vertAlign w:val="subscript"/>
        </w:rPr>
        <w:t>2</w:t>
      </w:r>
      <w:r w:rsidRPr="00AE3FCD">
        <w:rPr>
          <w:rFonts w:cs="Arial"/>
        </w:rPr>
        <w:t xml:space="preserve">). </w:t>
      </w:r>
    </w:p>
    <w:p w14:paraId="6D8CB665" w14:textId="0750C6A8" w:rsidR="001064E8" w:rsidRPr="00AE3FCD" w:rsidRDefault="008B5803" w:rsidP="001064E8">
      <w:pPr>
        <w:spacing w:after="0"/>
        <w:jc w:val="both"/>
        <w:rPr>
          <w:rFonts w:cs="Arial"/>
          <w:b/>
        </w:rPr>
      </w:pPr>
      <w:r>
        <w:rPr>
          <w:noProof/>
        </w:rPr>
        <w:lastRenderedPageBreak/>
        <w:drawing>
          <wp:inline distT="0" distB="0" distL="0" distR="0" wp14:anchorId="40E1D34D" wp14:editId="09F2D309">
            <wp:extent cx="5727700" cy="4645660"/>
            <wp:effectExtent l="0" t="0" r="6350" b="2540"/>
            <wp:docPr id="1423015649" name="Chart 1">
              <a:extLst xmlns:a="http://schemas.openxmlformats.org/drawingml/2006/main">
                <a:ext uri="{FF2B5EF4-FFF2-40B4-BE49-F238E27FC236}">
                  <a16:creationId xmlns:a16="http://schemas.microsoft.com/office/drawing/2014/main" id="{67A0B03E-14AB-4F75-A4EB-80205DCA0C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4A3E361B" w14:textId="76F581B3" w:rsidR="001064E8" w:rsidRPr="00AE3FCD" w:rsidRDefault="001064E8" w:rsidP="001064E8">
      <w:pPr>
        <w:pStyle w:val="Caption"/>
        <w:jc w:val="both"/>
        <w:rPr>
          <w:rFonts w:cs="Arial"/>
          <w:b/>
        </w:rPr>
      </w:pPr>
      <w:bookmarkStart w:id="119" w:name="_Ref72315290"/>
      <w:bookmarkStart w:id="120" w:name="_Toc86929241"/>
      <w:bookmarkStart w:id="121" w:name="_Toc149560178"/>
      <w:r w:rsidRPr="00AE3FCD">
        <w:rPr>
          <w:rFonts w:cs="Arial"/>
        </w:rPr>
        <w:t xml:space="preserve">Figure </w:t>
      </w:r>
      <w:r w:rsidR="00FC7334">
        <w:rPr>
          <w:rFonts w:cs="Arial"/>
        </w:rPr>
        <w:fldChar w:fldCharType="begin"/>
      </w:r>
      <w:r w:rsidR="00FC7334">
        <w:rPr>
          <w:rFonts w:cs="Arial"/>
        </w:rPr>
        <w:instrText xml:space="preserve"> STYLEREF 1 \s </w:instrText>
      </w:r>
      <w:r w:rsidR="00FC7334">
        <w:rPr>
          <w:rFonts w:cs="Arial"/>
        </w:rPr>
        <w:fldChar w:fldCharType="separate"/>
      </w:r>
      <w:r w:rsidR="000A0462">
        <w:rPr>
          <w:rFonts w:cs="Arial"/>
          <w:noProof/>
        </w:rPr>
        <w:t>2</w:t>
      </w:r>
      <w:r w:rsidR="00FC7334">
        <w:rPr>
          <w:rFonts w:cs="Arial"/>
        </w:rPr>
        <w:fldChar w:fldCharType="end"/>
      </w:r>
      <w:r w:rsidR="00FC7334">
        <w:rPr>
          <w:rFonts w:cs="Arial"/>
        </w:rPr>
        <w:noBreakHyphen/>
      </w:r>
      <w:r w:rsidR="00FC7334">
        <w:rPr>
          <w:rFonts w:cs="Arial"/>
        </w:rPr>
        <w:fldChar w:fldCharType="begin"/>
      </w:r>
      <w:r w:rsidR="00FC7334">
        <w:rPr>
          <w:rFonts w:cs="Arial"/>
        </w:rPr>
        <w:instrText xml:space="preserve"> SEQ Figure \* ARABIC \s 1 </w:instrText>
      </w:r>
      <w:r w:rsidR="00FC7334">
        <w:rPr>
          <w:rFonts w:cs="Arial"/>
        </w:rPr>
        <w:fldChar w:fldCharType="separate"/>
      </w:r>
      <w:r w:rsidR="000A0462">
        <w:rPr>
          <w:rFonts w:cs="Arial"/>
          <w:noProof/>
        </w:rPr>
        <w:t>15</w:t>
      </w:r>
      <w:r w:rsidR="00FC7334">
        <w:rPr>
          <w:rFonts w:cs="Arial"/>
        </w:rPr>
        <w:fldChar w:fldCharType="end"/>
      </w:r>
      <w:bookmarkEnd w:id="119"/>
      <w:r w:rsidRPr="00AE3FCD">
        <w:rPr>
          <w:rFonts w:cs="Arial"/>
        </w:rPr>
        <w:t xml:space="preserve"> Levelized cost of hydrogen for blue hydrogen production from emerging technologies using natural gas</w:t>
      </w:r>
      <w:bookmarkEnd w:id="120"/>
      <w:bookmarkEnd w:id="121"/>
    </w:p>
    <w:p w14:paraId="4FAE758F" w14:textId="77777777" w:rsidR="001064E8" w:rsidRDefault="001064E8" w:rsidP="00BA0F85">
      <w:pPr>
        <w:pStyle w:val="Heading3"/>
      </w:pPr>
      <w:bookmarkStart w:id="122" w:name="_Toc108515534"/>
      <w:bookmarkStart w:id="123" w:name="_Toc149560733"/>
      <w:r>
        <w:t>Sensitivity Analysis</w:t>
      </w:r>
      <w:bookmarkEnd w:id="122"/>
      <w:bookmarkEnd w:id="123"/>
    </w:p>
    <w:p w14:paraId="72E0E149" w14:textId="08D50550" w:rsidR="001064E8" w:rsidRDefault="001064E8" w:rsidP="001064E8">
      <w:pPr>
        <w:jc w:val="both"/>
      </w:pPr>
      <w:r>
        <w:t>A detailed sensitivity analysis</w:t>
      </w:r>
      <w:r w:rsidR="00403472">
        <w:rPr>
          <w:rStyle w:val="FootnoteReference"/>
        </w:rPr>
        <w:footnoteReference w:id="14"/>
      </w:r>
      <w:r>
        <w:t xml:space="preserve"> was conducted to </w:t>
      </w:r>
      <w:r w:rsidR="008179B5">
        <w:t xml:space="preserve">better understand the impact of variations in the dominant cost factors </w:t>
      </w:r>
      <w:r w:rsidR="00403472">
        <w:t xml:space="preserve">(feedstock cost and capital cost) </w:t>
      </w:r>
      <w:r w:rsidR="008179B5">
        <w:t>and to identify targets that may lead to hydrogen production costs below the $2/kg target originally expressed in the Low Emissions Technology Statement</w:t>
      </w:r>
      <w:r w:rsidR="00403472">
        <w:rPr>
          <w:rStyle w:val="FootnoteReference"/>
        </w:rPr>
        <w:footnoteReference w:id="15"/>
      </w:r>
      <w:r w:rsidR="008179B5">
        <w:t>.</w:t>
      </w:r>
      <w:r>
        <w:t xml:space="preserve"> The results are </w:t>
      </w:r>
      <w:r w:rsidR="00B67B96">
        <w:t xml:space="preserve">summarised in </w:t>
      </w:r>
      <w:r w:rsidR="00B67B96">
        <w:fldChar w:fldCharType="begin"/>
      </w:r>
      <w:r w:rsidR="00B67B96">
        <w:instrText xml:space="preserve"> REF _Ref108698290 \h </w:instrText>
      </w:r>
      <w:r w:rsidR="00B67B96">
        <w:fldChar w:fldCharType="separate"/>
      </w:r>
      <w:r w:rsidR="000A0462">
        <w:t xml:space="preserve">Figure </w:t>
      </w:r>
      <w:r w:rsidR="000A0462">
        <w:rPr>
          <w:noProof/>
        </w:rPr>
        <w:t>2</w:t>
      </w:r>
      <w:r w:rsidR="000A0462">
        <w:noBreakHyphen/>
      </w:r>
      <w:r w:rsidR="000A0462">
        <w:rPr>
          <w:noProof/>
        </w:rPr>
        <w:t>16</w:t>
      </w:r>
      <w:r w:rsidR="00B67B96">
        <w:fldChar w:fldCharType="end"/>
      </w:r>
      <w:r w:rsidR="00403472">
        <w:t xml:space="preserve"> and </w:t>
      </w:r>
      <w:r w:rsidR="00403472">
        <w:fldChar w:fldCharType="begin"/>
      </w:r>
      <w:r w:rsidR="00403472">
        <w:instrText xml:space="preserve"> REF _Ref146285772 \h </w:instrText>
      </w:r>
      <w:r w:rsidR="00403472">
        <w:fldChar w:fldCharType="separate"/>
      </w:r>
      <w:r w:rsidR="000A0462">
        <w:t xml:space="preserve">Figure </w:t>
      </w:r>
      <w:r w:rsidR="000A0462">
        <w:rPr>
          <w:noProof/>
        </w:rPr>
        <w:t>2</w:t>
      </w:r>
      <w:r w:rsidR="000A0462">
        <w:noBreakHyphen/>
      </w:r>
      <w:r w:rsidR="000A0462">
        <w:rPr>
          <w:noProof/>
        </w:rPr>
        <w:t>17</w:t>
      </w:r>
      <w:r w:rsidR="00403472">
        <w:fldChar w:fldCharType="end"/>
      </w:r>
      <w:r w:rsidR="00B67B96">
        <w:t>.</w:t>
      </w:r>
      <w:r w:rsidR="00403472">
        <w:t xml:space="preserve"> Crucially, LCOH values only approach</w:t>
      </w:r>
      <w:r w:rsidR="000E1771">
        <w:t xml:space="preserve"> the</w:t>
      </w:r>
      <w:r w:rsidR="00403472">
        <w:t xml:space="preserve"> $2</w:t>
      </w:r>
      <w:r w:rsidR="000E1771">
        <w:t xml:space="preserve"> </w:t>
      </w:r>
      <w:r w:rsidR="00403472">
        <w:t>/kg H</w:t>
      </w:r>
      <w:r w:rsidR="00403472" w:rsidRPr="000E1771">
        <w:rPr>
          <w:vertAlign w:val="subscript"/>
        </w:rPr>
        <w:t>2</w:t>
      </w:r>
      <w:r w:rsidR="00403472">
        <w:t xml:space="preserve"> </w:t>
      </w:r>
      <w:r w:rsidR="000E1771">
        <w:t xml:space="preserve">target </w:t>
      </w:r>
      <w:r w:rsidR="00403472">
        <w:t>when feedstock costs are $</w:t>
      </w:r>
      <w:r w:rsidR="000E1771">
        <w:t>2.5</w:t>
      </w:r>
      <w:r w:rsidR="00403472">
        <w:t xml:space="preserve">/GJ and/or </w:t>
      </w:r>
      <w:r w:rsidR="000E1771">
        <w:t>capital costs are reduced by 30%.</w:t>
      </w:r>
    </w:p>
    <w:p w14:paraId="382FB4C4" w14:textId="477320C8" w:rsidR="001064E8" w:rsidRDefault="008179B5" w:rsidP="001064E8">
      <w:pPr>
        <w:keepNext/>
        <w:jc w:val="both"/>
      </w:pPr>
      <w:r>
        <w:rPr>
          <w:noProof/>
        </w:rPr>
        <w:lastRenderedPageBreak/>
        <w:drawing>
          <wp:inline distT="0" distB="0" distL="0" distR="0" wp14:anchorId="26BD6862" wp14:editId="4149C9F0">
            <wp:extent cx="5724000" cy="2743200"/>
            <wp:effectExtent l="0" t="0" r="0" b="0"/>
            <wp:docPr id="430905041" name="Chart 1">
              <a:extLst xmlns:a="http://schemas.openxmlformats.org/drawingml/2006/main">
                <a:ext uri="{FF2B5EF4-FFF2-40B4-BE49-F238E27FC236}">
                  <a16:creationId xmlns:a16="http://schemas.microsoft.com/office/drawing/2014/main" id="{E2CECF93-B4D6-CD66-9BE5-F3B4846A5D7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193697CD" w14:textId="5F9A2E50" w:rsidR="001064E8" w:rsidRDefault="001064E8" w:rsidP="0022324B">
      <w:pPr>
        <w:pStyle w:val="Caption"/>
      </w:pPr>
      <w:bookmarkStart w:id="124" w:name="_Ref108698290"/>
      <w:bookmarkStart w:id="125" w:name="_Toc149560179"/>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16</w:t>
      </w:r>
      <w:r w:rsidR="00FC7334">
        <w:fldChar w:fldCharType="end"/>
      </w:r>
      <w:bookmarkEnd w:id="124"/>
      <w:r>
        <w:t xml:space="preserve"> </w:t>
      </w:r>
      <w:r w:rsidR="000E1771">
        <w:t>Feedstock</w:t>
      </w:r>
      <w:r>
        <w:t xml:space="preserve"> </w:t>
      </w:r>
      <w:r w:rsidR="000E1771">
        <w:t>p</w:t>
      </w:r>
      <w:r>
        <w:t xml:space="preserve">rice </w:t>
      </w:r>
      <w:r w:rsidR="000E1771">
        <w:t>s</w:t>
      </w:r>
      <w:r>
        <w:t xml:space="preserve">ensitivity </w:t>
      </w:r>
      <w:r w:rsidR="000E1771">
        <w:t>a</w:t>
      </w:r>
      <w:r>
        <w:t>nalysis</w:t>
      </w:r>
      <w:r w:rsidR="00630168">
        <w:t xml:space="preserve"> for blue hydrogen from methane</w:t>
      </w:r>
      <w:bookmarkEnd w:id="125"/>
    </w:p>
    <w:p w14:paraId="5E6A49B8" w14:textId="75AC1C70" w:rsidR="001064E8" w:rsidRDefault="008179B5" w:rsidP="001064E8">
      <w:pPr>
        <w:keepNext/>
      </w:pPr>
      <w:r>
        <w:rPr>
          <w:noProof/>
        </w:rPr>
        <w:drawing>
          <wp:inline distT="0" distB="0" distL="0" distR="0" wp14:anchorId="66CBDEDC" wp14:editId="69A02F77">
            <wp:extent cx="5724000" cy="2743200"/>
            <wp:effectExtent l="0" t="0" r="0" b="0"/>
            <wp:docPr id="1524781452" name="Chart 1">
              <a:extLst xmlns:a="http://schemas.openxmlformats.org/drawingml/2006/main">
                <a:ext uri="{FF2B5EF4-FFF2-40B4-BE49-F238E27FC236}">
                  <a16:creationId xmlns:a16="http://schemas.microsoft.com/office/drawing/2014/main" id="{D62F3939-6BD6-7536-E7C3-3371FD54D69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2E9B052A" w14:textId="2538E9B2" w:rsidR="001064E8" w:rsidRDefault="001064E8" w:rsidP="001064E8">
      <w:pPr>
        <w:pStyle w:val="Caption"/>
      </w:pPr>
      <w:bookmarkStart w:id="126" w:name="_Ref146285772"/>
      <w:bookmarkStart w:id="127" w:name="_Toc149560180"/>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17</w:t>
      </w:r>
      <w:r w:rsidR="00FC7334">
        <w:fldChar w:fldCharType="end"/>
      </w:r>
      <w:bookmarkEnd w:id="126"/>
      <w:r>
        <w:t xml:space="preserve"> Cap</w:t>
      </w:r>
      <w:r w:rsidR="000E1771">
        <w:t>ital cost</w:t>
      </w:r>
      <w:r>
        <w:t xml:space="preserve"> </w:t>
      </w:r>
      <w:r w:rsidR="000E1771">
        <w:t>s</w:t>
      </w:r>
      <w:r>
        <w:t xml:space="preserve">ensitivity </w:t>
      </w:r>
      <w:r w:rsidR="000E1771">
        <w:t>a</w:t>
      </w:r>
      <w:r>
        <w:t>nalysis</w:t>
      </w:r>
      <w:r w:rsidR="00630168">
        <w:t xml:space="preserve"> for blue hydrogen from methane</w:t>
      </w:r>
      <w:bookmarkEnd w:id="127"/>
    </w:p>
    <w:p w14:paraId="0C21F6A0" w14:textId="21360BED" w:rsidR="001064E8" w:rsidRDefault="000E1771" w:rsidP="001064E8">
      <w:pPr>
        <w:jc w:val="both"/>
      </w:pPr>
      <w:r>
        <w:t>The methane pyrolysis scenarios are also influenced by the potential sale price of the solid carbon by-product that is generated along with the H</w:t>
      </w:r>
      <w:r w:rsidRPr="00CA132D">
        <w:rPr>
          <w:vertAlign w:val="subscript"/>
        </w:rPr>
        <w:t>2</w:t>
      </w:r>
      <w:r>
        <w:t xml:space="preserve">. </w:t>
      </w:r>
      <w:r w:rsidR="00CA132D" w:rsidRPr="00CA132D">
        <w:t xml:space="preserve">Research on the quality of the carbon by-product is mixed at the lab-scale, presenting uncertainty in the </w:t>
      </w:r>
      <w:r w:rsidR="00CA132D">
        <w:t>resulting</w:t>
      </w:r>
      <w:r w:rsidR="00CA132D" w:rsidRPr="00CA132D">
        <w:t xml:space="preserve"> LCOH. A base carbon price of A$50/t was used initially, to assign some value to it, however; if products like high-quality graphite or carbon fibres can be produced, the value </w:t>
      </w:r>
      <w:r w:rsidR="00CA132D">
        <w:t>could</w:t>
      </w:r>
      <w:r w:rsidR="00CA132D" w:rsidRPr="00CA132D">
        <w:t xml:space="preserve"> be substantially higher. Therefore, </w:t>
      </w:r>
      <w:r w:rsidR="00CA132D">
        <w:t xml:space="preserve">we assessed the impact on LCOH between a </w:t>
      </w:r>
      <w:r w:rsidR="00CA132D" w:rsidRPr="00CA132D">
        <w:t xml:space="preserve">price of $500/t and </w:t>
      </w:r>
      <w:r w:rsidR="00CA132D">
        <w:t xml:space="preserve">minimum </w:t>
      </w:r>
      <w:r w:rsidR="00CA132D" w:rsidRPr="00CA132D">
        <w:t xml:space="preserve">of $0/t. The results showed that the carbon by-product sales price had </w:t>
      </w:r>
      <w:r w:rsidR="00CA132D">
        <w:t>a</w:t>
      </w:r>
      <w:r w:rsidR="00CA132D" w:rsidRPr="00CA132D">
        <w:t xml:space="preserve"> large impact on LCOH, even more than low natural gas prices; reducing the LCOH below $3 /kg H</w:t>
      </w:r>
      <w:r w:rsidR="00CA132D" w:rsidRPr="00CA132D">
        <w:rPr>
          <w:vertAlign w:val="subscript"/>
        </w:rPr>
        <w:t>2</w:t>
      </w:r>
      <w:r w:rsidR="00CA132D" w:rsidRPr="00CA132D">
        <w:t xml:space="preserve"> for all cases and reaching as low as $2.36 /kg H</w:t>
      </w:r>
      <w:r w:rsidR="00CA132D" w:rsidRPr="00CA132D">
        <w:rPr>
          <w:vertAlign w:val="subscript"/>
        </w:rPr>
        <w:t>2</w:t>
      </w:r>
      <w:r w:rsidR="00CA132D" w:rsidRPr="00CA132D">
        <w:t xml:space="preserve"> for </w:t>
      </w:r>
      <w:r w:rsidR="00CA132D">
        <w:t>CSG-SCP+RE.</w:t>
      </w:r>
      <w:r w:rsidR="001064E8">
        <w:t xml:space="preserve"> </w:t>
      </w:r>
    </w:p>
    <w:p w14:paraId="0DFF0DDA" w14:textId="7B50AE43" w:rsidR="001064E8" w:rsidRDefault="008179B5" w:rsidP="001064E8">
      <w:pPr>
        <w:keepNext/>
        <w:jc w:val="both"/>
      </w:pPr>
      <w:r>
        <w:rPr>
          <w:noProof/>
        </w:rPr>
        <w:lastRenderedPageBreak/>
        <w:drawing>
          <wp:inline distT="0" distB="0" distL="0" distR="0" wp14:anchorId="613A3D2B" wp14:editId="46D4D0A2">
            <wp:extent cx="5724000" cy="2743200"/>
            <wp:effectExtent l="0" t="0" r="0" b="0"/>
            <wp:docPr id="196480240" name="Chart 1">
              <a:extLst xmlns:a="http://schemas.openxmlformats.org/drawingml/2006/main">
                <a:ext uri="{FF2B5EF4-FFF2-40B4-BE49-F238E27FC236}">
                  <a16:creationId xmlns:a16="http://schemas.microsoft.com/office/drawing/2014/main" id="{3269EEE8-948F-352B-39BF-3F645C31E42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0CC320BE" w14:textId="61289EC6" w:rsidR="001064E8" w:rsidRDefault="001064E8" w:rsidP="00630168">
      <w:pPr>
        <w:pStyle w:val="Caption"/>
      </w:pPr>
      <w:bookmarkStart w:id="128" w:name="_Toc149560181"/>
      <w:r>
        <w:t xml:space="preserve">Figure </w:t>
      </w:r>
      <w:r w:rsidR="00FC7334">
        <w:fldChar w:fldCharType="begin"/>
      </w:r>
      <w:r w:rsidR="00FC7334">
        <w:instrText xml:space="preserve"> STYLEREF 1 \s </w:instrText>
      </w:r>
      <w:r w:rsidR="00FC7334">
        <w:fldChar w:fldCharType="separate"/>
      </w:r>
      <w:r w:rsidR="000A0462">
        <w:rPr>
          <w:noProof/>
        </w:rPr>
        <w:t>2</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18</w:t>
      </w:r>
      <w:r w:rsidR="00FC7334">
        <w:fldChar w:fldCharType="end"/>
      </w:r>
      <w:r>
        <w:t xml:space="preserve"> Carbon </w:t>
      </w:r>
      <w:r w:rsidR="00630168">
        <w:t>s</w:t>
      </w:r>
      <w:r>
        <w:t xml:space="preserve">ale </w:t>
      </w:r>
      <w:r w:rsidR="00630168">
        <w:t>p</w:t>
      </w:r>
      <w:r>
        <w:t xml:space="preserve">rice for </w:t>
      </w:r>
      <w:r w:rsidR="00630168">
        <w:t>p</w:t>
      </w:r>
      <w:r>
        <w:t xml:space="preserve">yrolysis </w:t>
      </w:r>
      <w:r w:rsidR="00630168">
        <w:t>s</w:t>
      </w:r>
      <w:r>
        <w:t xml:space="preserve">ensitivity </w:t>
      </w:r>
      <w:r w:rsidR="00630168">
        <w:t>a</w:t>
      </w:r>
      <w:r>
        <w:t>nalysis</w:t>
      </w:r>
      <w:r w:rsidR="00630168">
        <w:t xml:space="preserve"> for blue hydrogen from methane</w:t>
      </w:r>
      <w:bookmarkEnd w:id="128"/>
    </w:p>
    <w:p w14:paraId="1EC9193A" w14:textId="7A80E4FE" w:rsidR="00FC1EEF" w:rsidRDefault="00CA132D" w:rsidP="00FC1EEF">
      <w:pPr>
        <w:jc w:val="both"/>
        <w:rPr>
          <w:rFonts w:cs="Arial"/>
        </w:rPr>
      </w:pPr>
      <w:r>
        <w:rPr>
          <w:rFonts w:cs="Arial"/>
        </w:rPr>
        <w:t xml:space="preserve">We note that in addition to the potential positive impact on process economics from producing a high value solid carbon product, there is also substantial uncertainty in the processes required for cleaning the carbon to obtain the desired quality. </w:t>
      </w:r>
      <w:r w:rsidR="001064E8" w:rsidRPr="00AE3FCD">
        <w:rPr>
          <w:rFonts w:cs="Arial"/>
        </w:rPr>
        <w:t xml:space="preserve">In each case further research is warranted to determine both how these qualities can be obtained and the associated costs. Currently, the process model only involves crude, gravity driven separation and minimal washing, which </w:t>
      </w:r>
      <w:r>
        <w:rPr>
          <w:rFonts w:cs="Arial"/>
        </w:rPr>
        <w:t xml:space="preserve">is likely </w:t>
      </w:r>
      <w:r w:rsidR="001064E8" w:rsidRPr="00AE3FCD">
        <w:rPr>
          <w:rFonts w:cs="Arial"/>
        </w:rPr>
        <w:t xml:space="preserve">inadequate for high quality, high purity carbons. Likewise, the costs of these downstream operations are not costed. </w:t>
      </w:r>
      <w:r w:rsidR="001064E8">
        <w:rPr>
          <w:rFonts w:cs="Arial"/>
        </w:rPr>
        <w:t>T</w:t>
      </w:r>
      <w:r w:rsidR="001064E8" w:rsidRPr="00AE3FCD">
        <w:rPr>
          <w:rFonts w:cs="Arial"/>
        </w:rPr>
        <w:t>herefore</w:t>
      </w:r>
      <w:r w:rsidR="001064E8">
        <w:rPr>
          <w:rFonts w:cs="Arial"/>
        </w:rPr>
        <w:t>,</w:t>
      </w:r>
      <w:r w:rsidR="001064E8" w:rsidRPr="00AE3FCD">
        <w:rPr>
          <w:rFonts w:cs="Arial"/>
        </w:rPr>
        <w:t xml:space="preserve"> </w:t>
      </w:r>
      <w:r w:rsidR="001064E8">
        <w:rPr>
          <w:rFonts w:cs="Arial"/>
        </w:rPr>
        <w:t xml:space="preserve">we </w:t>
      </w:r>
      <w:r w:rsidR="001064E8" w:rsidRPr="00AE3FCD">
        <w:rPr>
          <w:rFonts w:cs="Arial"/>
        </w:rPr>
        <w:t xml:space="preserve">recommend prioritising research that maximises the by-product carbon value and minimises the associated processing costs. </w:t>
      </w:r>
    </w:p>
    <w:p w14:paraId="2D0C42B8" w14:textId="0DEB0CB5" w:rsidR="00FC1EEF" w:rsidRDefault="00FC1EEF" w:rsidP="00FC1EEF">
      <w:pPr>
        <w:pStyle w:val="Heading1"/>
      </w:pPr>
      <w:bookmarkStart w:id="129" w:name="_Toc108515535"/>
      <w:bookmarkStart w:id="130" w:name="_Toc149560734"/>
      <w:r>
        <w:t>Coal</w:t>
      </w:r>
      <w:bookmarkEnd w:id="129"/>
      <w:bookmarkEnd w:id="130"/>
      <w:r>
        <w:t xml:space="preserve"> </w:t>
      </w:r>
    </w:p>
    <w:p w14:paraId="08507FA8" w14:textId="77789191" w:rsidR="00E83A7C" w:rsidRDefault="00E83A7C" w:rsidP="00E83A7C">
      <w:pPr>
        <w:pStyle w:val="Heading2"/>
      </w:pPr>
      <w:bookmarkStart w:id="131" w:name="_Toc149560735"/>
      <w:r>
        <w:t>Introduction</w:t>
      </w:r>
      <w:bookmarkEnd w:id="131"/>
    </w:p>
    <w:p w14:paraId="1D484AD4" w14:textId="2A0999EC" w:rsidR="00FC1EEF" w:rsidRDefault="00FC1EEF" w:rsidP="00FC1EEF">
      <w:pPr>
        <w:jc w:val="both"/>
      </w:pPr>
      <w:r w:rsidRPr="00E767F1">
        <w:t xml:space="preserve">Coal gasification is a process in which coal is </w:t>
      </w:r>
      <w:r>
        <w:t>oxidised at hig</w:t>
      </w:r>
      <w:r w:rsidRPr="00E767F1">
        <w:t xml:space="preserve">h temperatures to produce </w:t>
      </w:r>
      <w:r w:rsidR="003D166A">
        <w:t>syngas</w:t>
      </w:r>
      <w:r>
        <w:t xml:space="preserve">. </w:t>
      </w:r>
      <w:r w:rsidR="003D166A">
        <w:t xml:space="preserve">As with natural gas reforming, </w:t>
      </w:r>
      <w:r>
        <w:t>syngas produced through coal gasification is run through a water gas shift (WGS) reactor to increase H</w:t>
      </w:r>
      <w:r>
        <w:rPr>
          <w:vertAlign w:val="subscript"/>
        </w:rPr>
        <w:t>2</w:t>
      </w:r>
      <w:r>
        <w:t xml:space="preserve"> yield. Traditional c</w:t>
      </w:r>
      <w:r w:rsidRPr="00E767F1">
        <w:t xml:space="preserve">oal gasification is a mature technology which has predominantly been used for power generation in Integrated Gasification Combined Cycle (IGCC) plants or for chemical synthesis (e.g. methanol). </w:t>
      </w:r>
      <w:r>
        <w:t>However, there</w:t>
      </w:r>
      <w:r w:rsidR="00BA0F85" w:rsidRPr="00BA0F85">
        <w:t xml:space="preserve"> is substantial variation in plant performance based on coal type and gasifier configurations</w:t>
      </w:r>
      <w:r w:rsidR="00BA0F85">
        <w:t xml:space="preserve">, and there </w:t>
      </w:r>
      <w:r>
        <w:t>are n</w:t>
      </w:r>
      <w:r w:rsidRPr="00E767F1">
        <w:t>o commercial plants</w:t>
      </w:r>
      <w:r>
        <w:t xml:space="preserve"> that</w:t>
      </w:r>
      <w:r w:rsidRPr="00E767F1">
        <w:t xml:space="preserve"> currently incorporate carbon capture and storage (CCS)</w:t>
      </w:r>
      <w:r w:rsidR="003D166A">
        <w:t xml:space="preserve"> for the production of H</w:t>
      </w:r>
      <w:r w:rsidR="003D166A" w:rsidRPr="003D166A">
        <w:rPr>
          <w:vertAlign w:val="subscript"/>
        </w:rPr>
        <w:t>2</w:t>
      </w:r>
      <w:r w:rsidRPr="00E767F1">
        <w:t>. There is a significant potential to produce low emission blue hydrogen through coal gasification in Australia due to the co-existence of Australia’s low-cost coal reserves and CO</w:t>
      </w:r>
      <w:r w:rsidRPr="00E767F1">
        <w:rPr>
          <w:vertAlign w:val="subscript"/>
        </w:rPr>
        <w:t>2</w:t>
      </w:r>
      <w:r w:rsidRPr="00E767F1">
        <w:t xml:space="preserve"> storage reservoirs. </w:t>
      </w:r>
    </w:p>
    <w:p w14:paraId="013DF505" w14:textId="6B36DA50" w:rsidR="00E83A7C" w:rsidRDefault="00FC1EEF" w:rsidP="00FC1EEF">
      <w:pPr>
        <w:jc w:val="both"/>
      </w:pPr>
      <w:r>
        <w:t>Four scenarios for H</w:t>
      </w:r>
      <w:r w:rsidRPr="002702FF">
        <w:rPr>
          <w:vertAlign w:val="subscript"/>
        </w:rPr>
        <w:t xml:space="preserve">2 </w:t>
      </w:r>
      <w:r>
        <w:t xml:space="preserve">production through coal gasification were investigated. </w:t>
      </w:r>
      <w:r w:rsidR="00E83A7C">
        <w:rPr>
          <w:rFonts w:eastAsia="Times New Roman" w:cs="Times New Roman"/>
        </w:rPr>
        <w:t xml:space="preserve">Simplified process flowsheets for all 4 cases are provided in </w:t>
      </w:r>
      <w:r w:rsidR="00BA0F85">
        <w:rPr>
          <w:rFonts w:eastAsia="Times New Roman" w:cs="Times New Roman"/>
        </w:rPr>
        <w:fldChar w:fldCharType="begin"/>
      </w:r>
      <w:r w:rsidR="00BA0F85">
        <w:rPr>
          <w:rFonts w:eastAsia="Times New Roman" w:cs="Times New Roman"/>
        </w:rPr>
        <w:instrText xml:space="preserve"> REF _Ref146292028 \h </w:instrText>
      </w:r>
      <w:r w:rsidR="00BA0F85">
        <w:rPr>
          <w:rFonts w:eastAsia="Times New Roman" w:cs="Times New Roman"/>
        </w:rPr>
      </w:r>
      <w:r w:rsidR="00BA0F85">
        <w:rPr>
          <w:rFonts w:eastAsia="Times New Roman" w:cs="Times New Roman"/>
        </w:rPr>
        <w:fldChar w:fldCharType="separate"/>
      </w:r>
      <w:r w:rsidR="000A0462">
        <w:t xml:space="preserve">Figure </w:t>
      </w:r>
      <w:r w:rsidR="000A0462">
        <w:rPr>
          <w:noProof/>
        </w:rPr>
        <w:t>3</w:t>
      </w:r>
      <w:r w:rsidR="000A0462">
        <w:noBreakHyphen/>
      </w:r>
      <w:r w:rsidR="000A0462">
        <w:rPr>
          <w:noProof/>
        </w:rPr>
        <w:t>1</w:t>
      </w:r>
      <w:r w:rsidR="00BA0F85">
        <w:rPr>
          <w:rFonts w:eastAsia="Times New Roman" w:cs="Times New Roman"/>
        </w:rPr>
        <w:fldChar w:fldCharType="end"/>
      </w:r>
      <w:r w:rsidR="00BA0F85">
        <w:rPr>
          <w:rFonts w:eastAsia="Times New Roman" w:cs="Times New Roman"/>
        </w:rPr>
        <w:t xml:space="preserve"> through </w:t>
      </w:r>
      <w:r w:rsidR="00BA0F85">
        <w:rPr>
          <w:rFonts w:eastAsia="Times New Roman" w:cs="Times New Roman"/>
        </w:rPr>
        <w:fldChar w:fldCharType="begin"/>
      </w:r>
      <w:r w:rsidR="00BA0F85">
        <w:rPr>
          <w:rFonts w:eastAsia="Times New Roman" w:cs="Times New Roman"/>
        </w:rPr>
        <w:instrText xml:space="preserve"> REF _Ref146292040 \h </w:instrText>
      </w:r>
      <w:r w:rsidR="00BA0F85">
        <w:rPr>
          <w:rFonts w:eastAsia="Times New Roman" w:cs="Times New Roman"/>
        </w:rPr>
      </w:r>
      <w:r w:rsidR="00BA0F85">
        <w:rPr>
          <w:rFonts w:eastAsia="Times New Roman" w:cs="Times New Roman"/>
        </w:rPr>
        <w:fldChar w:fldCharType="separate"/>
      </w:r>
      <w:r w:rsidR="000A0462">
        <w:t xml:space="preserve">Figure </w:t>
      </w:r>
      <w:r w:rsidR="000A0462">
        <w:rPr>
          <w:noProof/>
        </w:rPr>
        <w:t>3</w:t>
      </w:r>
      <w:r w:rsidR="000A0462">
        <w:noBreakHyphen/>
      </w:r>
      <w:r w:rsidR="000A0462">
        <w:rPr>
          <w:noProof/>
        </w:rPr>
        <w:t>4</w:t>
      </w:r>
      <w:r w:rsidR="00BA0F85">
        <w:rPr>
          <w:rFonts w:eastAsia="Times New Roman" w:cs="Times New Roman"/>
        </w:rPr>
        <w:fldChar w:fldCharType="end"/>
      </w:r>
      <w:r w:rsidR="00E83A7C">
        <w:rPr>
          <w:rFonts w:eastAsia="Times New Roman" w:cs="Times New Roman"/>
        </w:rPr>
        <w:t>.</w:t>
      </w:r>
    </w:p>
    <w:p w14:paraId="0984B066" w14:textId="77777777" w:rsidR="00E83A7C" w:rsidRDefault="00FC1EEF" w:rsidP="00BF0373">
      <w:pPr>
        <w:pStyle w:val="ListParagraph"/>
      </w:pPr>
      <w:r>
        <w:t>The first (</w:t>
      </w:r>
      <w:r w:rsidRPr="00E83A7C">
        <w:rPr>
          <w:b/>
          <w:bCs/>
        </w:rPr>
        <w:t>QBC-EFR</w:t>
      </w:r>
      <w:r>
        <w:t xml:space="preserve">) investigated the use of Queensland Black Coal (QBC) as a feedstock to an oxygen fed entrained flow gasifier. </w:t>
      </w:r>
    </w:p>
    <w:p w14:paraId="7CEB372C" w14:textId="77777777" w:rsidR="00E83A7C" w:rsidRDefault="00FC1EEF" w:rsidP="00BF0373">
      <w:pPr>
        <w:pStyle w:val="ListParagraph"/>
      </w:pPr>
      <w:r>
        <w:t>The second (</w:t>
      </w:r>
      <w:r w:rsidRPr="00E83A7C">
        <w:rPr>
          <w:b/>
          <w:bCs/>
        </w:rPr>
        <w:t>VBC-EFR</w:t>
      </w:r>
      <w:r>
        <w:t xml:space="preserve">) used the same gasifier, however with Victorian Brown Coal (VBC) as a feedstock. </w:t>
      </w:r>
    </w:p>
    <w:p w14:paraId="0C7EE1A8" w14:textId="382EDE28" w:rsidR="00E83A7C" w:rsidRDefault="00E83A7C" w:rsidP="00BF0373">
      <w:pPr>
        <w:pStyle w:val="ListParagraph"/>
      </w:pPr>
      <w:r>
        <w:lastRenderedPageBreak/>
        <w:t xml:space="preserve">The third </w:t>
      </w:r>
      <w:r w:rsidRPr="00E83A7C">
        <w:rPr>
          <w:b/>
          <w:bCs/>
        </w:rPr>
        <w:t>(</w:t>
      </w:r>
      <w:r w:rsidR="00FC1EEF" w:rsidRPr="00E83A7C">
        <w:rPr>
          <w:b/>
          <w:bCs/>
        </w:rPr>
        <w:t>VBC-DFB</w:t>
      </w:r>
      <w:r>
        <w:rPr>
          <w:b/>
          <w:bCs/>
        </w:rPr>
        <w:t>)</w:t>
      </w:r>
      <w:r w:rsidR="00FC1EEF">
        <w:t xml:space="preserve"> </w:t>
      </w:r>
      <w:r>
        <w:t>used VBC as a feedstock to a dual fluidized bed gasifier.</w:t>
      </w:r>
    </w:p>
    <w:p w14:paraId="796B5BE9" w14:textId="458C1120" w:rsidR="00FC1EEF" w:rsidRDefault="00E83A7C" w:rsidP="00BF0373">
      <w:pPr>
        <w:pStyle w:val="ListParagraph"/>
      </w:pPr>
      <w:r>
        <w:t xml:space="preserve">The fourth </w:t>
      </w:r>
      <w:r>
        <w:rPr>
          <w:b/>
          <w:bCs/>
        </w:rPr>
        <w:t>(</w:t>
      </w:r>
      <w:r w:rsidR="00FC1EEF" w:rsidRPr="00E83A7C">
        <w:rPr>
          <w:b/>
          <w:bCs/>
        </w:rPr>
        <w:t>VBC-DFB+CAP</w:t>
      </w:r>
      <w:r>
        <w:rPr>
          <w:b/>
          <w:bCs/>
        </w:rPr>
        <w:t>)</w:t>
      </w:r>
      <w:r w:rsidR="00FC1EEF" w:rsidRPr="00E83A7C">
        <w:rPr>
          <w:b/>
          <w:bCs/>
        </w:rPr>
        <w:t xml:space="preserve"> </w:t>
      </w:r>
      <w:r w:rsidR="00FC1EEF">
        <w:t>used VBC as a feedstock to a dual fluidized bed gasifier,</w:t>
      </w:r>
      <w:r>
        <w:t xml:space="preserve"> and employed</w:t>
      </w:r>
      <w:r w:rsidR="00FC1EEF">
        <w:t xml:space="preserve"> in-situ carbon capture </w:t>
      </w:r>
      <w:r>
        <w:t xml:space="preserve">as opposed to </w:t>
      </w:r>
      <w:r w:rsidR="00FC1EEF">
        <w:t xml:space="preserve">dedicated </w:t>
      </w:r>
      <w:r>
        <w:t>CO</w:t>
      </w:r>
      <w:r w:rsidRPr="00E83A7C">
        <w:rPr>
          <w:vertAlign w:val="subscript"/>
        </w:rPr>
        <w:t>2</w:t>
      </w:r>
      <w:r w:rsidR="00FC1EEF">
        <w:t xml:space="preserve"> capture units</w:t>
      </w:r>
      <w:r>
        <w:t xml:space="preserve"> for the previous 3 processes</w:t>
      </w:r>
      <w:r w:rsidR="00FC1EEF">
        <w:t xml:space="preserve">. </w:t>
      </w:r>
    </w:p>
    <w:p w14:paraId="23A1AA71" w14:textId="358164BA" w:rsidR="00BA0F85" w:rsidRDefault="00BA0F85" w:rsidP="00BA0F85">
      <w:r w:rsidRPr="00B751CE">
        <w:rPr>
          <w:noProof/>
          <w:lang w:eastAsia="en-AU"/>
        </w:rPr>
        <w:drawing>
          <wp:inline distT="0" distB="0" distL="0" distR="0" wp14:anchorId="40020744" wp14:editId="4E27D398">
            <wp:extent cx="5727700" cy="1397508"/>
            <wp:effectExtent l="0" t="0" r="0" b="0"/>
            <wp:docPr id="114838432" name="Picture 1148384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45" cstate="print">
                      <a:biLevel thresh="75000"/>
                      <a:extLst>
                        <a:ext uri="{28A0092B-C50C-407E-A947-70E740481C1C}">
                          <a14:useLocalDpi xmlns:a14="http://schemas.microsoft.com/office/drawing/2010/main" val="0"/>
                        </a:ext>
                      </a:extLst>
                    </a:blip>
                    <a:srcRect/>
                    <a:stretch>
                      <a:fillRect/>
                    </a:stretch>
                  </pic:blipFill>
                  <pic:spPr bwMode="auto">
                    <a:xfrm>
                      <a:off x="0" y="0"/>
                      <a:ext cx="5727700" cy="1397508"/>
                    </a:xfrm>
                    <a:prstGeom prst="rect">
                      <a:avLst/>
                    </a:prstGeom>
                    <a:noFill/>
                    <a:ln>
                      <a:noFill/>
                    </a:ln>
                  </pic:spPr>
                </pic:pic>
              </a:graphicData>
            </a:graphic>
          </wp:inline>
        </w:drawing>
      </w:r>
    </w:p>
    <w:p w14:paraId="4C72A5B7" w14:textId="5F8B63E7" w:rsidR="00BA0F85" w:rsidRDefault="00BA0F85" w:rsidP="00BA0F85">
      <w:pPr>
        <w:pStyle w:val="Caption"/>
      </w:pPr>
      <w:bookmarkStart w:id="132" w:name="_Ref146292028"/>
      <w:bookmarkStart w:id="133" w:name="_Toc149560182"/>
      <w:bookmarkStart w:id="134" w:name="_Hlk146291828"/>
      <w:r>
        <w:t xml:space="preserve">Figure </w:t>
      </w:r>
      <w:r w:rsidR="00FC7334">
        <w:fldChar w:fldCharType="begin"/>
      </w:r>
      <w:r w:rsidR="00FC7334">
        <w:instrText xml:space="preserve"> STYLEREF 1 \s </w:instrText>
      </w:r>
      <w:r w:rsidR="00FC7334">
        <w:fldChar w:fldCharType="separate"/>
      </w:r>
      <w:r w:rsidR="000A0462">
        <w:rPr>
          <w:noProof/>
        </w:rPr>
        <w:t>3</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w:t>
      </w:r>
      <w:r w:rsidR="00FC7334">
        <w:fldChar w:fldCharType="end"/>
      </w:r>
      <w:bookmarkEnd w:id="132"/>
      <w:r>
        <w:t xml:space="preserve"> </w:t>
      </w:r>
      <w:r w:rsidR="00EE518F">
        <w:t>Simplified process diagram for o</w:t>
      </w:r>
      <w:r>
        <w:t>xygen/</w:t>
      </w:r>
      <w:r w:rsidR="00EE518F">
        <w:t>s</w:t>
      </w:r>
      <w:r>
        <w:t>team entrained flow gasification using Queensland black coal (QBC-EFR)</w:t>
      </w:r>
      <w:bookmarkEnd w:id="133"/>
    </w:p>
    <w:bookmarkEnd w:id="134"/>
    <w:p w14:paraId="6900A492" w14:textId="1B5274EA" w:rsidR="00BA0F85" w:rsidRDefault="00BA0F85" w:rsidP="00BA0F85">
      <w:r w:rsidRPr="00B751CE">
        <w:rPr>
          <w:noProof/>
          <w:lang w:eastAsia="en-AU"/>
        </w:rPr>
        <w:drawing>
          <wp:inline distT="0" distB="0" distL="0" distR="0" wp14:anchorId="455BF359" wp14:editId="64D3C5C8">
            <wp:extent cx="5727700" cy="1277523"/>
            <wp:effectExtent l="0" t="0" r="0" b="0"/>
            <wp:docPr id="583837725" name="Picture 583837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46" cstate="print">
                      <a:biLevel thresh="75000"/>
                      <a:extLst>
                        <a:ext uri="{28A0092B-C50C-407E-A947-70E740481C1C}">
                          <a14:useLocalDpi xmlns:a14="http://schemas.microsoft.com/office/drawing/2010/main" val="0"/>
                        </a:ext>
                      </a:extLst>
                    </a:blip>
                    <a:srcRect/>
                    <a:stretch>
                      <a:fillRect/>
                    </a:stretch>
                  </pic:blipFill>
                  <pic:spPr bwMode="auto">
                    <a:xfrm>
                      <a:off x="0" y="0"/>
                      <a:ext cx="5727700" cy="1277523"/>
                    </a:xfrm>
                    <a:prstGeom prst="rect">
                      <a:avLst/>
                    </a:prstGeom>
                    <a:noFill/>
                    <a:ln>
                      <a:noFill/>
                    </a:ln>
                  </pic:spPr>
                </pic:pic>
              </a:graphicData>
            </a:graphic>
          </wp:inline>
        </w:drawing>
      </w:r>
    </w:p>
    <w:p w14:paraId="6E525CF0" w14:textId="3D7E55FD" w:rsidR="00BA0F85" w:rsidRDefault="00BA0F85" w:rsidP="00BA0F85">
      <w:pPr>
        <w:pStyle w:val="Caption"/>
      </w:pPr>
      <w:bookmarkStart w:id="135" w:name="_Toc149560183"/>
      <w:r>
        <w:t xml:space="preserve">Figure </w:t>
      </w:r>
      <w:r w:rsidR="00FC7334">
        <w:fldChar w:fldCharType="begin"/>
      </w:r>
      <w:r w:rsidR="00FC7334">
        <w:instrText xml:space="preserve"> STYLEREF 1 \s </w:instrText>
      </w:r>
      <w:r w:rsidR="00FC7334">
        <w:fldChar w:fldCharType="separate"/>
      </w:r>
      <w:r w:rsidR="000A0462">
        <w:rPr>
          <w:noProof/>
        </w:rPr>
        <w:t>3</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2</w:t>
      </w:r>
      <w:r w:rsidR="00FC7334">
        <w:fldChar w:fldCharType="end"/>
      </w:r>
      <w:r>
        <w:t xml:space="preserve"> </w:t>
      </w:r>
      <w:r w:rsidR="00EE518F">
        <w:t>Simplified process diagram for o</w:t>
      </w:r>
      <w:r>
        <w:t>xygen/</w:t>
      </w:r>
      <w:r w:rsidR="00EE518F">
        <w:t>s</w:t>
      </w:r>
      <w:r>
        <w:t>team entrained flow gasification using Victorian brown coal (VBC-EFR)</w:t>
      </w:r>
      <w:bookmarkEnd w:id="135"/>
    </w:p>
    <w:p w14:paraId="4EA5726F" w14:textId="379466C6" w:rsidR="00BA0F85" w:rsidRDefault="00BA0F85" w:rsidP="00BA0F85">
      <w:r w:rsidRPr="00B751CE">
        <w:rPr>
          <w:noProof/>
          <w:lang w:eastAsia="en-AU"/>
        </w:rPr>
        <w:drawing>
          <wp:inline distT="0" distB="0" distL="0" distR="0" wp14:anchorId="53378861" wp14:editId="3771BE66">
            <wp:extent cx="5727700" cy="1084285"/>
            <wp:effectExtent l="0" t="0" r="0" b="0"/>
            <wp:docPr id="43530432" name="Picture 435304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47" cstate="print">
                      <a:biLevel thresh="75000"/>
                      <a:extLst>
                        <a:ext uri="{28A0092B-C50C-407E-A947-70E740481C1C}">
                          <a14:useLocalDpi xmlns:a14="http://schemas.microsoft.com/office/drawing/2010/main" val="0"/>
                        </a:ext>
                      </a:extLst>
                    </a:blip>
                    <a:srcRect/>
                    <a:stretch>
                      <a:fillRect/>
                    </a:stretch>
                  </pic:blipFill>
                  <pic:spPr bwMode="auto">
                    <a:xfrm>
                      <a:off x="0" y="0"/>
                      <a:ext cx="5727700" cy="1084285"/>
                    </a:xfrm>
                    <a:prstGeom prst="rect">
                      <a:avLst/>
                    </a:prstGeom>
                    <a:noFill/>
                    <a:ln>
                      <a:noFill/>
                    </a:ln>
                  </pic:spPr>
                </pic:pic>
              </a:graphicData>
            </a:graphic>
          </wp:inline>
        </w:drawing>
      </w:r>
    </w:p>
    <w:p w14:paraId="02EBA89B" w14:textId="70E4C0A4" w:rsidR="00BA0F85" w:rsidRDefault="00BA0F85" w:rsidP="00BA0F85">
      <w:pPr>
        <w:pStyle w:val="Caption"/>
      </w:pPr>
      <w:bookmarkStart w:id="136" w:name="_Toc149560184"/>
      <w:r>
        <w:t xml:space="preserve">Figure </w:t>
      </w:r>
      <w:r w:rsidR="00FC7334">
        <w:fldChar w:fldCharType="begin"/>
      </w:r>
      <w:r w:rsidR="00FC7334">
        <w:instrText xml:space="preserve"> STYLEREF 1 \s </w:instrText>
      </w:r>
      <w:r w:rsidR="00FC7334">
        <w:fldChar w:fldCharType="separate"/>
      </w:r>
      <w:r w:rsidR="000A0462">
        <w:rPr>
          <w:noProof/>
        </w:rPr>
        <w:t>3</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3</w:t>
      </w:r>
      <w:r w:rsidR="00FC7334">
        <w:fldChar w:fldCharType="end"/>
      </w:r>
      <w:r>
        <w:t xml:space="preserve"> </w:t>
      </w:r>
      <w:r w:rsidR="00EE518F">
        <w:t>Simplified process diagram for f</w:t>
      </w:r>
      <w:r>
        <w:t>luidised bed gasification using steam and Victorian brown coal (VBC-DFB)</w:t>
      </w:r>
      <w:bookmarkEnd w:id="136"/>
    </w:p>
    <w:p w14:paraId="4D8E69D8" w14:textId="25E65C7F" w:rsidR="00BA0F85" w:rsidRDefault="00BA0F85" w:rsidP="00BA0F85">
      <w:r w:rsidRPr="00B751CE">
        <w:rPr>
          <w:noProof/>
          <w:lang w:eastAsia="en-AU"/>
        </w:rPr>
        <w:drawing>
          <wp:inline distT="0" distB="0" distL="0" distR="0" wp14:anchorId="11774570" wp14:editId="2D98CD4A">
            <wp:extent cx="5727700" cy="1410770"/>
            <wp:effectExtent l="0" t="0" r="0" b="0"/>
            <wp:docPr id="1199638509" name="Picture 11996385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48" cstate="print">
                      <a:biLevel thresh="75000"/>
                      <a:extLst>
                        <a:ext uri="{28A0092B-C50C-407E-A947-70E740481C1C}">
                          <a14:useLocalDpi xmlns:a14="http://schemas.microsoft.com/office/drawing/2010/main" val="0"/>
                        </a:ext>
                      </a:extLst>
                    </a:blip>
                    <a:srcRect/>
                    <a:stretch>
                      <a:fillRect/>
                    </a:stretch>
                  </pic:blipFill>
                  <pic:spPr bwMode="auto">
                    <a:xfrm>
                      <a:off x="0" y="0"/>
                      <a:ext cx="5727700" cy="1410770"/>
                    </a:xfrm>
                    <a:prstGeom prst="rect">
                      <a:avLst/>
                    </a:prstGeom>
                    <a:noFill/>
                    <a:ln>
                      <a:noFill/>
                    </a:ln>
                  </pic:spPr>
                </pic:pic>
              </a:graphicData>
            </a:graphic>
          </wp:inline>
        </w:drawing>
      </w:r>
    </w:p>
    <w:p w14:paraId="02860E9E" w14:textId="31D682A4" w:rsidR="00BA0F85" w:rsidRDefault="00BA0F85" w:rsidP="00BA0F85">
      <w:pPr>
        <w:pStyle w:val="Caption"/>
      </w:pPr>
      <w:bookmarkStart w:id="137" w:name="_Ref146292040"/>
      <w:bookmarkStart w:id="138" w:name="_Toc149560185"/>
      <w:r>
        <w:t xml:space="preserve">Figure </w:t>
      </w:r>
      <w:r w:rsidR="00FC7334">
        <w:fldChar w:fldCharType="begin"/>
      </w:r>
      <w:r w:rsidR="00FC7334">
        <w:instrText xml:space="preserve"> STYLEREF 1 \s </w:instrText>
      </w:r>
      <w:r w:rsidR="00FC7334">
        <w:fldChar w:fldCharType="separate"/>
      </w:r>
      <w:r w:rsidR="000A0462">
        <w:rPr>
          <w:noProof/>
        </w:rPr>
        <w:t>3</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4</w:t>
      </w:r>
      <w:r w:rsidR="00FC7334">
        <w:fldChar w:fldCharType="end"/>
      </w:r>
      <w:bookmarkEnd w:id="137"/>
      <w:r>
        <w:t xml:space="preserve"> </w:t>
      </w:r>
      <w:r w:rsidR="00EE518F">
        <w:t>Simplified process diagram for f</w:t>
      </w:r>
      <w:r>
        <w:t>luidised bed gasification with in-situ acid gas removal using steam and Victorian brown coal (VBC-DFB+CAP)</w:t>
      </w:r>
      <w:bookmarkEnd w:id="138"/>
    </w:p>
    <w:p w14:paraId="26B202FD" w14:textId="77777777" w:rsidR="00FC1EEF" w:rsidRDefault="00FC1EEF" w:rsidP="00FC1EEF">
      <w:pPr>
        <w:pStyle w:val="Heading2"/>
      </w:pPr>
      <w:bookmarkStart w:id="139" w:name="_Toc108515536"/>
      <w:bookmarkStart w:id="140" w:name="_Toc149560736"/>
      <w:r>
        <w:lastRenderedPageBreak/>
        <w:t>Process decscription</w:t>
      </w:r>
      <w:bookmarkEnd w:id="139"/>
      <w:bookmarkEnd w:id="140"/>
    </w:p>
    <w:p w14:paraId="16297BCE" w14:textId="77777777" w:rsidR="00FC1EEF" w:rsidRDefault="00FC1EEF" w:rsidP="00FC1EEF">
      <w:pPr>
        <w:pStyle w:val="Heading3"/>
      </w:pPr>
      <w:bookmarkStart w:id="141" w:name="_Toc108515537"/>
      <w:bookmarkStart w:id="142" w:name="_Toc149560737"/>
      <w:r>
        <w:t>Pre-treatment</w:t>
      </w:r>
      <w:bookmarkEnd w:id="141"/>
      <w:bookmarkEnd w:id="142"/>
    </w:p>
    <w:p w14:paraId="507F43C9" w14:textId="77777777" w:rsidR="00FC1EEF" w:rsidRPr="00C550FE" w:rsidRDefault="00FC1EEF" w:rsidP="00FC1EEF">
      <w:pPr>
        <w:jc w:val="both"/>
      </w:pPr>
      <w:r w:rsidRPr="00AF6044">
        <w:t xml:space="preserve">All processes involved </w:t>
      </w:r>
      <w:r>
        <w:t>pre-treatment of the coal feedstock. Coal was crushed prior to being fed into gasification units. QBC was converted to a 65% solid slurry after crushing while crushed VBC was kept dry and transported to the gasifier through a pneumatic conveyor (process CO</w:t>
      </w:r>
      <w:r>
        <w:rPr>
          <w:vertAlign w:val="subscript"/>
        </w:rPr>
        <w:t>2</w:t>
      </w:r>
      <w:r>
        <w:t xml:space="preserve"> was used as a carrier gas). </w:t>
      </w:r>
    </w:p>
    <w:p w14:paraId="3D584778" w14:textId="77777777" w:rsidR="00FC1EEF" w:rsidRDefault="00FC1EEF" w:rsidP="00324FEC">
      <w:pPr>
        <w:pStyle w:val="Heading3"/>
      </w:pPr>
      <w:bookmarkStart w:id="143" w:name="_Toc108515538"/>
      <w:bookmarkStart w:id="144" w:name="_Toc149560738"/>
      <w:r>
        <w:t>Gasification</w:t>
      </w:r>
      <w:bookmarkEnd w:id="143"/>
      <w:bookmarkEnd w:id="144"/>
    </w:p>
    <w:p w14:paraId="7EBA8B13" w14:textId="75FF67B7" w:rsidR="00FC1EEF" w:rsidRDefault="00FC1EEF" w:rsidP="00FC1EEF">
      <w:pPr>
        <w:jc w:val="both"/>
      </w:pPr>
      <w:r>
        <w:t xml:space="preserve">Coal, steam and oxygen </w:t>
      </w:r>
      <w:r w:rsidR="003D166A">
        <w:t>are</w:t>
      </w:r>
      <w:r>
        <w:t xml:space="preserve"> simultaneously fed to the entrained flow gasifier (EFR</w:t>
      </w:r>
      <w:r w:rsidR="003D166A">
        <w:t>) which is operated</w:t>
      </w:r>
      <w:r>
        <w:t xml:space="preserve"> at high temperature (1300 – 1350 </w:t>
      </w:r>
      <w:r>
        <w:rPr>
          <w:vertAlign w:val="superscript"/>
        </w:rPr>
        <w:t>o</w:t>
      </w:r>
      <w:r>
        <w:t xml:space="preserve">C) and pressure, along with extremely turbulent flow conditions to facilitate a high and rapid conversion. Oxygen was provided from an air separation unit (ASU). </w:t>
      </w:r>
    </w:p>
    <w:p w14:paraId="557658DA" w14:textId="77777777" w:rsidR="00FC1EEF" w:rsidRDefault="00FC1EEF" w:rsidP="00FC1EEF">
      <w:pPr>
        <w:jc w:val="both"/>
      </w:pPr>
      <w:r>
        <w:t>Coal and steam were simultaneously fed to the dual fluidized bed gasification reactor (DFB) (VBC-DFB &amp; VBC-DFB+CAP). The DFB is a recirculating unit operating at atmospheric pressure where half operates as a gasifier while the other half acts as a fluidized bed combustion reactor. Coal and steam are first fed to the fluidized bed comprised of hot inert material. Syngas then leaves the gasifier before the inert bed material and formed char are moved to the combustion chamber. This heats the bed material before it is fed back to the gasification chamber. Calcium oxide (CaO) is used in-situ to capture CO</w:t>
      </w:r>
      <w:r>
        <w:rPr>
          <w:vertAlign w:val="subscript"/>
        </w:rPr>
        <w:t>2</w:t>
      </w:r>
      <w:r>
        <w:t xml:space="preserve"> (though the CaO–CaCO</w:t>
      </w:r>
      <w:r>
        <w:rPr>
          <w:vertAlign w:val="subscript"/>
        </w:rPr>
        <w:t>3</w:t>
      </w:r>
      <w:r>
        <w:t xml:space="preserve"> equilibria) in </w:t>
      </w:r>
      <w:r w:rsidRPr="002016CB">
        <w:t>VBC-DFB+CAP</w:t>
      </w:r>
      <w:r>
        <w:t xml:space="preserve"> only.</w:t>
      </w:r>
    </w:p>
    <w:p w14:paraId="383B9443" w14:textId="77777777" w:rsidR="00FC1EEF" w:rsidRDefault="00FC1EEF" w:rsidP="00324FEC">
      <w:pPr>
        <w:pStyle w:val="Heading3"/>
      </w:pPr>
      <w:bookmarkStart w:id="145" w:name="_Toc108515539"/>
      <w:bookmarkStart w:id="146" w:name="_Toc149560739"/>
      <w:r>
        <w:t>Water gas shift reaction</w:t>
      </w:r>
      <w:bookmarkEnd w:id="145"/>
      <w:bookmarkEnd w:id="146"/>
    </w:p>
    <w:p w14:paraId="61D9D3A2" w14:textId="3D4FCF8B" w:rsidR="00FC1EEF" w:rsidRDefault="00FC1EEF" w:rsidP="00FC1EEF">
      <w:pPr>
        <w:jc w:val="both"/>
        <w:rPr>
          <w:rFonts w:eastAsiaTheme="minorEastAsia"/>
          <w:iCs/>
        </w:rPr>
      </w:pPr>
      <w:r>
        <w:t>The syngas stream is sent to a reactor where CO and H</w:t>
      </w:r>
      <w:r>
        <w:rPr>
          <w:vertAlign w:val="subscript"/>
        </w:rPr>
        <w:t>2</w:t>
      </w:r>
      <w:r>
        <w:t>O are converted to H</w:t>
      </w:r>
      <w:r>
        <w:rPr>
          <w:vertAlign w:val="subscript"/>
        </w:rPr>
        <w:t>2</w:t>
      </w:r>
      <w:r>
        <w:t xml:space="preserve"> and CO</w:t>
      </w:r>
      <w:r>
        <w:rPr>
          <w:vertAlign w:val="subscript"/>
        </w:rPr>
        <w:t>2</w:t>
      </w:r>
      <w:r>
        <w:t xml:space="preserve"> through the water gas shift reaction (WGS</w:t>
      </w:r>
      <w:r w:rsidR="00BA0F85">
        <w:t xml:space="preserve">). </w:t>
      </w:r>
      <w:r>
        <w:rPr>
          <w:rFonts w:eastAsiaTheme="minorEastAsia"/>
          <w:iCs/>
        </w:rPr>
        <w:t>The reaction is catalysed by a Cobalt-Molybdenum (CoMo) catalyst, achieving efficiencies of 95-99%. A WGS reactor is not required for VBC-DFB+CAP as the inclusion of the CaO sorbent for CO</w:t>
      </w:r>
      <w:r>
        <w:rPr>
          <w:rFonts w:eastAsiaTheme="minorEastAsia"/>
          <w:iCs/>
          <w:vertAlign w:val="subscript"/>
        </w:rPr>
        <w:t>2</w:t>
      </w:r>
      <w:r>
        <w:rPr>
          <w:rFonts w:eastAsiaTheme="minorEastAsia"/>
          <w:iCs/>
        </w:rPr>
        <w:t xml:space="preserve"> capture already forces the WGS equilibrium to its limit in the gasification unit (through removal of gaseous CO</w:t>
      </w:r>
      <w:r>
        <w:rPr>
          <w:rFonts w:eastAsiaTheme="minorEastAsia"/>
          <w:iCs/>
          <w:vertAlign w:val="subscript"/>
        </w:rPr>
        <w:t>2</w:t>
      </w:r>
      <w:r>
        <w:rPr>
          <w:rFonts w:eastAsiaTheme="minorEastAsia"/>
          <w:iCs/>
        </w:rPr>
        <w:t>).</w:t>
      </w:r>
    </w:p>
    <w:p w14:paraId="7C98CE6E" w14:textId="77777777" w:rsidR="00FC1EEF" w:rsidRDefault="00FC1EEF" w:rsidP="00324FEC">
      <w:pPr>
        <w:pStyle w:val="Heading3"/>
      </w:pPr>
      <w:bookmarkStart w:id="147" w:name="_Toc108515540"/>
      <w:bookmarkStart w:id="148" w:name="_Toc149560740"/>
      <w:r>
        <w:t>Acid gas removal</w:t>
      </w:r>
      <w:bookmarkEnd w:id="147"/>
      <w:bookmarkEnd w:id="148"/>
    </w:p>
    <w:p w14:paraId="0D345756" w14:textId="77777777" w:rsidR="00FC1EEF" w:rsidRDefault="00FC1EEF" w:rsidP="00FC1EEF">
      <w:pPr>
        <w:jc w:val="both"/>
      </w:pPr>
      <w:r>
        <w:t>Acid gas (H</w:t>
      </w:r>
      <w:r>
        <w:rPr>
          <w:vertAlign w:val="subscript"/>
        </w:rPr>
        <w:t>2</w:t>
      </w:r>
      <w:r>
        <w:t>S and CO</w:t>
      </w:r>
      <w:r>
        <w:rPr>
          <w:vertAlign w:val="subscript"/>
        </w:rPr>
        <w:t>2</w:t>
      </w:r>
      <w:r>
        <w:t xml:space="preserve">) must be removed process and flue gas streams. For all cases bar VBC-DFB+CAP (where acid gas removal occurs within the gasifier), acid gas removal occurs in dedicated units. </w:t>
      </w:r>
    </w:p>
    <w:p w14:paraId="2C073E02" w14:textId="77777777" w:rsidR="00FC1EEF" w:rsidRDefault="00FC1EEF" w:rsidP="00FC1EEF">
      <w:pPr>
        <w:jc w:val="both"/>
      </w:pPr>
      <w:r>
        <w:t>In ERF scenarios, dry sorbent desulfurization using solid FeO was first used to remove H</w:t>
      </w:r>
      <w:r>
        <w:rPr>
          <w:vertAlign w:val="subscript"/>
        </w:rPr>
        <w:t>2</w:t>
      </w:r>
      <w:r>
        <w:t>S from the syngas stream. Owing to the high sulfur content of QBC, the syngas stream was first passed through a catalytic hydrolysis reactor for the QBC case to convert carbonyl sulfide (COS) to H</w:t>
      </w:r>
      <w:r>
        <w:rPr>
          <w:vertAlign w:val="subscript"/>
        </w:rPr>
        <w:t>2</w:t>
      </w:r>
      <w:r>
        <w:t>S.</w:t>
      </w:r>
    </w:p>
    <w:p w14:paraId="2CE29C4F" w14:textId="377B6425" w:rsidR="00FC1EEF" w:rsidRDefault="00FC1EEF" w:rsidP="00FC1EEF">
      <w:pPr>
        <w:jc w:val="both"/>
      </w:pPr>
      <w:r>
        <w:t>The Selexol process was used for CO</w:t>
      </w:r>
      <w:r>
        <w:rPr>
          <w:vertAlign w:val="subscript"/>
        </w:rPr>
        <w:t>2</w:t>
      </w:r>
      <w:r>
        <w:t xml:space="preserve"> removal from the syngas stream for all cases </w:t>
      </w:r>
      <w:r w:rsidR="003D166A">
        <w:t>except</w:t>
      </w:r>
      <w:r>
        <w:t xml:space="preserve"> VBC-DFB+CAP. This process utilises a mixture of polyethylene glycol dimethyl ethers to physically adsorb CO</w:t>
      </w:r>
      <w:r>
        <w:rPr>
          <w:vertAlign w:val="subscript"/>
        </w:rPr>
        <w:t>2</w:t>
      </w:r>
      <w:r>
        <w:t xml:space="preserve"> at high pressures (30 bar) and cryogenic temperatures. A single stage Selexol process was used for EFR cases while VBC-DFB employed a two stage Selexol process for removal of both H</w:t>
      </w:r>
      <w:r>
        <w:rPr>
          <w:vertAlign w:val="subscript"/>
        </w:rPr>
        <w:t>2</w:t>
      </w:r>
      <w:r>
        <w:t>S and CO</w:t>
      </w:r>
      <w:r>
        <w:rPr>
          <w:vertAlign w:val="subscript"/>
        </w:rPr>
        <w:t>2</w:t>
      </w:r>
      <w:r>
        <w:t xml:space="preserve">. </w:t>
      </w:r>
    </w:p>
    <w:p w14:paraId="0C93446A" w14:textId="77777777" w:rsidR="00FC1EEF" w:rsidRDefault="00FC1EEF" w:rsidP="00FC1EEF">
      <w:pPr>
        <w:jc w:val="both"/>
      </w:pPr>
      <w:r>
        <w:t>Due to the low pressure of the flue gas stream, chemical (rather than physical) adsorption was used for flue gas treatment. Amine CO</w:t>
      </w:r>
      <w:r>
        <w:rPr>
          <w:vertAlign w:val="subscript"/>
        </w:rPr>
        <w:t>2</w:t>
      </w:r>
      <w:r>
        <w:t xml:space="preserve"> removal was selected for all four cases using a mixture of methyl diethanolamine (MDEA) and piperazine (PZ). </w:t>
      </w:r>
    </w:p>
    <w:p w14:paraId="08B45574" w14:textId="45850F4D" w:rsidR="00FC1EEF" w:rsidRDefault="00BA0F85" w:rsidP="00FC1EEF">
      <w:pPr>
        <w:jc w:val="both"/>
      </w:pPr>
      <w:r>
        <w:lastRenderedPageBreak/>
        <w:t>Very high CO</w:t>
      </w:r>
      <w:r w:rsidRPr="00BA0F85">
        <w:rPr>
          <w:vertAlign w:val="subscript"/>
        </w:rPr>
        <w:t>2</w:t>
      </w:r>
      <w:r>
        <w:t xml:space="preserve"> capture rates (&gt;99%) were modelled across all scenarios to deliver H</w:t>
      </w:r>
      <w:r w:rsidRPr="00BA0F85">
        <w:rPr>
          <w:vertAlign w:val="subscript"/>
        </w:rPr>
        <w:t>2</w:t>
      </w:r>
      <w:r>
        <w:t xml:space="preserve"> at similar emissions intensity to the methane scenarios. </w:t>
      </w:r>
      <w:r w:rsidR="00FC1EEF">
        <w:t>Captured CO</w:t>
      </w:r>
      <w:r w:rsidR="00FC1EEF">
        <w:rPr>
          <w:vertAlign w:val="subscript"/>
        </w:rPr>
        <w:t>2</w:t>
      </w:r>
      <w:r w:rsidR="00FC1EEF">
        <w:t xml:space="preserve"> is pressurised to 15.3 MPa through multi-stage compression. Intermediate dehydration using triethylene glycol is conducted at 2.1 MPa. The CO</w:t>
      </w:r>
      <w:r w:rsidR="00FC1EEF">
        <w:rPr>
          <w:vertAlign w:val="subscript"/>
        </w:rPr>
        <w:t>2</w:t>
      </w:r>
      <w:r w:rsidR="00FC1EEF">
        <w:t xml:space="preserve"> from the flue gas requires an extra stage of compression owing to its low capture pressure. </w:t>
      </w:r>
    </w:p>
    <w:p w14:paraId="093EE66F" w14:textId="77777777" w:rsidR="00FC1EEF" w:rsidRDefault="00FC1EEF" w:rsidP="00324FEC">
      <w:pPr>
        <w:pStyle w:val="Heading3"/>
      </w:pPr>
      <w:bookmarkStart w:id="149" w:name="_Toc108515541"/>
      <w:bookmarkStart w:id="150" w:name="_Toc149560741"/>
      <w:r>
        <w:t>Hydrogen purification and compression</w:t>
      </w:r>
      <w:bookmarkEnd w:id="149"/>
      <w:bookmarkEnd w:id="150"/>
    </w:p>
    <w:p w14:paraId="4D1AF901" w14:textId="77777777" w:rsidR="00FC1EEF" w:rsidRPr="004E7753" w:rsidRDefault="00FC1EEF" w:rsidP="00FC1EEF">
      <w:pPr>
        <w:jc w:val="both"/>
      </w:pPr>
      <w:r>
        <w:t>The product stream undergoes purification to 99.97% H</w:t>
      </w:r>
      <w:r>
        <w:rPr>
          <w:vertAlign w:val="subscript"/>
        </w:rPr>
        <w:t>2</w:t>
      </w:r>
      <w:r>
        <w:t xml:space="preserve"> through a pressure swing adsorption (PSA) unit. Following this, the hydrogen is compressed to 81 bar for pipeline injection. </w:t>
      </w:r>
    </w:p>
    <w:p w14:paraId="1ECF7C8C" w14:textId="77777777" w:rsidR="00FC1EEF" w:rsidRDefault="00FC1EEF" w:rsidP="00324FEC">
      <w:pPr>
        <w:pStyle w:val="Heading2"/>
      </w:pPr>
      <w:bookmarkStart w:id="151" w:name="_Toc108515542"/>
      <w:bookmarkStart w:id="152" w:name="_Toc149560742"/>
      <w:r w:rsidRPr="00324FEC">
        <w:t>Process</w:t>
      </w:r>
      <w:r>
        <w:t xml:space="preserve"> modelling</w:t>
      </w:r>
      <w:bookmarkEnd w:id="151"/>
      <w:bookmarkEnd w:id="152"/>
    </w:p>
    <w:p w14:paraId="36675811" w14:textId="2088C328" w:rsidR="00D01673" w:rsidRDefault="00FC1EEF" w:rsidP="00D01673">
      <w:r>
        <w:t xml:space="preserve">The process modelling results are presented in </w:t>
      </w:r>
      <w:r w:rsidR="00D01673">
        <w:fldChar w:fldCharType="begin"/>
      </w:r>
      <w:r w:rsidR="00D01673">
        <w:instrText xml:space="preserve"> REF _Ref149559006 \h </w:instrText>
      </w:r>
      <w:r w:rsidR="00D01673">
        <w:fldChar w:fldCharType="separate"/>
      </w:r>
      <w:r w:rsidR="000A0462">
        <w:t xml:space="preserve">Table </w:t>
      </w:r>
      <w:r w:rsidR="000A0462">
        <w:rPr>
          <w:noProof/>
        </w:rPr>
        <w:t>3</w:t>
      </w:r>
      <w:r w:rsidR="000A0462">
        <w:t>.</w:t>
      </w:r>
      <w:r w:rsidR="000A0462">
        <w:rPr>
          <w:noProof/>
        </w:rPr>
        <w:t>1</w:t>
      </w:r>
      <w:r w:rsidR="00D01673">
        <w:fldChar w:fldCharType="end"/>
      </w:r>
      <w:r w:rsidR="00D01673">
        <w:t xml:space="preserve"> </w:t>
      </w:r>
      <w:r w:rsidR="00E83A7C">
        <w:t>and the utility requirements are given in</w:t>
      </w:r>
      <w:r w:rsidR="00D01673">
        <w:t xml:space="preserve"> </w:t>
      </w:r>
      <w:r w:rsidR="00D01673">
        <w:fldChar w:fldCharType="begin"/>
      </w:r>
      <w:r w:rsidR="00D01673">
        <w:instrText xml:space="preserve"> REF _Ref149558999 \h </w:instrText>
      </w:r>
      <w:r w:rsidR="00D01673">
        <w:fldChar w:fldCharType="separate"/>
      </w:r>
      <w:r w:rsidR="000A0462">
        <w:t xml:space="preserve">Table </w:t>
      </w:r>
      <w:r w:rsidR="000A0462">
        <w:rPr>
          <w:noProof/>
        </w:rPr>
        <w:t>3</w:t>
      </w:r>
      <w:r w:rsidR="000A0462">
        <w:t>.</w:t>
      </w:r>
      <w:r w:rsidR="000A0462">
        <w:rPr>
          <w:noProof/>
        </w:rPr>
        <w:t>2</w:t>
      </w:r>
      <w:r w:rsidR="00D01673">
        <w:fldChar w:fldCharType="end"/>
      </w:r>
      <w:r w:rsidR="00E83A7C">
        <w:t>.</w:t>
      </w:r>
      <w:bookmarkStart w:id="153" w:name="_Ref107486995"/>
    </w:p>
    <w:p w14:paraId="5CFF7FFC" w14:textId="27E1D1B8" w:rsidR="00FC1EEF" w:rsidRDefault="00FC1EEF" w:rsidP="00D01673">
      <w:pPr>
        <w:pStyle w:val="Caption"/>
      </w:pPr>
      <w:bookmarkStart w:id="154" w:name="_Ref149559006"/>
      <w:bookmarkStart w:id="155" w:name="_Toc149572612"/>
      <w:r>
        <w:t xml:space="preserve">Table </w:t>
      </w:r>
      <w:r w:rsidR="006C4330">
        <w:fldChar w:fldCharType="begin"/>
      </w:r>
      <w:r w:rsidR="006C4330">
        <w:instrText xml:space="preserve"> STYLEREF 1 \s </w:instrText>
      </w:r>
      <w:r w:rsidR="006C4330">
        <w:fldChar w:fldCharType="separate"/>
      </w:r>
      <w:r w:rsidR="000A0462">
        <w:rPr>
          <w:noProof/>
        </w:rPr>
        <w:t>3</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1</w:t>
      </w:r>
      <w:r w:rsidR="006C4330">
        <w:fldChar w:fldCharType="end"/>
      </w:r>
      <w:bookmarkEnd w:id="153"/>
      <w:bookmarkEnd w:id="154"/>
      <w:r>
        <w:t xml:space="preserve"> Process modelling results for coal gasification scenarios</w:t>
      </w:r>
      <w:bookmarkEnd w:id="155"/>
    </w:p>
    <w:tbl>
      <w:tblPr>
        <w:tblStyle w:val="PlainTable1"/>
        <w:tblW w:w="0" w:type="auto"/>
        <w:tblLook w:val="04A0" w:firstRow="1" w:lastRow="0" w:firstColumn="1" w:lastColumn="0" w:noHBand="0" w:noVBand="1"/>
      </w:tblPr>
      <w:tblGrid>
        <w:gridCol w:w="1599"/>
        <w:gridCol w:w="1373"/>
        <w:gridCol w:w="1509"/>
        <w:gridCol w:w="1326"/>
        <w:gridCol w:w="1276"/>
        <w:gridCol w:w="1927"/>
      </w:tblGrid>
      <w:tr w:rsidR="00FC1EEF" w14:paraId="51FB42FA" w14:textId="77777777" w:rsidTr="002D171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gridSpan w:val="2"/>
            <w:vMerge w:val="restart"/>
          </w:tcPr>
          <w:p w14:paraId="50DDD97C" w14:textId="77777777" w:rsidR="00FC1EEF" w:rsidRPr="00E86340" w:rsidRDefault="00FC1EEF" w:rsidP="00F21222">
            <w:pPr>
              <w:spacing w:after="0"/>
              <w:rPr>
                <w:b w:val="0"/>
                <w:bCs w:val="0"/>
              </w:rPr>
            </w:pPr>
            <w:r w:rsidRPr="00E86340">
              <w:t>Result</w:t>
            </w:r>
          </w:p>
        </w:tc>
        <w:tc>
          <w:tcPr>
            <w:tcW w:w="6038" w:type="dxa"/>
            <w:gridSpan w:val="4"/>
          </w:tcPr>
          <w:p w14:paraId="69ED5C4F" w14:textId="77777777" w:rsidR="00FC1EEF" w:rsidRPr="00E86340" w:rsidRDefault="00FC1EEF" w:rsidP="00F21222">
            <w:pPr>
              <w:spacing w:after="0"/>
              <w:cnfStyle w:val="100000000000" w:firstRow="1" w:lastRow="0" w:firstColumn="0" w:lastColumn="0" w:oddVBand="0" w:evenVBand="0" w:oddHBand="0" w:evenHBand="0" w:firstRowFirstColumn="0" w:firstRowLastColumn="0" w:lastRowFirstColumn="0" w:lastRowLastColumn="0"/>
              <w:rPr>
                <w:b w:val="0"/>
                <w:bCs w:val="0"/>
              </w:rPr>
            </w:pPr>
            <w:r w:rsidRPr="00E86340">
              <w:t>Case</w:t>
            </w:r>
          </w:p>
        </w:tc>
      </w:tr>
      <w:tr w:rsidR="00FC1EEF" w14:paraId="24D000F6" w14:textId="77777777" w:rsidTr="002D17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gridSpan w:val="2"/>
            <w:vMerge/>
          </w:tcPr>
          <w:p w14:paraId="2F454976" w14:textId="77777777" w:rsidR="00FC1EEF" w:rsidRPr="00E86340" w:rsidRDefault="00FC1EEF" w:rsidP="00F21222">
            <w:pPr>
              <w:spacing w:after="0"/>
              <w:rPr>
                <w:b w:val="0"/>
                <w:bCs w:val="0"/>
              </w:rPr>
            </w:pPr>
          </w:p>
        </w:tc>
        <w:tc>
          <w:tcPr>
            <w:tcW w:w="1509" w:type="dxa"/>
          </w:tcPr>
          <w:p w14:paraId="10200924" w14:textId="3F5D6D91" w:rsidR="00FC1EEF" w:rsidRPr="00E86340" w:rsidRDefault="002D1717" w:rsidP="00F21222">
            <w:pPr>
              <w:spacing w:after="0"/>
              <w:cnfStyle w:val="000000100000" w:firstRow="0" w:lastRow="0" w:firstColumn="0" w:lastColumn="0" w:oddVBand="0" w:evenVBand="0" w:oddHBand="1" w:evenHBand="0" w:firstRowFirstColumn="0" w:firstRowLastColumn="0" w:lastRowFirstColumn="0" w:lastRowLastColumn="0"/>
              <w:rPr>
                <w:b/>
                <w:bCs/>
              </w:rPr>
            </w:pPr>
            <w:r>
              <w:rPr>
                <w:b/>
                <w:bCs/>
              </w:rPr>
              <w:t>QBC-EFR</w:t>
            </w:r>
          </w:p>
        </w:tc>
        <w:tc>
          <w:tcPr>
            <w:tcW w:w="1326" w:type="dxa"/>
          </w:tcPr>
          <w:p w14:paraId="380B5251" w14:textId="0E77FA65" w:rsidR="00FC1EEF" w:rsidRPr="00E86340" w:rsidRDefault="002D1717" w:rsidP="00F21222">
            <w:pPr>
              <w:spacing w:after="0"/>
              <w:cnfStyle w:val="000000100000" w:firstRow="0" w:lastRow="0" w:firstColumn="0" w:lastColumn="0" w:oddVBand="0" w:evenVBand="0" w:oddHBand="1" w:evenHBand="0" w:firstRowFirstColumn="0" w:firstRowLastColumn="0" w:lastRowFirstColumn="0" w:lastRowLastColumn="0"/>
              <w:rPr>
                <w:b/>
                <w:bCs/>
              </w:rPr>
            </w:pPr>
            <w:r>
              <w:rPr>
                <w:b/>
                <w:bCs/>
              </w:rPr>
              <w:t>VBC-EFR</w:t>
            </w:r>
          </w:p>
        </w:tc>
        <w:tc>
          <w:tcPr>
            <w:tcW w:w="1276" w:type="dxa"/>
          </w:tcPr>
          <w:p w14:paraId="2561B5A9" w14:textId="020FAD22" w:rsidR="00FC1EEF" w:rsidRPr="00E86340" w:rsidRDefault="002D1717" w:rsidP="00F21222">
            <w:pPr>
              <w:spacing w:after="0"/>
              <w:cnfStyle w:val="000000100000" w:firstRow="0" w:lastRow="0" w:firstColumn="0" w:lastColumn="0" w:oddVBand="0" w:evenVBand="0" w:oddHBand="1" w:evenHBand="0" w:firstRowFirstColumn="0" w:firstRowLastColumn="0" w:lastRowFirstColumn="0" w:lastRowLastColumn="0"/>
              <w:rPr>
                <w:b/>
                <w:bCs/>
              </w:rPr>
            </w:pPr>
            <w:r>
              <w:rPr>
                <w:b/>
                <w:bCs/>
              </w:rPr>
              <w:t>VBC-DFB</w:t>
            </w:r>
          </w:p>
        </w:tc>
        <w:tc>
          <w:tcPr>
            <w:tcW w:w="1927" w:type="dxa"/>
          </w:tcPr>
          <w:p w14:paraId="3082CBC5" w14:textId="6FF9415C" w:rsidR="00FC1EEF" w:rsidRPr="00E86340" w:rsidRDefault="002D1717" w:rsidP="00F21222">
            <w:pPr>
              <w:spacing w:after="0"/>
              <w:cnfStyle w:val="000000100000" w:firstRow="0" w:lastRow="0" w:firstColumn="0" w:lastColumn="0" w:oddVBand="0" w:evenVBand="0" w:oddHBand="1" w:evenHBand="0" w:firstRowFirstColumn="0" w:firstRowLastColumn="0" w:lastRowFirstColumn="0" w:lastRowLastColumn="0"/>
              <w:rPr>
                <w:b/>
                <w:bCs/>
              </w:rPr>
            </w:pPr>
            <w:r>
              <w:rPr>
                <w:b/>
                <w:bCs/>
              </w:rPr>
              <w:t>VBC-DFB+CAP</w:t>
            </w:r>
          </w:p>
        </w:tc>
      </w:tr>
      <w:tr w:rsidR="00FC1EEF" w14:paraId="160783C7" w14:textId="77777777" w:rsidTr="002D1717">
        <w:tc>
          <w:tcPr>
            <w:cnfStyle w:val="001000000000" w:firstRow="0" w:lastRow="0" w:firstColumn="1" w:lastColumn="0" w:oddVBand="0" w:evenVBand="0" w:oddHBand="0" w:evenHBand="0" w:firstRowFirstColumn="0" w:firstRowLastColumn="0" w:lastRowFirstColumn="0" w:lastRowLastColumn="0"/>
            <w:tcW w:w="2972" w:type="dxa"/>
            <w:gridSpan w:val="2"/>
          </w:tcPr>
          <w:p w14:paraId="5AC1A047" w14:textId="77777777" w:rsidR="00FC1EEF" w:rsidRPr="00E86340" w:rsidRDefault="00FC1EEF" w:rsidP="00F21222">
            <w:pPr>
              <w:spacing w:after="0"/>
              <w:rPr>
                <w:b w:val="0"/>
                <w:bCs w:val="0"/>
              </w:rPr>
            </w:pPr>
            <w:r w:rsidRPr="00E86340">
              <w:t>H</w:t>
            </w:r>
            <w:r w:rsidRPr="00E86340">
              <w:rPr>
                <w:vertAlign w:val="subscript"/>
              </w:rPr>
              <w:t>2</w:t>
            </w:r>
            <w:r w:rsidRPr="00E86340">
              <w:t xml:space="preserve"> produced (kt/y)</w:t>
            </w:r>
          </w:p>
        </w:tc>
        <w:tc>
          <w:tcPr>
            <w:tcW w:w="1509" w:type="dxa"/>
          </w:tcPr>
          <w:p w14:paraId="512EA580"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100</w:t>
            </w:r>
          </w:p>
        </w:tc>
        <w:tc>
          <w:tcPr>
            <w:tcW w:w="1326" w:type="dxa"/>
          </w:tcPr>
          <w:p w14:paraId="058FF3F3"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100</w:t>
            </w:r>
          </w:p>
        </w:tc>
        <w:tc>
          <w:tcPr>
            <w:tcW w:w="1276" w:type="dxa"/>
          </w:tcPr>
          <w:p w14:paraId="7E8E5996"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100</w:t>
            </w:r>
          </w:p>
        </w:tc>
        <w:tc>
          <w:tcPr>
            <w:tcW w:w="1927" w:type="dxa"/>
          </w:tcPr>
          <w:p w14:paraId="360FC50E"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100</w:t>
            </w:r>
          </w:p>
        </w:tc>
      </w:tr>
      <w:tr w:rsidR="00FC1EEF" w14:paraId="030C3916" w14:textId="77777777" w:rsidTr="002D17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99" w:type="dxa"/>
            <w:vMerge w:val="restart"/>
          </w:tcPr>
          <w:p w14:paraId="39572D07" w14:textId="77777777" w:rsidR="00FC1EEF" w:rsidRPr="00E86340" w:rsidRDefault="00FC1EEF" w:rsidP="00F21222">
            <w:pPr>
              <w:spacing w:after="0"/>
              <w:rPr>
                <w:b w:val="0"/>
                <w:bCs w:val="0"/>
              </w:rPr>
            </w:pPr>
            <w:r w:rsidRPr="00E86340">
              <w:t>Coal input (kt/y)</w:t>
            </w:r>
          </w:p>
          <w:p w14:paraId="6067472C" w14:textId="77777777" w:rsidR="00FC1EEF" w:rsidRPr="00E86340" w:rsidRDefault="00FC1EEF" w:rsidP="00F21222">
            <w:pPr>
              <w:spacing w:after="0"/>
              <w:rPr>
                <w:b w:val="0"/>
                <w:bCs w:val="0"/>
              </w:rPr>
            </w:pPr>
          </w:p>
        </w:tc>
        <w:tc>
          <w:tcPr>
            <w:tcW w:w="1373" w:type="dxa"/>
          </w:tcPr>
          <w:p w14:paraId="752256D2" w14:textId="77777777" w:rsidR="00FC1EEF" w:rsidRPr="002D1717" w:rsidRDefault="00FC1EEF" w:rsidP="00F21222">
            <w:pPr>
              <w:spacing w:after="0"/>
              <w:cnfStyle w:val="000000100000" w:firstRow="0" w:lastRow="0" w:firstColumn="0" w:lastColumn="0" w:oddVBand="0" w:evenVBand="0" w:oddHBand="1" w:evenHBand="0" w:firstRowFirstColumn="0" w:firstRowLastColumn="0" w:lastRowFirstColumn="0" w:lastRowLastColumn="0"/>
            </w:pPr>
            <w:r w:rsidRPr="002D1717">
              <w:t>Wet (kt/y)</w:t>
            </w:r>
          </w:p>
        </w:tc>
        <w:tc>
          <w:tcPr>
            <w:tcW w:w="1509" w:type="dxa"/>
          </w:tcPr>
          <w:p w14:paraId="4169AF73"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843</w:t>
            </w:r>
          </w:p>
        </w:tc>
        <w:tc>
          <w:tcPr>
            <w:tcW w:w="1326" w:type="dxa"/>
          </w:tcPr>
          <w:p w14:paraId="0E7C9DAE"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1959</w:t>
            </w:r>
          </w:p>
        </w:tc>
        <w:tc>
          <w:tcPr>
            <w:tcW w:w="1276" w:type="dxa"/>
          </w:tcPr>
          <w:p w14:paraId="5DB9D9F3"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2017</w:t>
            </w:r>
          </w:p>
        </w:tc>
        <w:tc>
          <w:tcPr>
            <w:tcW w:w="1927" w:type="dxa"/>
          </w:tcPr>
          <w:p w14:paraId="3DEB32E4"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2119</w:t>
            </w:r>
          </w:p>
        </w:tc>
      </w:tr>
      <w:tr w:rsidR="00FC1EEF" w14:paraId="772B3807" w14:textId="77777777" w:rsidTr="002D1717">
        <w:tc>
          <w:tcPr>
            <w:cnfStyle w:val="001000000000" w:firstRow="0" w:lastRow="0" w:firstColumn="1" w:lastColumn="0" w:oddVBand="0" w:evenVBand="0" w:oddHBand="0" w:evenHBand="0" w:firstRowFirstColumn="0" w:firstRowLastColumn="0" w:lastRowFirstColumn="0" w:lastRowLastColumn="0"/>
            <w:tcW w:w="1599" w:type="dxa"/>
            <w:vMerge/>
          </w:tcPr>
          <w:p w14:paraId="06F6B5D2" w14:textId="77777777" w:rsidR="00FC1EEF" w:rsidRPr="00E86340" w:rsidRDefault="00FC1EEF" w:rsidP="00F21222">
            <w:pPr>
              <w:spacing w:after="0"/>
              <w:rPr>
                <w:b w:val="0"/>
                <w:bCs w:val="0"/>
              </w:rPr>
            </w:pPr>
          </w:p>
        </w:tc>
        <w:tc>
          <w:tcPr>
            <w:tcW w:w="1373" w:type="dxa"/>
          </w:tcPr>
          <w:p w14:paraId="41A9EEF1" w14:textId="77777777" w:rsidR="00FC1EEF" w:rsidRPr="002D1717" w:rsidRDefault="00FC1EEF" w:rsidP="00F21222">
            <w:pPr>
              <w:spacing w:after="0"/>
              <w:cnfStyle w:val="000000000000" w:firstRow="0" w:lastRow="0" w:firstColumn="0" w:lastColumn="0" w:oddVBand="0" w:evenVBand="0" w:oddHBand="0" w:evenHBand="0" w:firstRowFirstColumn="0" w:firstRowLastColumn="0" w:lastRowFirstColumn="0" w:lastRowLastColumn="0"/>
            </w:pPr>
            <w:r w:rsidRPr="002D1717">
              <w:t>Dry, ash free (kt/y)</w:t>
            </w:r>
          </w:p>
        </w:tc>
        <w:tc>
          <w:tcPr>
            <w:tcW w:w="1509" w:type="dxa"/>
          </w:tcPr>
          <w:p w14:paraId="2F40601F"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613</w:t>
            </w:r>
          </w:p>
        </w:tc>
        <w:tc>
          <w:tcPr>
            <w:tcW w:w="1326" w:type="dxa"/>
          </w:tcPr>
          <w:p w14:paraId="53B441E1"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680</w:t>
            </w:r>
          </w:p>
        </w:tc>
        <w:tc>
          <w:tcPr>
            <w:tcW w:w="1276" w:type="dxa"/>
          </w:tcPr>
          <w:p w14:paraId="45502C8E"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700</w:t>
            </w:r>
          </w:p>
        </w:tc>
        <w:tc>
          <w:tcPr>
            <w:tcW w:w="1927" w:type="dxa"/>
          </w:tcPr>
          <w:p w14:paraId="2FCA18EE"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735</w:t>
            </w:r>
          </w:p>
        </w:tc>
      </w:tr>
      <w:tr w:rsidR="00FC1EEF" w14:paraId="0580A504" w14:textId="77777777" w:rsidTr="002D17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99" w:type="dxa"/>
            <w:vMerge/>
          </w:tcPr>
          <w:p w14:paraId="50114F04" w14:textId="77777777" w:rsidR="00FC1EEF" w:rsidRPr="00E86340" w:rsidRDefault="00FC1EEF" w:rsidP="00F21222">
            <w:pPr>
              <w:spacing w:after="0"/>
              <w:rPr>
                <w:b w:val="0"/>
                <w:bCs w:val="0"/>
              </w:rPr>
            </w:pPr>
          </w:p>
        </w:tc>
        <w:tc>
          <w:tcPr>
            <w:tcW w:w="1373" w:type="dxa"/>
          </w:tcPr>
          <w:p w14:paraId="43112AA3" w14:textId="77777777" w:rsidR="00FC1EEF" w:rsidRPr="002D1717" w:rsidRDefault="00FC1EEF" w:rsidP="00F21222">
            <w:pPr>
              <w:spacing w:after="0"/>
              <w:cnfStyle w:val="000000100000" w:firstRow="0" w:lastRow="0" w:firstColumn="0" w:lastColumn="0" w:oddVBand="0" w:evenVBand="0" w:oddHBand="1" w:evenHBand="0" w:firstRowFirstColumn="0" w:firstRowLastColumn="0" w:lastRowFirstColumn="0" w:lastRowLastColumn="0"/>
            </w:pPr>
            <w:r w:rsidRPr="002D1717">
              <w:t>HHV (MW)</w:t>
            </w:r>
          </w:p>
        </w:tc>
        <w:tc>
          <w:tcPr>
            <w:tcW w:w="1509" w:type="dxa"/>
          </w:tcPr>
          <w:p w14:paraId="049D956C"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767.0</w:t>
            </w:r>
          </w:p>
        </w:tc>
        <w:tc>
          <w:tcPr>
            <w:tcW w:w="1326" w:type="dxa"/>
          </w:tcPr>
          <w:p w14:paraId="2C79FA6C"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782.2</w:t>
            </w:r>
          </w:p>
        </w:tc>
        <w:tc>
          <w:tcPr>
            <w:tcW w:w="1276" w:type="dxa"/>
          </w:tcPr>
          <w:p w14:paraId="5E88BED3"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805.3</w:t>
            </w:r>
          </w:p>
        </w:tc>
        <w:tc>
          <w:tcPr>
            <w:tcW w:w="1927" w:type="dxa"/>
          </w:tcPr>
          <w:p w14:paraId="3F0D8A55"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846.2</w:t>
            </w:r>
          </w:p>
        </w:tc>
      </w:tr>
      <w:tr w:rsidR="00FC1EEF" w14:paraId="3D6575B9" w14:textId="77777777" w:rsidTr="002D1717">
        <w:tc>
          <w:tcPr>
            <w:cnfStyle w:val="001000000000" w:firstRow="0" w:lastRow="0" w:firstColumn="1" w:lastColumn="0" w:oddVBand="0" w:evenVBand="0" w:oddHBand="0" w:evenHBand="0" w:firstRowFirstColumn="0" w:firstRowLastColumn="0" w:lastRowFirstColumn="0" w:lastRowLastColumn="0"/>
            <w:tcW w:w="1599" w:type="dxa"/>
            <w:vMerge/>
          </w:tcPr>
          <w:p w14:paraId="33473E88" w14:textId="77777777" w:rsidR="00FC1EEF" w:rsidRPr="00E86340" w:rsidRDefault="00FC1EEF" w:rsidP="00F21222">
            <w:pPr>
              <w:spacing w:after="0"/>
              <w:rPr>
                <w:b w:val="0"/>
                <w:bCs w:val="0"/>
              </w:rPr>
            </w:pPr>
          </w:p>
        </w:tc>
        <w:tc>
          <w:tcPr>
            <w:tcW w:w="1373" w:type="dxa"/>
          </w:tcPr>
          <w:p w14:paraId="4F36A419" w14:textId="77777777" w:rsidR="00FC1EEF" w:rsidRPr="002D1717" w:rsidRDefault="00FC1EEF" w:rsidP="00F21222">
            <w:pPr>
              <w:spacing w:after="0"/>
              <w:cnfStyle w:val="000000000000" w:firstRow="0" w:lastRow="0" w:firstColumn="0" w:lastColumn="0" w:oddVBand="0" w:evenVBand="0" w:oddHBand="0" w:evenHBand="0" w:firstRowFirstColumn="0" w:firstRowLastColumn="0" w:lastRowFirstColumn="0" w:lastRowLastColumn="0"/>
            </w:pPr>
            <w:r w:rsidRPr="002D1717">
              <w:t>LHV (MW)</w:t>
            </w:r>
          </w:p>
        </w:tc>
        <w:tc>
          <w:tcPr>
            <w:tcW w:w="1509" w:type="dxa"/>
          </w:tcPr>
          <w:p w14:paraId="7E4231DD"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617.9</w:t>
            </w:r>
          </w:p>
        </w:tc>
        <w:tc>
          <w:tcPr>
            <w:tcW w:w="1326" w:type="dxa"/>
          </w:tcPr>
          <w:p w14:paraId="4C7FE2DF"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612.2</w:t>
            </w:r>
          </w:p>
        </w:tc>
        <w:tc>
          <w:tcPr>
            <w:tcW w:w="1276" w:type="dxa"/>
          </w:tcPr>
          <w:p w14:paraId="612F5AF4"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630.2</w:t>
            </w:r>
          </w:p>
        </w:tc>
        <w:tc>
          <w:tcPr>
            <w:tcW w:w="1927" w:type="dxa"/>
          </w:tcPr>
          <w:p w14:paraId="70C12997"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662.2</w:t>
            </w:r>
          </w:p>
        </w:tc>
      </w:tr>
      <w:tr w:rsidR="00FC1EEF" w14:paraId="35DE4C8E" w14:textId="77777777" w:rsidTr="002D1717">
        <w:trPr>
          <w:cnfStyle w:val="000000100000" w:firstRow="0" w:lastRow="0" w:firstColumn="0" w:lastColumn="0" w:oddVBand="0" w:evenVBand="0" w:oddHBand="1" w:evenHBand="0" w:firstRowFirstColumn="0" w:firstRowLastColumn="0" w:lastRowFirstColumn="0" w:lastRowLastColumn="0"/>
          <w:trHeight w:val="435"/>
        </w:trPr>
        <w:tc>
          <w:tcPr>
            <w:cnfStyle w:val="001000000000" w:firstRow="0" w:lastRow="0" w:firstColumn="1" w:lastColumn="0" w:oddVBand="0" w:evenVBand="0" w:oddHBand="0" w:evenHBand="0" w:firstRowFirstColumn="0" w:firstRowLastColumn="0" w:lastRowFirstColumn="0" w:lastRowLastColumn="0"/>
            <w:tcW w:w="1599" w:type="dxa"/>
            <w:vMerge w:val="restart"/>
          </w:tcPr>
          <w:p w14:paraId="78621B63" w14:textId="77777777" w:rsidR="00FC1EEF" w:rsidRPr="00E86340" w:rsidRDefault="00FC1EEF" w:rsidP="00F21222">
            <w:pPr>
              <w:spacing w:after="0"/>
              <w:rPr>
                <w:b w:val="0"/>
                <w:bCs w:val="0"/>
              </w:rPr>
            </w:pPr>
            <w:r w:rsidRPr="00E86340">
              <w:t>Electricity consumption (MW)</w:t>
            </w:r>
          </w:p>
        </w:tc>
        <w:tc>
          <w:tcPr>
            <w:tcW w:w="1373" w:type="dxa"/>
          </w:tcPr>
          <w:p w14:paraId="66C1955B" w14:textId="77777777" w:rsidR="00FC1EEF" w:rsidRPr="002D1717" w:rsidRDefault="00FC1EEF" w:rsidP="00F21222">
            <w:pPr>
              <w:spacing w:after="0"/>
              <w:cnfStyle w:val="000000100000" w:firstRow="0" w:lastRow="0" w:firstColumn="0" w:lastColumn="0" w:oddVBand="0" w:evenVBand="0" w:oddHBand="1" w:evenHBand="0" w:firstRowFirstColumn="0" w:firstRowLastColumn="0" w:lastRowFirstColumn="0" w:lastRowLastColumn="0"/>
            </w:pPr>
            <w:r w:rsidRPr="002D1717">
              <w:t>ASU</w:t>
            </w:r>
          </w:p>
        </w:tc>
        <w:tc>
          <w:tcPr>
            <w:tcW w:w="1509" w:type="dxa"/>
          </w:tcPr>
          <w:p w14:paraId="2B8BAF95"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72.8</w:t>
            </w:r>
          </w:p>
        </w:tc>
        <w:tc>
          <w:tcPr>
            <w:tcW w:w="1326" w:type="dxa"/>
          </w:tcPr>
          <w:p w14:paraId="28DBB3B5"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30</w:t>
            </w:r>
          </w:p>
        </w:tc>
        <w:tc>
          <w:tcPr>
            <w:tcW w:w="1276" w:type="dxa"/>
          </w:tcPr>
          <w:p w14:paraId="0F89F2A9"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w:t>
            </w:r>
          </w:p>
        </w:tc>
        <w:tc>
          <w:tcPr>
            <w:tcW w:w="1927" w:type="dxa"/>
          </w:tcPr>
          <w:p w14:paraId="3A2EF0F2"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w:t>
            </w:r>
          </w:p>
        </w:tc>
      </w:tr>
      <w:tr w:rsidR="00FC1EEF" w14:paraId="65F6B85B" w14:textId="77777777" w:rsidTr="002D1717">
        <w:trPr>
          <w:trHeight w:val="435"/>
        </w:trPr>
        <w:tc>
          <w:tcPr>
            <w:cnfStyle w:val="001000000000" w:firstRow="0" w:lastRow="0" w:firstColumn="1" w:lastColumn="0" w:oddVBand="0" w:evenVBand="0" w:oddHBand="0" w:evenHBand="0" w:firstRowFirstColumn="0" w:firstRowLastColumn="0" w:lastRowFirstColumn="0" w:lastRowLastColumn="0"/>
            <w:tcW w:w="1599" w:type="dxa"/>
            <w:vMerge/>
          </w:tcPr>
          <w:p w14:paraId="2C2BB8DB" w14:textId="77777777" w:rsidR="00FC1EEF" w:rsidRPr="00E86340" w:rsidRDefault="00FC1EEF" w:rsidP="00F21222">
            <w:pPr>
              <w:spacing w:after="0"/>
              <w:rPr>
                <w:b w:val="0"/>
                <w:bCs w:val="0"/>
              </w:rPr>
            </w:pPr>
          </w:p>
        </w:tc>
        <w:tc>
          <w:tcPr>
            <w:tcW w:w="1373" w:type="dxa"/>
          </w:tcPr>
          <w:p w14:paraId="245F7829" w14:textId="77777777" w:rsidR="00FC1EEF" w:rsidRPr="002D1717" w:rsidRDefault="00FC1EEF" w:rsidP="00F21222">
            <w:pPr>
              <w:spacing w:after="0"/>
              <w:cnfStyle w:val="000000000000" w:firstRow="0" w:lastRow="0" w:firstColumn="0" w:lastColumn="0" w:oddVBand="0" w:evenVBand="0" w:oddHBand="0" w:evenHBand="0" w:firstRowFirstColumn="0" w:firstRowLastColumn="0" w:lastRowFirstColumn="0" w:lastRowLastColumn="0"/>
            </w:pPr>
            <w:r w:rsidRPr="002D1717">
              <w:t>Auxiliary</w:t>
            </w:r>
          </w:p>
        </w:tc>
        <w:tc>
          <w:tcPr>
            <w:tcW w:w="1509" w:type="dxa"/>
          </w:tcPr>
          <w:p w14:paraId="7D91851F"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39.1</w:t>
            </w:r>
          </w:p>
        </w:tc>
        <w:tc>
          <w:tcPr>
            <w:tcW w:w="1326" w:type="dxa"/>
          </w:tcPr>
          <w:p w14:paraId="52ACFA5C"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27.7</w:t>
            </w:r>
          </w:p>
        </w:tc>
        <w:tc>
          <w:tcPr>
            <w:tcW w:w="1276" w:type="dxa"/>
          </w:tcPr>
          <w:p w14:paraId="510D7E40"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90.0</w:t>
            </w:r>
          </w:p>
        </w:tc>
        <w:tc>
          <w:tcPr>
            <w:tcW w:w="1927" w:type="dxa"/>
          </w:tcPr>
          <w:p w14:paraId="0DB14D7F"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78.0</w:t>
            </w:r>
          </w:p>
        </w:tc>
      </w:tr>
      <w:tr w:rsidR="00FC1EEF" w14:paraId="63BFA154" w14:textId="77777777" w:rsidTr="002D1717">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1599" w:type="dxa"/>
            <w:vMerge w:val="restart"/>
          </w:tcPr>
          <w:p w14:paraId="450B763E" w14:textId="77777777" w:rsidR="00FC1EEF" w:rsidRPr="00E86340" w:rsidRDefault="00FC1EEF" w:rsidP="00F21222">
            <w:pPr>
              <w:spacing w:after="0"/>
              <w:rPr>
                <w:b w:val="0"/>
                <w:bCs w:val="0"/>
              </w:rPr>
            </w:pPr>
            <w:r w:rsidRPr="00E86340">
              <w:t>Net energy efficiency (%)</w:t>
            </w:r>
          </w:p>
        </w:tc>
        <w:tc>
          <w:tcPr>
            <w:tcW w:w="1373" w:type="dxa"/>
          </w:tcPr>
          <w:p w14:paraId="63C3F3AD" w14:textId="77777777" w:rsidR="00FC1EEF" w:rsidRPr="002D1717" w:rsidRDefault="00FC1EEF" w:rsidP="00F21222">
            <w:pPr>
              <w:spacing w:after="0"/>
              <w:cnfStyle w:val="000000100000" w:firstRow="0" w:lastRow="0" w:firstColumn="0" w:lastColumn="0" w:oddVBand="0" w:evenVBand="0" w:oddHBand="1" w:evenHBand="0" w:firstRowFirstColumn="0" w:firstRowLastColumn="0" w:lastRowFirstColumn="0" w:lastRowLastColumn="0"/>
            </w:pPr>
            <w:r w:rsidRPr="002D1717">
              <w:t>HHV</w:t>
            </w:r>
          </w:p>
        </w:tc>
        <w:tc>
          <w:tcPr>
            <w:tcW w:w="1509" w:type="dxa"/>
          </w:tcPr>
          <w:p w14:paraId="6F6814CD"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56.1</w:t>
            </w:r>
          </w:p>
        </w:tc>
        <w:tc>
          <w:tcPr>
            <w:tcW w:w="1326" w:type="dxa"/>
          </w:tcPr>
          <w:p w14:paraId="06F2FE54"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58.7</w:t>
            </w:r>
          </w:p>
        </w:tc>
        <w:tc>
          <w:tcPr>
            <w:tcW w:w="1276" w:type="dxa"/>
          </w:tcPr>
          <w:p w14:paraId="331387C0"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55.1</w:t>
            </w:r>
          </w:p>
        </w:tc>
        <w:tc>
          <w:tcPr>
            <w:tcW w:w="1927" w:type="dxa"/>
          </w:tcPr>
          <w:p w14:paraId="0F4BA32D"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53.4</w:t>
            </w:r>
          </w:p>
        </w:tc>
      </w:tr>
      <w:tr w:rsidR="00FC1EEF" w14:paraId="10229769" w14:textId="77777777" w:rsidTr="002D1717">
        <w:trPr>
          <w:trHeight w:val="292"/>
        </w:trPr>
        <w:tc>
          <w:tcPr>
            <w:cnfStyle w:val="001000000000" w:firstRow="0" w:lastRow="0" w:firstColumn="1" w:lastColumn="0" w:oddVBand="0" w:evenVBand="0" w:oddHBand="0" w:evenHBand="0" w:firstRowFirstColumn="0" w:firstRowLastColumn="0" w:lastRowFirstColumn="0" w:lastRowLastColumn="0"/>
            <w:tcW w:w="1599" w:type="dxa"/>
            <w:vMerge/>
          </w:tcPr>
          <w:p w14:paraId="499D0542" w14:textId="77777777" w:rsidR="00FC1EEF" w:rsidRPr="00E86340" w:rsidRDefault="00FC1EEF" w:rsidP="00F21222">
            <w:pPr>
              <w:spacing w:after="0"/>
              <w:rPr>
                <w:b w:val="0"/>
                <w:bCs w:val="0"/>
              </w:rPr>
            </w:pPr>
          </w:p>
        </w:tc>
        <w:tc>
          <w:tcPr>
            <w:tcW w:w="1373" w:type="dxa"/>
          </w:tcPr>
          <w:p w14:paraId="27DF847A" w14:textId="77777777" w:rsidR="00FC1EEF" w:rsidRPr="002D1717" w:rsidRDefault="00FC1EEF" w:rsidP="00F21222">
            <w:pPr>
              <w:spacing w:after="0"/>
              <w:cnfStyle w:val="000000000000" w:firstRow="0" w:lastRow="0" w:firstColumn="0" w:lastColumn="0" w:oddVBand="0" w:evenVBand="0" w:oddHBand="0" w:evenHBand="0" w:firstRowFirstColumn="0" w:firstRowLastColumn="0" w:lastRowFirstColumn="0" w:lastRowLastColumn="0"/>
            </w:pPr>
            <w:r w:rsidRPr="002D1717">
              <w:t>LHV</w:t>
            </w:r>
          </w:p>
        </w:tc>
        <w:tc>
          <w:tcPr>
            <w:tcW w:w="1509" w:type="dxa"/>
          </w:tcPr>
          <w:p w14:paraId="44EA0B72"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57.1</w:t>
            </w:r>
          </w:p>
        </w:tc>
        <w:tc>
          <w:tcPr>
            <w:tcW w:w="1326" w:type="dxa"/>
          </w:tcPr>
          <w:p w14:paraId="61C5E70F"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62.2</w:t>
            </w:r>
          </w:p>
        </w:tc>
        <w:tc>
          <w:tcPr>
            <w:tcW w:w="1276" w:type="dxa"/>
          </w:tcPr>
          <w:p w14:paraId="003E11B4"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57.9</w:t>
            </w:r>
          </w:p>
        </w:tc>
        <w:tc>
          <w:tcPr>
            <w:tcW w:w="1927" w:type="dxa"/>
          </w:tcPr>
          <w:p w14:paraId="6839E567"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56.3</w:t>
            </w:r>
          </w:p>
        </w:tc>
      </w:tr>
      <w:tr w:rsidR="00FC1EEF" w14:paraId="61E073B6" w14:textId="77777777" w:rsidTr="002D17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99" w:type="dxa"/>
            <w:vMerge w:val="restart"/>
          </w:tcPr>
          <w:p w14:paraId="1A1743BB" w14:textId="77777777" w:rsidR="00FC1EEF" w:rsidRPr="00E86340" w:rsidRDefault="00FC1EEF" w:rsidP="00F21222">
            <w:pPr>
              <w:spacing w:after="0"/>
              <w:rPr>
                <w:b w:val="0"/>
                <w:bCs w:val="0"/>
              </w:rPr>
            </w:pPr>
            <w:r w:rsidRPr="00E86340">
              <w:t>CO</w:t>
            </w:r>
            <w:r w:rsidRPr="00E86340">
              <w:rPr>
                <w:vertAlign w:val="subscript"/>
              </w:rPr>
              <w:t>2</w:t>
            </w:r>
            <w:r w:rsidRPr="00E86340">
              <w:t xml:space="preserve"> (kt/y)</w:t>
            </w:r>
          </w:p>
        </w:tc>
        <w:tc>
          <w:tcPr>
            <w:tcW w:w="1373" w:type="dxa"/>
          </w:tcPr>
          <w:p w14:paraId="098E1356" w14:textId="77777777" w:rsidR="00FC1EEF" w:rsidRPr="002D1717" w:rsidRDefault="00FC1EEF" w:rsidP="00F21222">
            <w:pPr>
              <w:spacing w:after="0"/>
              <w:cnfStyle w:val="000000100000" w:firstRow="0" w:lastRow="0" w:firstColumn="0" w:lastColumn="0" w:oddVBand="0" w:evenVBand="0" w:oddHBand="1" w:evenHBand="0" w:firstRowFirstColumn="0" w:firstRowLastColumn="0" w:lastRowFirstColumn="0" w:lastRowLastColumn="0"/>
            </w:pPr>
            <w:r w:rsidRPr="002D1717">
              <w:t>Produced</w:t>
            </w:r>
          </w:p>
        </w:tc>
        <w:tc>
          <w:tcPr>
            <w:tcW w:w="1509" w:type="dxa"/>
          </w:tcPr>
          <w:p w14:paraId="2A8878C6"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1993</w:t>
            </w:r>
          </w:p>
        </w:tc>
        <w:tc>
          <w:tcPr>
            <w:tcW w:w="1326" w:type="dxa"/>
          </w:tcPr>
          <w:p w14:paraId="508E160D"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1634</w:t>
            </w:r>
          </w:p>
        </w:tc>
        <w:tc>
          <w:tcPr>
            <w:tcW w:w="1276" w:type="dxa"/>
          </w:tcPr>
          <w:p w14:paraId="75F0CD8E"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1715</w:t>
            </w:r>
          </w:p>
        </w:tc>
        <w:tc>
          <w:tcPr>
            <w:tcW w:w="1927" w:type="dxa"/>
          </w:tcPr>
          <w:p w14:paraId="320AC2D0"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t>2091</w:t>
            </w:r>
          </w:p>
        </w:tc>
      </w:tr>
      <w:tr w:rsidR="00FC1EEF" w14:paraId="243EE139" w14:textId="77777777" w:rsidTr="002D1717">
        <w:tc>
          <w:tcPr>
            <w:cnfStyle w:val="001000000000" w:firstRow="0" w:lastRow="0" w:firstColumn="1" w:lastColumn="0" w:oddVBand="0" w:evenVBand="0" w:oddHBand="0" w:evenHBand="0" w:firstRowFirstColumn="0" w:firstRowLastColumn="0" w:lastRowFirstColumn="0" w:lastRowLastColumn="0"/>
            <w:tcW w:w="1599" w:type="dxa"/>
            <w:vMerge/>
          </w:tcPr>
          <w:p w14:paraId="7AC3F843" w14:textId="77777777" w:rsidR="00FC1EEF" w:rsidRPr="00E86340" w:rsidRDefault="00FC1EEF" w:rsidP="00F21222">
            <w:pPr>
              <w:spacing w:after="0"/>
              <w:rPr>
                <w:b w:val="0"/>
                <w:bCs w:val="0"/>
              </w:rPr>
            </w:pPr>
          </w:p>
        </w:tc>
        <w:tc>
          <w:tcPr>
            <w:tcW w:w="1373" w:type="dxa"/>
          </w:tcPr>
          <w:p w14:paraId="4B1818CD" w14:textId="77777777" w:rsidR="00FC1EEF" w:rsidRPr="002D1717" w:rsidRDefault="00FC1EEF" w:rsidP="00F21222">
            <w:pPr>
              <w:spacing w:after="0"/>
              <w:cnfStyle w:val="000000000000" w:firstRow="0" w:lastRow="0" w:firstColumn="0" w:lastColumn="0" w:oddVBand="0" w:evenVBand="0" w:oddHBand="0" w:evenHBand="0" w:firstRowFirstColumn="0" w:firstRowLastColumn="0" w:lastRowFirstColumn="0" w:lastRowLastColumn="0"/>
            </w:pPr>
            <w:r w:rsidRPr="002D1717">
              <w:t>Captured</w:t>
            </w:r>
          </w:p>
        </w:tc>
        <w:tc>
          <w:tcPr>
            <w:tcW w:w="1509" w:type="dxa"/>
          </w:tcPr>
          <w:p w14:paraId="767C510D"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1975</w:t>
            </w:r>
          </w:p>
        </w:tc>
        <w:tc>
          <w:tcPr>
            <w:tcW w:w="1326" w:type="dxa"/>
          </w:tcPr>
          <w:p w14:paraId="1A3E6519"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1611</w:t>
            </w:r>
          </w:p>
        </w:tc>
        <w:tc>
          <w:tcPr>
            <w:tcW w:w="1276" w:type="dxa"/>
          </w:tcPr>
          <w:p w14:paraId="66B92FD8"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1647</w:t>
            </w:r>
          </w:p>
        </w:tc>
        <w:tc>
          <w:tcPr>
            <w:tcW w:w="1927" w:type="dxa"/>
          </w:tcPr>
          <w:p w14:paraId="696D6169"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1982</w:t>
            </w:r>
          </w:p>
        </w:tc>
      </w:tr>
      <w:tr w:rsidR="00FC1EEF" w14:paraId="45D59778" w14:textId="77777777" w:rsidTr="002D17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99" w:type="dxa"/>
            <w:vMerge/>
          </w:tcPr>
          <w:p w14:paraId="1B5306A6" w14:textId="77777777" w:rsidR="00FC1EEF" w:rsidRPr="00E86340" w:rsidRDefault="00FC1EEF" w:rsidP="00F21222">
            <w:pPr>
              <w:spacing w:after="0"/>
              <w:rPr>
                <w:b w:val="0"/>
                <w:bCs w:val="0"/>
              </w:rPr>
            </w:pPr>
          </w:p>
        </w:tc>
        <w:tc>
          <w:tcPr>
            <w:tcW w:w="1373" w:type="dxa"/>
          </w:tcPr>
          <w:p w14:paraId="5B32D7F5" w14:textId="77777777" w:rsidR="00FC1EEF" w:rsidRPr="002D1717" w:rsidRDefault="00FC1EEF" w:rsidP="00F21222">
            <w:pPr>
              <w:spacing w:after="0"/>
              <w:cnfStyle w:val="000000100000" w:firstRow="0" w:lastRow="0" w:firstColumn="0" w:lastColumn="0" w:oddVBand="0" w:evenVBand="0" w:oddHBand="1" w:evenHBand="0" w:firstRowFirstColumn="0" w:firstRowLastColumn="0" w:lastRowFirstColumn="0" w:lastRowLastColumn="0"/>
            </w:pPr>
            <w:r w:rsidRPr="002D1717">
              <w:t>Emitted</w:t>
            </w:r>
          </w:p>
        </w:tc>
        <w:tc>
          <w:tcPr>
            <w:tcW w:w="1509" w:type="dxa"/>
          </w:tcPr>
          <w:p w14:paraId="4893C10C"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sidRPr="002B145B">
              <w:rPr>
                <w:rFonts w:eastAsia="Times New Roman" w:cs="Arial"/>
                <w:color w:val="000000"/>
                <w:szCs w:val="18"/>
                <w:lang w:eastAsia="en-AU"/>
              </w:rPr>
              <w:t>1</w:t>
            </w:r>
            <w:r>
              <w:rPr>
                <w:rFonts w:eastAsia="Times New Roman" w:cs="Arial"/>
                <w:color w:val="000000"/>
                <w:szCs w:val="18"/>
                <w:lang w:eastAsia="en-AU"/>
              </w:rPr>
              <w:t>8</w:t>
            </w:r>
          </w:p>
        </w:tc>
        <w:tc>
          <w:tcPr>
            <w:tcW w:w="1326" w:type="dxa"/>
          </w:tcPr>
          <w:p w14:paraId="6761CA8A"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sidRPr="002B145B">
              <w:rPr>
                <w:rFonts w:eastAsia="Times New Roman" w:cs="Arial"/>
                <w:color w:val="000000"/>
                <w:szCs w:val="18"/>
                <w:lang w:eastAsia="en-AU"/>
              </w:rPr>
              <w:t>23</w:t>
            </w:r>
          </w:p>
        </w:tc>
        <w:tc>
          <w:tcPr>
            <w:tcW w:w="1276" w:type="dxa"/>
          </w:tcPr>
          <w:p w14:paraId="2DA40087"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sidRPr="002B145B">
              <w:rPr>
                <w:rFonts w:eastAsia="Times New Roman" w:cs="Arial"/>
                <w:color w:val="000000"/>
                <w:szCs w:val="18"/>
                <w:lang w:eastAsia="en-AU"/>
              </w:rPr>
              <w:t>68</w:t>
            </w:r>
          </w:p>
        </w:tc>
        <w:tc>
          <w:tcPr>
            <w:tcW w:w="1927" w:type="dxa"/>
          </w:tcPr>
          <w:p w14:paraId="07B50035"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sidRPr="000A4E68">
              <w:rPr>
                <w:rFonts w:eastAsia="Times New Roman" w:cs="Arial"/>
                <w:color w:val="000000"/>
                <w:szCs w:val="18"/>
                <w:lang w:eastAsia="en-AU"/>
              </w:rPr>
              <w:t>10</w:t>
            </w:r>
            <w:r>
              <w:rPr>
                <w:rFonts w:eastAsia="Times New Roman" w:cs="Arial"/>
                <w:color w:val="000000"/>
                <w:szCs w:val="18"/>
                <w:lang w:eastAsia="en-AU"/>
              </w:rPr>
              <w:t>9</w:t>
            </w:r>
          </w:p>
        </w:tc>
      </w:tr>
      <w:tr w:rsidR="00FC1EEF" w14:paraId="1356332C" w14:textId="77777777" w:rsidTr="002D1717">
        <w:tc>
          <w:tcPr>
            <w:cnfStyle w:val="001000000000" w:firstRow="0" w:lastRow="0" w:firstColumn="1" w:lastColumn="0" w:oddVBand="0" w:evenVBand="0" w:oddHBand="0" w:evenHBand="0" w:firstRowFirstColumn="0" w:firstRowLastColumn="0" w:lastRowFirstColumn="0" w:lastRowLastColumn="0"/>
            <w:tcW w:w="2972" w:type="dxa"/>
            <w:gridSpan w:val="2"/>
          </w:tcPr>
          <w:p w14:paraId="2E20A27F" w14:textId="77777777" w:rsidR="00FC1EEF" w:rsidRPr="00E86340" w:rsidRDefault="00FC1EEF" w:rsidP="00F21222">
            <w:pPr>
              <w:spacing w:after="0"/>
              <w:rPr>
                <w:b w:val="0"/>
                <w:bCs w:val="0"/>
              </w:rPr>
            </w:pPr>
            <w:r w:rsidRPr="00E86340">
              <w:t>CO</w:t>
            </w:r>
            <w:r w:rsidRPr="00E86340">
              <w:rPr>
                <w:vertAlign w:val="subscript"/>
              </w:rPr>
              <w:t>2</w:t>
            </w:r>
            <w:r w:rsidRPr="00E86340">
              <w:t>e (</w:t>
            </w:r>
            <w:r>
              <w:t>t</w:t>
            </w:r>
            <w:r w:rsidRPr="00E86340">
              <w:t>-CO</w:t>
            </w:r>
            <w:r w:rsidRPr="00E86340">
              <w:rPr>
                <w:vertAlign w:val="subscript"/>
              </w:rPr>
              <w:t>2</w:t>
            </w:r>
            <w:r w:rsidRPr="00E86340">
              <w:t>/t-H</w:t>
            </w:r>
            <w:r w:rsidRPr="00E86340">
              <w:rPr>
                <w:vertAlign w:val="subscript"/>
              </w:rPr>
              <w:t>2</w:t>
            </w:r>
            <w:r w:rsidRPr="00E86340">
              <w:t>)</w:t>
            </w:r>
          </w:p>
        </w:tc>
        <w:tc>
          <w:tcPr>
            <w:tcW w:w="1509" w:type="dxa"/>
          </w:tcPr>
          <w:p w14:paraId="3506BC0D"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0.18</w:t>
            </w:r>
          </w:p>
        </w:tc>
        <w:tc>
          <w:tcPr>
            <w:tcW w:w="1326" w:type="dxa"/>
          </w:tcPr>
          <w:p w14:paraId="5E69175C"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0.23</w:t>
            </w:r>
          </w:p>
        </w:tc>
        <w:tc>
          <w:tcPr>
            <w:tcW w:w="1276" w:type="dxa"/>
          </w:tcPr>
          <w:p w14:paraId="00B2200F"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0.68</w:t>
            </w:r>
          </w:p>
        </w:tc>
        <w:tc>
          <w:tcPr>
            <w:tcW w:w="1927" w:type="dxa"/>
          </w:tcPr>
          <w:p w14:paraId="4C8487AF"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t>1.09</w:t>
            </w:r>
          </w:p>
        </w:tc>
      </w:tr>
    </w:tbl>
    <w:p w14:paraId="772FEBAA" w14:textId="77777777" w:rsidR="00E83A7C" w:rsidRDefault="00E83A7C" w:rsidP="00D01673">
      <w:bookmarkStart w:id="156" w:name="_Ref107300686"/>
    </w:p>
    <w:p w14:paraId="2FE51007" w14:textId="4C8F778A" w:rsidR="00FC1EEF" w:rsidRDefault="00FC1EEF" w:rsidP="00FC1EEF">
      <w:pPr>
        <w:pStyle w:val="Caption"/>
        <w:keepNext/>
      </w:pPr>
      <w:bookmarkStart w:id="157" w:name="_Ref149558999"/>
      <w:bookmarkStart w:id="158" w:name="_Toc149572613"/>
      <w:r>
        <w:t xml:space="preserve">Table </w:t>
      </w:r>
      <w:r w:rsidR="006C4330">
        <w:fldChar w:fldCharType="begin"/>
      </w:r>
      <w:r w:rsidR="006C4330">
        <w:instrText xml:space="preserve"> STYLEREF 1 \s </w:instrText>
      </w:r>
      <w:r w:rsidR="006C4330">
        <w:fldChar w:fldCharType="separate"/>
      </w:r>
      <w:r w:rsidR="000A0462">
        <w:rPr>
          <w:noProof/>
        </w:rPr>
        <w:t>3</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2</w:t>
      </w:r>
      <w:r w:rsidR="006C4330">
        <w:fldChar w:fldCharType="end"/>
      </w:r>
      <w:bookmarkEnd w:id="156"/>
      <w:bookmarkEnd w:id="157"/>
      <w:r>
        <w:t xml:space="preserve"> Utility requirements for coal gasification scenarios</w:t>
      </w:r>
      <w:bookmarkEnd w:id="158"/>
    </w:p>
    <w:tbl>
      <w:tblPr>
        <w:tblStyle w:val="PlainTable1"/>
        <w:tblW w:w="9067" w:type="dxa"/>
        <w:tblLook w:val="04A0" w:firstRow="1" w:lastRow="0" w:firstColumn="1" w:lastColumn="0" w:noHBand="0" w:noVBand="1"/>
      </w:tblPr>
      <w:tblGrid>
        <w:gridCol w:w="1838"/>
        <w:gridCol w:w="1162"/>
        <w:gridCol w:w="1408"/>
        <w:gridCol w:w="1408"/>
        <w:gridCol w:w="1409"/>
        <w:gridCol w:w="1842"/>
      </w:tblGrid>
      <w:tr w:rsidR="002D1717" w14:paraId="402B8CCD" w14:textId="77777777" w:rsidTr="002D171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021A68EB" w14:textId="3624B7FA" w:rsidR="002D1717" w:rsidRDefault="002D1717" w:rsidP="002D1717">
            <w:pPr>
              <w:spacing w:after="0"/>
            </w:pPr>
            <w:r>
              <w:t>Item</w:t>
            </w:r>
          </w:p>
        </w:tc>
        <w:tc>
          <w:tcPr>
            <w:tcW w:w="1162" w:type="dxa"/>
          </w:tcPr>
          <w:p w14:paraId="4A37A582" w14:textId="14CC7EAC" w:rsidR="002D1717" w:rsidRDefault="002D1717" w:rsidP="002D1717">
            <w:pPr>
              <w:spacing w:after="0"/>
              <w:cnfStyle w:val="100000000000" w:firstRow="1" w:lastRow="0" w:firstColumn="0" w:lastColumn="0" w:oddVBand="0" w:evenVBand="0" w:oddHBand="0" w:evenHBand="0" w:firstRowFirstColumn="0" w:firstRowLastColumn="0" w:lastRowFirstColumn="0" w:lastRowLastColumn="0"/>
              <w:rPr>
                <w:rFonts w:eastAsia="Times New Roman" w:cs="Arial"/>
                <w:lang w:eastAsia="en-AU"/>
              </w:rPr>
            </w:pPr>
            <w:r>
              <w:rPr>
                <w:rFonts w:eastAsia="Times New Roman" w:cs="Arial"/>
                <w:lang w:eastAsia="en-AU"/>
              </w:rPr>
              <w:t>Unit</w:t>
            </w:r>
          </w:p>
        </w:tc>
        <w:tc>
          <w:tcPr>
            <w:tcW w:w="1408" w:type="dxa"/>
          </w:tcPr>
          <w:p w14:paraId="53D55786" w14:textId="46AB25BF" w:rsidR="002D1717" w:rsidRPr="002D1717" w:rsidRDefault="002D1717" w:rsidP="002D1717">
            <w:pPr>
              <w:spacing w:after="0"/>
              <w:cnfStyle w:val="100000000000" w:firstRow="1" w:lastRow="0" w:firstColumn="0" w:lastColumn="0" w:oddVBand="0" w:evenVBand="0" w:oddHBand="0" w:evenHBand="0" w:firstRowFirstColumn="0" w:firstRowLastColumn="0" w:lastRowFirstColumn="0" w:lastRowLastColumn="0"/>
            </w:pPr>
            <w:r w:rsidRPr="002D1717">
              <w:t>QBC-EFR</w:t>
            </w:r>
          </w:p>
        </w:tc>
        <w:tc>
          <w:tcPr>
            <w:tcW w:w="1408" w:type="dxa"/>
          </w:tcPr>
          <w:p w14:paraId="3A8BA4B8" w14:textId="115AB56E" w:rsidR="002D1717" w:rsidRPr="002D1717" w:rsidRDefault="002D1717" w:rsidP="002D1717">
            <w:pPr>
              <w:spacing w:after="0"/>
              <w:cnfStyle w:val="100000000000" w:firstRow="1" w:lastRow="0" w:firstColumn="0" w:lastColumn="0" w:oddVBand="0" w:evenVBand="0" w:oddHBand="0" w:evenHBand="0" w:firstRowFirstColumn="0" w:firstRowLastColumn="0" w:lastRowFirstColumn="0" w:lastRowLastColumn="0"/>
            </w:pPr>
            <w:r w:rsidRPr="002D1717">
              <w:t>VBC-EFR</w:t>
            </w:r>
          </w:p>
        </w:tc>
        <w:tc>
          <w:tcPr>
            <w:tcW w:w="1409" w:type="dxa"/>
          </w:tcPr>
          <w:p w14:paraId="1A3AF60C" w14:textId="6BA7B493" w:rsidR="002D1717" w:rsidRPr="002D1717" w:rsidRDefault="002D1717" w:rsidP="002D1717">
            <w:pPr>
              <w:spacing w:after="0"/>
              <w:cnfStyle w:val="100000000000" w:firstRow="1" w:lastRow="0" w:firstColumn="0" w:lastColumn="0" w:oddVBand="0" w:evenVBand="0" w:oddHBand="0" w:evenHBand="0" w:firstRowFirstColumn="0" w:firstRowLastColumn="0" w:lastRowFirstColumn="0" w:lastRowLastColumn="0"/>
            </w:pPr>
            <w:r w:rsidRPr="002D1717">
              <w:t>VBC-DFB</w:t>
            </w:r>
          </w:p>
        </w:tc>
        <w:tc>
          <w:tcPr>
            <w:tcW w:w="1842" w:type="dxa"/>
          </w:tcPr>
          <w:p w14:paraId="62FDDD9C" w14:textId="4972ADEB" w:rsidR="002D1717" w:rsidRPr="002D1717" w:rsidRDefault="002D1717" w:rsidP="002D1717">
            <w:pPr>
              <w:spacing w:after="0"/>
              <w:cnfStyle w:val="100000000000" w:firstRow="1" w:lastRow="0" w:firstColumn="0" w:lastColumn="0" w:oddVBand="0" w:evenVBand="0" w:oddHBand="0" w:evenHBand="0" w:firstRowFirstColumn="0" w:firstRowLastColumn="0" w:lastRowFirstColumn="0" w:lastRowLastColumn="0"/>
            </w:pPr>
            <w:r w:rsidRPr="002D1717">
              <w:t>VBC-DFB+CAP</w:t>
            </w:r>
          </w:p>
        </w:tc>
      </w:tr>
      <w:tr w:rsidR="00FC1EEF" w14:paraId="232F26B2" w14:textId="77777777" w:rsidTr="002D17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61C57A39" w14:textId="77777777" w:rsidR="00FC1EEF" w:rsidRDefault="00FC1EEF" w:rsidP="00F21222">
            <w:pPr>
              <w:spacing w:after="0"/>
            </w:pPr>
            <w:r>
              <w:rPr>
                <w:rFonts w:eastAsia="Times New Roman" w:cs="Arial"/>
                <w:color w:val="000000"/>
                <w:szCs w:val="18"/>
                <w:lang w:eastAsia="en-AU"/>
              </w:rPr>
              <w:t xml:space="preserve">Pumps and compressors </w:t>
            </w:r>
          </w:p>
        </w:tc>
        <w:tc>
          <w:tcPr>
            <w:tcW w:w="1162" w:type="dxa"/>
          </w:tcPr>
          <w:p w14:paraId="6FEED02B"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MW</w:t>
            </w:r>
          </w:p>
        </w:tc>
        <w:tc>
          <w:tcPr>
            <w:tcW w:w="1408" w:type="dxa"/>
          </w:tcPr>
          <w:p w14:paraId="37B4FE4D"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111.90</w:t>
            </w:r>
          </w:p>
        </w:tc>
        <w:tc>
          <w:tcPr>
            <w:tcW w:w="1408" w:type="dxa"/>
          </w:tcPr>
          <w:p w14:paraId="358CB367"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57.70</w:t>
            </w:r>
          </w:p>
        </w:tc>
        <w:tc>
          <w:tcPr>
            <w:tcW w:w="1409" w:type="dxa"/>
          </w:tcPr>
          <w:p w14:paraId="71CB51AE"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90.00</w:t>
            </w:r>
          </w:p>
        </w:tc>
        <w:tc>
          <w:tcPr>
            <w:tcW w:w="1842" w:type="dxa"/>
          </w:tcPr>
          <w:p w14:paraId="20096332"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78.00</w:t>
            </w:r>
          </w:p>
        </w:tc>
      </w:tr>
      <w:tr w:rsidR="00FC1EEF" w14:paraId="40C18EEF" w14:textId="77777777" w:rsidTr="002D1717">
        <w:tc>
          <w:tcPr>
            <w:cnfStyle w:val="001000000000" w:firstRow="0" w:lastRow="0" w:firstColumn="1" w:lastColumn="0" w:oddVBand="0" w:evenVBand="0" w:oddHBand="0" w:evenHBand="0" w:firstRowFirstColumn="0" w:firstRowLastColumn="0" w:lastRowFirstColumn="0" w:lastRowLastColumn="0"/>
            <w:tcW w:w="1838" w:type="dxa"/>
          </w:tcPr>
          <w:p w14:paraId="62EC309C" w14:textId="77777777" w:rsidR="00FC1EEF" w:rsidRDefault="00FC1EEF" w:rsidP="00F21222">
            <w:pPr>
              <w:spacing w:after="0"/>
            </w:pPr>
            <w:r>
              <w:rPr>
                <w:rFonts w:eastAsia="Times New Roman" w:cs="Arial"/>
                <w:color w:val="000000"/>
                <w:szCs w:val="18"/>
                <w:lang w:eastAsia="en-AU"/>
              </w:rPr>
              <w:t>Rotary dryer</w:t>
            </w:r>
          </w:p>
        </w:tc>
        <w:tc>
          <w:tcPr>
            <w:tcW w:w="1162" w:type="dxa"/>
          </w:tcPr>
          <w:p w14:paraId="1A11C87C"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MW</w:t>
            </w:r>
          </w:p>
        </w:tc>
        <w:tc>
          <w:tcPr>
            <w:tcW w:w="1408" w:type="dxa"/>
          </w:tcPr>
          <w:p w14:paraId="37450188"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0.00</w:t>
            </w:r>
          </w:p>
        </w:tc>
        <w:tc>
          <w:tcPr>
            <w:tcW w:w="1408" w:type="dxa"/>
          </w:tcPr>
          <w:p w14:paraId="6D5898FE"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2.23</w:t>
            </w:r>
          </w:p>
        </w:tc>
        <w:tc>
          <w:tcPr>
            <w:tcW w:w="1409" w:type="dxa"/>
          </w:tcPr>
          <w:p w14:paraId="7AF23943"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2.29</w:t>
            </w:r>
          </w:p>
        </w:tc>
        <w:tc>
          <w:tcPr>
            <w:tcW w:w="1842" w:type="dxa"/>
          </w:tcPr>
          <w:p w14:paraId="398BBC3F"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2.41</w:t>
            </w:r>
          </w:p>
        </w:tc>
      </w:tr>
      <w:tr w:rsidR="00FC1EEF" w14:paraId="7E3D1A8C" w14:textId="77777777" w:rsidTr="002D17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5C953CB1" w14:textId="77777777" w:rsidR="00FC1EEF" w:rsidRDefault="00FC1EEF" w:rsidP="00F21222">
            <w:pPr>
              <w:spacing w:after="0"/>
            </w:pPr>
            <w:r>
              <w:rPr>
                <w:rFonts w:eastAsia="Times New Roman" w:cs="Arial"/>
                <w:color w:val="000000"/>
                <w:szCs w:val="18"/>
                <w:lang w:eastAsia="en-AU"/>
              </w:rPr>
              <w:t xml:space="preserve">Coal handling </w:t>
            </w:r>
          </w:p>
        </w:tc>
        <w:tc>
          <w:tcPr>
            <w:tcW w:w="1162" w:type="dxa"/>
          </w:tcPr>
          <w:p w14:paraId="64463248"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MW</w:t>
            </w:r>
          </w:p>
        </w:tc>
        <w:tc>
          <w:tcPr>
            <w:tcW w:w="1408" w:type="dxa"/>
          </w:tcPr>
          <w:p w14:paraId="7403E824"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1.37</w:t>
            </w:r>
          </w:p>
        </w:tc>
        <w:tc>
          <w:tcPr>
            <w:tcW w:w="1408" w:type="dxa"/>
          </w:tcPr>
          <w:p w14:paraId="54EDB42C"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0.43</w:t>
            </w:r>
          </w:p>
        </w:tc>
        <w:tc>
          <w:tcPr>
            <w:tcW w:w="1409" w:type="dxa"/>
          </w:tcPr>
          <w:p w14:paraId="3E25E901"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0.44</w:t>
            </w:r>
          </w:p>
        </w:tc>
        <w:tc>
          <w:tcPr>
            <w:tcW w:w="1842" w:type="dxa"/>
          </w:tcPr>
          <w:p w14:paraId="4F68B037"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0.46</w:t>
            </w:r>
          </w:p>
        </w:tc>
      </w:tr>
      <w:tr w:rsidR="00FC1EEF" w14:paraId="50F0E84C" w14:textId="77777777" w:rsidTr="002D1717">
        <w:tc>
          <w:tcPr>
            <w:cnfStyle w:val="001000000000" w:firstRow="0" w:lastRow="0" w:firstColumn="1" w:lastColumn="0" w:oddVBand="0" w:evenVBand="0" w:oddHBand="0" w:evenHBand="0" w:firstRowFirstColumn="0" w:firstRowLastColumn="0" w:lastRowFirstColumn="0" w:lastRowLastColumn="0"/>
            <w:tcW w:w="1838" w:type="dxa"/>
          </w:tcPr>
          <w:p w14:paraId="093074A2" w14:textId="77777777" w:rsidR="00FC1EEF" w:rsidRDefault="00FC1EEF" w:rsidP="00F21222">
            <w:pPr>
              <w:spacing w:after="0"/>
            </w:pPr>
            <w:r>
              <w:rPr>
                <w:rFonts w:eastAsia="Times New Roman" w:cs="Arial"/>
                <w:color w:val="000000"/>
                <w:szCs w:val="18"/>
                <w:lang w:eastAsia="en-AU"/>
              </w:rPr>
              <w:t xml:space="preserve">Coal milling </w:t>
            </w:r>
          </w:p>
        </w:tc>
        <w:tc>
          <w:tcPr>
            <w:tcW w:w="1162" w:type="dxa"/>
          </w:tcPr>
          <w:p w14:paraId="22F7236D"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MW</w:t>
            </w:r>
          </w:p>
        </w:tc>
        <w:tc>
          <w:tcPr>
            <w:tcW w:w="1408" w:type="dxa"/>
          </w:tcPr>
          <w:p w14:paraId="7E16C564"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8.07</w:t>
            </w:r>
          </w:p>
        </w:tc>
        <w:tc>
          <w:tcPr>
            <w:tcW w:w="1408" w:type="dxa"/>
          </w:tcPr>
          <w:p w14:paraId="4A9F8164"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2.52</w:t>
            </w:r>
          </w:p>
        </w:tc>
        <w:tc>
          <w:tcPr>
            <w:tcW w:w="1409" w:type="dxa"/>
          </w:tcPr>
          <w:p w14:paraId="6433C11A"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2.59</w:t>
            </w:r>
          </w:p>
        </w:tc>
        <w:tc>
          <w:tcPr>
            <w:tcW w:w="1842" w:type="dxa"/>
          </w:tcPr>
          <w:p w14:paraId="3083F23D"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2.72</w:t>
            </w:r>
          </w:p>
        </w:tc>
      </w:tr>
      <w:tr w:rsidR="00FC1EEF" w14:paraId="0189E91A" w14:textId="77777777" w:rsidTr="002D17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450C9928" w14:textId="77777777" w:rsidR="00FC1EEF" w:rsidRDefault="00FC1EEF" w:rsidP="00F21222">
            <w:pPr>
              <w:spacing w:after="0"/>
            </w:pPr>
            <w:r>
              <w:rPr>
                <w:rFonts w:eastAsia="Times New Roman" w:cs="Arial"/>
                <w:color w:val="000000"/>
                <w:szCs w:val="18"/>
                <w:lang w:eastAsia="en-AU"/>
              </w:rPr>
              <w:t xml:space="preserve">Air coolers </w:t>
            </w:r>
          </w:p>
        </w:tc>
        <w:tc>
          <w:tcPr>
            <w:tcW w:w="1162" w:type="dxa"/>
          </w:tcPr>
          <w:p w14:paraId="0F5C5C71"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MW</w:t>
            </w:r>
          </w:p>
        </w:tc>
        <w:tc>
          <w:tcPr>
            <w:tcW w:w="1408" w:type="dxa"/>
          </w:tcPr>
          <w:p w14:paraId="65530469"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0.22</w:t>
            </w:r>
          </w:p>
        </w:tc>
        <w:tc>
          <w:tcPr>
            <w:tcW w:w="1408" w:type="dxa"/>
          </w:tcPr>
          <w:p w14:paraId="3CDD142D"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0.19</w:t>
            </w:r>
          </w:p>
        </w:tc>
        <w:tc>
          <w:tcPr>
            <w:tcW w:w="1409" w:type="dxa"/>
          </w:tcPr>
          <w:p w14:paraId="085BC8A2"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0.24</w:t>
            </w:r>
          </w:p>
        </w:tc>
        <w:tc>
          <w:tcPr>
            <w:tcW w:w="1842" w:type="dxa"/>
          </w:tcPr>
          <w:p w14:paraId="442CB0DD"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0.49</w:t>
            </w:r>
          </w:p>
        </w:tc>
      </w:tr>
      <w:tr w:rsidR="00FC1EEF" w14:paraId="43C52B46" w14:textId="77777777" w:rsidTr="002D1717">
        <w:tc>
          <w:tcPr>
            <w:cnfStyle w:val="001000000000" w:firstRow="0" w:lastRow="0" w:firstColumn="1" w:lastColumn="0" w:oddVBand="0" w:evenVBand="0" w:oddHBand="0" w:evenHBand="0" w:firstRowFirstColumn="0" w:firstRowLastColumn="0" w:lastRowFirstColumn="0" w:lastRowLastColumn="0"/>
            <w:tcW w:w="1838" w:type="dxa"/>
          </w:tcPr>
          <w:p w14:paraId="22C0439E" w14:textId="77777777" w:rsidR="00FC1EEF" w:rsidRDefault="00FC1EEF" w:rsidP="00F21222">
            <w:pPr>
              <w:spacing w:after="0"/>
            </w:pPr>
            <w:r>
              <w:rPr>
                <w:rFonts w:eastAsia="Times New Roman" w:cs="Arial"/>
                <w:color w:val="000000"/>
                <w:szCs w:val="18"/>
                <w:lang w:eastAsia="en-AU"/>
              </w:rPr>
              <w:t xml:space="preserve">Electricity generation </w:t>
            </w:r>
          </w:p>
        </w:tc>
        <w:tc>
          <w:tcPr>
            <w:tcW w:w="1162" w:type="dxa"/>
          </w:tcPr>
          <w:p w14:paraId="44EECE94"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MW</w:t>
            </w:r>
          </w:p>
        </w:tc>
        <w:tc>
          <w:tcPr>
            <w:tcW w:w="1408" w:type="dxa"/>
          </w:tcPr>
          <w:p w14:paraId="1877E25E"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-22.80</w:t>
            </w:r>
          </w:p>
        </w:tc>
        <w:tc>
          <w:tcPr>
            <w:tcW w:w="1408" w:type="dxa"/>
          </w:tcPr>
          <w:p w14:paraId="4A33DCCE"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0.00</w:t>
            </w:r>
          </w:p>
        </w:tc>
        <w:tc>
          <w:tcPr>
            <w:tcW w:w="1409" w:type="dxa"/>
          </w:tcPr>
          <w:p w14:paraId="42AAAE91"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0.00</w:t>
            </w:r>
          </w:p>
        </w:tc>
        <w:tc>
          <w:tcPr>
            <w:tcW w:w="1842" w:type="dxa"/>
          </w:tcPr>
          <w:p w14:paraId="28F7C173"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0.00</w:t>
            </w:r>
          </w:p>
        </w:tc>
      </w:tr>
      <w:tr w:rsidR="00FC1EEF" w14:paraId="2B5CBB46" w14:textId="77777777" w:rsidTr="002D17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7E19F5BE" w14:textId="77777777" w:rsidR="00FC1EEF" w:rsidRDefault="00FC1EEF" w:rsidP="00F21222">
            <w:pPr>
              <w:spacing w:after="0"/>
            </w:pPr>
            <w:r>
              <w:rPr>
                <w:rFonts w:eastAsia="Times New Roman" w:cs="Arial"/>
                <w:color w:val="000000"/>
                <w:szCs w:val="18"/>
                <w:lang w:eastAsia="en-AU"/>
              </w:rPr>
              <w:lastRenderedPageBreak/>
              <w:t>Total electricity required (MW</w:t>
            </w:r>
            <w:r>
              <w:rPr>
                <w:rFonts w:eastAsia="Times New Roman" w:cs="Arial"/>
                <w:color w:val="000000"/>
                <w:szCs w:val="18"/>
                <w:vertAlign w:val="subscript"/>
                <w:lang w:eastAsia="en-AU"/>
              </w:rPr>
              <w:t>e</w:t>
            </w:r>
            <w:r>
              <w:rPr>
                <w:rFonts w:eastAsia="Times New Roman" w:cs="Arial"/>
                <w:color w:val="000000"/>
                <w:szCs w:val="18"/>
                <w:lang w:eastAsia="en-AU"/>
              </w:rPr>
              <w:t>)</w:t>
            </w:r>
          </w:p>
        </w:tc>
        <w:tc>
          <w:tcPr>
            <w:tcW w:w="1162" w:type="dxa"/>
          </w:tcPr>
          <w:p w14:paraId="44F567A5"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MW</w:t>
            </w:r>
          </w:p>
        </w:tc>
        <w:tc>
          <w:tcPr>
            <w:tcW w:w="1408" w:type="dxa"/>
          </w:tcPr>
          <w:p w14:paraId="1595F4E5"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98.8</w:t>
            </w:r>
          </w:p>
        </w:tc>
        <w:tc>
          <w:tcPr>
            <w:tcW w:w="1408" w:type="dxa"/>
          </w:tcPr>
          <w:p w14:paraId="34E0A166"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63.1</w:t>
            </w:r>
          </w:p>
        </w:tc>
        <w:tc>
          <w:tcPr>
            <w:tcW w:w="1409" w:type="dxa"/>
          </w:tcPr>
          <w:p w14:paraId="289CA657"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95.6</w:t>
            </w:r>
          </w:p>
        </w:tc>
        <w:tc>
          <w:tcPr>
            <w:tcW w:w="1842" w:type="dxa"/>
          </w:tcPr>
          <w:p w14:paraId="1CA61ABE"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pPr>
            <w:r>
              <w:rPr>
                <w:rFonts w:eastAsia="Times New Roman" w:cs="Arial"/>
                <w:color w:val="000000"/>
                <w:szCs w:val="18"/>
                <w:lang w:eastAsia="en-AU"/>
              </w:rPr>
              <w:t>84.1</w:t>
            </w:r>
          </w:p>
        </w:tc>
      </w:tr>
      <w:tr w:rsidR="00FC1EEF" w14:paraId="54F61060" w14:textId="77777777" w:rsidTr="002D1717">
        <w:tc>
          <w:tcPr>
            <w:cnfStyle w:val="001000000000" w:firstRow="0" w:lastRow="0" w:firstColumn="1" w:lastColumn="0" w:oddVBand="0" w:evenVBand="0" w:oddHBand="0" w:evenHBand="0" w:firstRowFirstColumn="0" w:firstRowLastColumn="0" w:lastRowFirstColumn="0" w:lastRowLastColumn="0"/>
            <w:tcW w:w="1838" w:type="dxa"/>
          </w:tcPr>
          <w:p w14:paraId="1F893483" w14:textId="77777777" w:rsidR="00FC1EEF" w:rsidRDefault="00FC1EEF" w:rsidP="00F21222">
            <w:pPr>
              <w:spacing w:after="0"/>
            </w:pPr>
            <w:r>
              <w:rPr>
                <w:rFonts w:eastAsia="Times New Roman" w:cs="Arial"/>
                <w:color w:val="000000"/>
                <w:szCs w:val="18"/>
                <w:lang w:eastAsia="en-AU"/>
              </w:rPr>
              <w:t>Total electricity per tonne of H</w:t>
            </w:r>
            <w:r>
              <w:rPr>
                <w:rFonts w:eastAsia="Times New Roman" w:cs="Arial"/>
                <w:color w:val="000000"/>
                <w:szCs w:val="18"/>
                <w:vertAlign w:val="subscript"/>
                <w:lang w:eastAsia="en-AU"/>
              </w:rPr>
              <w:t>2</w:t>
            </w:r>
            <w:r>
              <w:rPr>
                <w:rFonts w:eastAsia="Times New Roman" w:cs="Arial"/>
                <w:color w:val="000000"/>
                <w:szCs w:val="18"/>
                <w:lang w:eastAsia="en-AU"/>
              </w:rPr>
              <w:t xml:space="preserve"> (MWh</w:t>
            </w:r>
            <w:r>
              <w:rPr>
                <w:rFonts w:eastAsia="Times New Roman" w:cs="Arial"/>
                <w:color w:val="000000"/>
                <w:szCs w:val="18"/>
                <w:vertAlign w:val="subscript"/>
                <w:lang w:eastAsia="en-AU"/>
              </w:rPr>
              <w:t>e</w:t>
            </w:r>
            <w:r>
              <w:rPr>
                <w:rFonts w:eastAsia="Times New Roman" w:cs="Arial"/>
                <w:color w:val="000000"/>
                <w:szCs w:val="18"/>
                <w:lang w:eastAsia="en-AU"/>
              </w:rPr>
              <w:t>/t H</w:t>
            </w:r>
            <w:r>
              <w:rPr>
                <w:rFonts w:eastAsia="Times New Roman" w:cs="Arial"/>
                <w:color w:val="000000"/>
                <w:szCs w:val="18"/>
                <w:vertAlign w:val="subscript"/>
                <w:lang w:eastAsia="en-AU"/>
              </w:rPr>
              <w:t>2</w:t>
            </w:r>
            <w:r>
              <w:rPr>
                <w:rFonts w:eastAsia="Times New Roman" w:cs="Arial"/>
                <w:color w:val="000000"/>
                <w:szCs w:val="18"/>
                <w:lang w:eastAsia="en-AU"/>
              </w:rPr>
              <w:t>)</w:t>
            </w:r>
          </w:p>
        </w:tc>
        <w:tc>
          <w:tcPr>
            <w:tcW w:w="1162" w:type="dxa"/>
          </w:tcPr>
          <w:p w14:paraId="6DB05563" w14:textId="77777777" w:rsidR="00FC1EEF" w:rsidRPr="00710390" w:rsidRDefault="00FC1EEF" w:rsidP="00F21222">
            <w:pPr>
              <w:spacing w:after="0"/>
              <w:cnfStyle w:val="000000000000" w:firstRow="0" w:lastRow="0" w:firstColumn="0" w:lastColumn="0" w:oddVBand="0" w:evenVBand="0" w:oddHBand="0"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MW/t-H</w:t>
            </w:r>
            <w:r>
              <w:rPr>
                <w:rFonts w:eastAsia="Times New Roman" w:cs="Arial"/>
                <w:color w:val="000000"/>
                <w:szCs w:val="18"/>
                <w:vertAlign w:val="subscript"/>
                <w:lang w:eastAsia="en-AU"/>
              </w:rPr>
              <w:t>2</w:t>
            </w:r>
          </w:p>
        </w:tc>
        <w:tc>
          <w:tcPr>
            <w:tcW w:w="1408" w:type="dxa"/>
          </w:tcPr>
          <w:p w14:paraId="20C8A1F7"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7.9</w:t>
            </w:r>
          </w:p>
        </w:tc>
        <w:tc>
          <w:tcPr>
            <w:tcW w:w="1408" w:type="dxa"/>
          </w:tcPr>
          <w:p w14:paraId="4BFA42E4"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5.0</w:t>
            </w:r>
          </w:p>
        </w:tc>
        <w:tc>
          <w:tcPr>
            <w:tcW w:w="1409" w:type="dxa"/>
          </w:tcPr>
          <w:p w14:paraId="5AE50D94"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7.6</w:t>
            </w:r>
          </w:p>
        </w:tc>
        <w:tc>
          <w:tcPr>
            <w:tcW w:w="1842" w:type="dxa"/>
          </w:tcPr>
          <w:p w14:paraId="2046BE0F" w14:textId="77777777" w:rsidR="00FC1EEF" w:rsidRDefault="00FC1EEF" w:rsidP="00F21222">
            <w:pPr>
              <w:spacing w:after="0"/>
              <w:cnfStyle w:val="000000000000" w:firstRow="0" w:lastRow="0" w:firstColumn="0" w:lastColumn="0" w:oddVBand="0" w:evenVBand="0" w:oddHBand="0" w:evenHBand="0" w:firstRowFirstColumn="0" w:firstRowLastColumn="0" w:lastRowFirstColumn="0" w:lastRowLastColumn="0"/>
            </w:pPr>
            <w:r>
              <w:rPr>
                <w:rFonts w:eastAsia="Times New Roman" w:cs="Arial"/>
                <w:color w:val="000000"/>
                <w:szCs w:val="18"/>
                <w:lang w:eastAsia="en-AU"/>
              </w:rPr>
              <w:t>6.7</w:t>
            </w:r>
          </w:p>
        </w:tc>
      </w:tr>
      <w:tr w:rsidR="00FC1EEF" w14:paraId="5567AB4C" w14:textId="77777777" w:rsidTr="002D17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7EDF2549" w14:textId="77777777" w:rsidR="00FC1EEF" w:rsidRDefault="00FC1EEF" w:rsidP="00F21222">
            <w:pPr>
              <w:spacing w:after="0"/>
              <w:rPr>
                <w:rFonts w:eastAsia="Times New Roman" w:cs="Arial"/>
                <w:color w:val="000000"/>
                <w:szCs w:val="18"/>
                <w:lang w:eastAsia="en-AU"/>
              </w:rPr>
            </w:pPr>
            <w:r>
              <w:rPr>
                <w:rFonts w:eastAsia="Times New Roman" w:cs="Arial"/>
                <w:color w:val="000000"/>
                <w:szCs w:val="18"/>
                <w:lang w:eastAsia="en-AU"/>
              </w:rPr>
              <w:t>Natural gas</w:t>
            </w:r>
          </w:p>
        </w:tc>
        <w:tc>
          <w:tcPr>
            <w:tcW w:w="1162" w:type="dxa"/>
          </w:tcPr>
          <w:p w14:paraId="51A66FBC" w14:textId="77777777" w:rsidR="00FC1EEF" w:rsidRPr="00297C5F" w:rsidRDefault="00FC1EEF" w:rsidP="00F21222">
            <w:pPr>
              <w:spacing w:after="0"/>
              <w:cnfStyle w:val="000000100000" w:firstRow="0" w:lastRow="0" w:firstColumn="0" w:lastColumn="0" w:oddVBand="0" w:evenVBand="0" w:oddHBand="1"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GJ/t-H</w:t>
            </w:r>
            <w:r>
              <w:rPr>
                <w:rFonts w:eastAsia="Times New Roman" w:cs="Arial"/>
                <w:color w:val="000000"/>
                <w:szCs w:val="18"/>
                <w:vertAlign w:val="subscript"/>
                <w:lang w:eastAsia="en-AU"/>
              </w:rPr>
              <w:t>2</w:t>
            </w:r>
          </w:p>
        </w:tc>
        <w:tc>
          <w:tcPr>
            <w:tcW w:w="1408" w:type="dxa"/>
          </w:tcPr>
          <w:p w14:paraId="79194FD7"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0</w:t>
            </w:r>
          </w:p>
        </w:tc>
        <w:tc>
          <w:tcPr>
            <w:tcW w:w="1408" w:type="dxa"/>
          </w:tcPr>
          <w:p w14:paraId="5B18F56C"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0</w:t>
            </w:r>
          </w:p>
        </w:tc>
        <w:tc>
          <w:tcPr>
            <w:tcW w:w="1409" w:type="dxa"/>
          </w:tcPr>
          <w:p w14:paraId="678C160F"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11.2</w:t>
            </w:r>
          </w:p>
        </w:tc>
        <w:tc>
          <w:tcPr>
            <w:tcW w:w="1842" w:type="dxa"/>
          </w:tcPr>
          <w:p w14:paraId="043737E3" w14:textId="77777777" w:rsidR="00FC1EEF" w:rsidRDefault="00FC1EEF" w:rsidP="00F21222">
            <w:pPr>
              <w:spacing w:after="0"/>
              <w:cnfStyle w:val="000000100000" w:firstRow="0" w:lastRow="0" w:firstColumn="0" w:lastColumn="0" w:oddVBand="0" w:evenVBand="0" w:oddHBand="1" w:evenHBand="0" w:firstRowFirstColumn="0" w:firstRowLastColumn="0" w:lastRowFirstColumn="0" w:lastRowLastColumn="0"/>
              <w:rPr>
                <w:rFonts w:eastAsia="Times New Roman" w:cs="Arial"/>
                <w:color w:val="000000"/>
                <w:szCs w:val="18"/>
                <w:lang w:eastAsia="en-AU"/>
              </w:rPr>
            </w:pPr>
            <w:r>
              <w:rPr>
                <w:rFonts w:eastAsia="Times New Roman" w:cs="Arial"/>
                <w:color w:val="000000"/>
                <w:szCs w:val="18"/>
                <w:lang w:eastAsia="en-AU"/>
              </w:rPr>
              <w:t>33.7</w:t>
            </w:r>
          </w:p>
        </w:tc>
      </w:tr>
    </w:tbl>
    <w:p w14:paraId="4B4DA867" w14:textId="214D45C3" w:rsidR="00E83A7C" w:rsidRDefault="00E83A7C" w:rsidP="00E83A7C">
      <w:bookmarkStart w:id="159" w:name="_Toc108515543"/>
      <w:r>
        <w:t xml:space="preserve"> </w:t>
      </w:r>
    </w:p>
    <w:p w14:paraId="3F282B61" w14:textId="4C33B7A3" w:rsidR="00FC1EEF" w:rsidRDefault="00A47C9A" w:rsidP="00324FEC">
      <w:pPr>
        <w:pStyle w:val="Heading2"/>
      </w:pPr>
      <w:bookmarkStart w:id="160" w:name="_Toc149560743"/>
      <w:r>
        <w:t>Financial analysis</w:t>
      </w:r>
      <w:bookmarkEnd w:id="159"/>
      <w:bookmarkEnd w:id="160"/>
    </w:p>
    <w:p w14:paraId="0314FEB6" w14:textId="6DC9B911" w:rsidR="00FC1EEF" w:rsidRPr="00753CEB" w:rsidRDefault="00FC1EEF" w:rsidP="00324FEC">
      <w:pPr>
        <w:pStyle w:val="Heading3"/>
      </w:pPr>
      <w:bookmarkStart w:id="161" w:name="_Toc108515544"/>
      <w:bookmarkStart w:id="162" w:name="_Toc149560744"/>
      <w:r w:rsidRPr="00324FEC">
        <w:t>Capital</w:t>
      </w:r>
      <w:r>
        <w:t xml:space="preserve"> </w:t>
      </w:r>
      <w:r w:rsidR="00BC4620">
        <w:t>C</w:t>
      </w:r>
      <w:r>
        <w:t>ost</w:t>
      </w:r>
      <w:bookmarkEnd w:id="161"/>
      <w:bookmarkEnd w:id="162"/>
    </w:p>
    <w:p w14:paraId="74798768" w14:textId="2EE7E07F" w:rsidR="00725B4E" w:rsidRDefault="002E0086" w:rsidP="00725B4E">
      <w:pPr>
        <w:jc w:val="both"/>
      </w:pPr>
      <w:r>
        <w:t xml:space="preserve">The breakdown of total capital cost is </w:t>
      </w:r>
      <w:r w:rsidR="00FC1EEF">
        <w:t xml:space="preserve">presented in </w:t>
      </w:r>
      <w:r w:rsidR="00FC1EEF">
        <w:fldChar w:fldCharType="begin"/>
      </w:r>
      <w:r w:rsidR="00FC1EEF">
        <w:instrText xml:space="preserve"> REF _Ref107298109 \h </w:instrText>
      </w:r>
      <w:r w:rsidR="00FC1EEF">
        <w:fldChar w:fldCharType="separate"/>
      </w:r>
      <w:r w:rsidR="000A0462">
        <w:t xml:space="preserve">Figure </w:t>
      </w:r>
      <w:r w:rsidR="000A0462">
        <w:rPr>
          <w:noProof/>
        </w:rPr>
        <w:t>3</w:t>
      </w:r>
      <w:r w:rsidR="000A0462">
        <w:noBreakHyphen/>
      </w:r>
      <w:r w:rsidR="000A0462">
        <w:rPr>
          <w:noProof/>
        </w:rPr>
        <w:t>5</w:t>
      </w:r>
      <w:r w:rsidR="00FC1EEF">
        <w:fldChar w:fldCharType="end"/>
      </w:r>
      <w:r w:rsidR="00FC1EEF">
        <w:t xml:space="preserve">. </w:t>
      </w:r>
      <w:r w:rsidR="00725B4E">
        <w:t>The gasification island and the CO</w:t>
      </w:r>
      <w:r w:rsidR="00725B4E" w:rsidRPr="00725B4E">
        <w:rPr>
          <w:vertAlign w:val="subscript"/>
        </w:rPr>
        <w:t>2</w:t>
      </w:r>
      <w:r w:rsidR="00725B4E">
        <w:t xml:space="preserve"> capture and processing train are the two largest equipment components of the capital cost for all scenarios. The entrained fluidised bed gasifiers are more costly than the dual fluidised bed units, and are typically also associated with larger ASU requirements. However, the DFB reactors are less technologically mature and subject to a greater contingency. In addition, the requirement for a dual Selexol capture system for CO</w:t>
      </w:r>
      <w:r w:rsidR="00725B4E" w:rsidRPr="00725B4E">
        <w:rPr>
          <w:vertAlign w:val="subscript"/>
        </w:rPr>
        <w:t>2</w:t>
      </w:r>
      <w:r w:rsidR="00725B4E">
        <w:t xml:space="preserve">, rather than a single stage unit drives the VBC-DFB scenario to have the highest capital cost. The additional moisture content of the brown coal contributes to the substantially higher cost for coal handling, storage and pretreatment for all VBC scenarios compared to QBC. </w:t>
      </w:r>
    </w:p>
    <w:p w14:paraId="52675580" w14:textId="74E612C7" w:rsidR="00FC1EEF" w:rsidRPr="00F40B52" w:rsidRDefault="00395A87" w:rsidP="00FC1EEF">
      <w:pPr>
        <w:spacing w:after="0"/>
        <w:jc w:val="both"/>
        <w:rPr>
          <w:b/>
          <w:bCs/>
        </w:rPr>
      </w:pPr>
      <w:r>
        <w:rPr>
          <w:noProof/>
        </w:rPr>
        <w:drawing>
          <wp:inline distT="0" distB="0" distL="0" distR="0" wp14:anchorId="396B4A97" wp14:editId="6857A13E">
            <wp:extent cx="5727700" cy="3792682"/>
            <wp:effectExtent l="0" t="0" r="6350" b="0"/>
            <wp:docPr id="1360856911" name="Chart 1">
              <a:extLst xmlns:a="http://schemas.openxmlformats.org/drawingml/2006/main">
                <a:ext uri="{FF2B5EF4-FFF2-40B4-BE49-F238E27FC236}">
                  <a16:creationId xmlns:a16="http://schemas.microsoft.com/office/drawing/2014/main" id="{57CC256C-9D06-9E7E-3A5D-FCAA229089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6147E3DE" w14:textId="6B53DF49" w:rsidR="00FC1EEF" w:rsidRDefault="00FC1EEF" w:rsidP="00FC1EEF">
      <w:pPr>
        <w:pStyle w:val="Caption"/>
      </w:pPr>
      <w:bookmarkStart w:id="163" w:name="_Ref107298109"/>
      <w:bookmarkStart w:id="164" w:name="_Toc149560186"/>
      <w:r>
        <w:t xml:space="preserve">Figure </w:t>
      </w:r>
      <w:r w:rsidR="00FC7334">
        <w:fldChar w:fldCharType="begin"/>
      </w:r>
      <w:r w:rsidR="00FC7334">
        <w:instrText xml:space="preserve"> STYLEREF 1 \s </w:instrText>
      </w:r>
      <w:r w:rsidR="00FC7334">
        <w:fldChar w:fldCharType="separate"/>
      </w:r>
      <w:r w:rsidR="000A0462">
        <w:rPr>
          <w:noProof/>
        </w:rPr>
        <w:t>3</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5</w:t>
      </w:r>
      <w:r w:rsidR="00FC7334">
        <w:fldChar w:fldCharType="end"/>
      </w:r>
      <w:bookmarkEnd w:id="163"/>
      <w:r>
        <w:t xml:space="preserve"> </w:t>
      </w:r>
      <w:r w:rsidR="00630168">
        <w:t>Capital cost breakdown for</w:t>
      </w:r>
      <w:r>
        <w:t xml:space="preserve"> </w:t>
      </w:r>
      <w:r w:rsidR="00630168">
        <w:t xml:space="preserve">blue hydrogen from </w:t>
      </w:r>
      <w:r>
        <w:t>coal gasification</w:t>
      </w:r>
      <w:bookmarkEnd w:id="164"/>
    </w:p>
    <w:p w14:paraId="4743CA61" w14:textId="3708228D" w:rsidR="00FC1EEF" w:rsidRDefault="00FC1EEF" w:rsidP="00324FEC">
      <w:pPr>
        <w:pStyle w:val="Heading3"/>
      </w:pPr>
      <w:bookmarkStart w:id="165" w:name="_Toc108515545"/>
      <w:bookmarkStart w:id="166" w:name="_Toc149560745"/>
      <w:r w:rsidRPr="00324FEC">
        <w:t>Operati</w:t>
      </w:r>
      <w:r w:rsidR="00D01673">
        <w:t>ng</w:t>
      </w:r>
      <w:r>
        <w:t xml:space="preserve"> </w:t>
      </w:r>
      <w:r w:rsidR="00BC4620">
        <w:t>C</w:t>
      </w:r>
      <w:r>
        <w:t>ost</w:t>
      </w:r>
      <w:bookmarkEnd w:id="165"/>
      <w:bookmarkEnd w:id="166"/>
    </w:p>
    <w:p w14:paraId="4E848A3F" w14:textId="437D11A4" w:rsidR="00FC1EEF" w:rsidRPr="00A76D36" w:rsidRDefault="00FC1EEF" w:rsidP="00A76D36">
      <w:pPr>
        <w:keepNext/>
        <w:spacing w:before="120"/>
        <w:jc w:val="both"/>
        <w:rPr>
          <w:sz w:val="24"/>
          <w:szCs w:val="26"/>
        </w:rPr>
      </w:pPr>
      <w:r>
        <w:t xml:space="preserve">The total utility cost for each case (in </w:t>
      </w:r>
      <w:r w:rsidR="00F5326C">
        <w:t>$</w:t>
      </w:r>
      <w:r>
        <w:t>/kg-H</w:t>
      </w:r>
      <w:r>
        <w:rPr>
          <w:vertAlign w:val="subscript"/>
        </w:rPr>
        <w:t>2</w:t>
      </w:r>
      <w:r>
        <w:t xml:space="preserve">) is detailed in </w:t>
      </w:r>
      <w:r>
        <w:fldChar w:fldCharType="begin"/>
      </w:r>
      <w:r>
        <w:instrText xml:space="preserve"> REF _Ref107316161 \h </w:instrText>
      </w:r>
      <w:r>
        <w:fldChar w:fldCharType="separate"/>
      </w:r>
      <w:r w:rsidR="000A0462">
        <w:t xml:space="preserve">Figure </w:t>
      </w:r>
      <w:r w:rsidR="000A0462">
        <w:rPr>
          <w:noProof/>
        </w:rPr>
        <w:t>3</w:t>
      </w:r>
      <w:r w:rsidR="000A0462">
        <w:noBreakHyphen/>
      </w:r>
      <w:r w:rsidR="000A0462">
        <w:rPr>
          <w:noProof/>
        </w:rPr>
        <w:t>6</w:t>
      </w:r>
      <w:r>
        <w:fldChar w:fldCharType="end"/>
      </w:r>
      <w:r w:rsidR="00A76D36">
        <w:t xml:space="preserve">, with electricity demand dominating the utility cost and providing a differentiating factor between scenarios. Despite being the only scenario with ISBL power generation, the QBC scenario has the greatest </w:t>
      </w:r>
      <w:r w:rsidR="00A76D36">
        <w:lastRenderedPageBreak/>
        <w:t>electricity demand, owing to the larger power requirement of slurry pumping and black coal milling (compared to softer VBC). Likewise</w:t>
      </w:r>
      <w:r w:rsidR="00824D6A">
        <w:t>,</w:t>
      </w:r>
      <w:r w:rsidR="00A76D36">
        <w:t xml:space="preserve"> the feedstock cost for the QBC is significantly more than the VBC scenarios reflecting the higher price of the higher quality Queensland black coal. The DFB scenarios have additional natural gas demands </w:t>
      </w:r>
      <w:r w:rsidR="00824D6A">
        <w:t>(to provide additional energy into the reactor and CO</w:t>
      </w:r>
      <w:r w:rsidR="00824D6A" w:rsidRPr="00824D6A">
        <w:rPr>
          <w:vertAlign w:val="subscript"/>
        </w:rPr>
        <w:t>2</w:t>
      </w:r>
      <w:r w:rsidR="00824D6A">
        <w:t xml:space="preserve"> capture systems) which raises their overall utility cost above the EFR scenarios.</w:t>
      </w:r>
    </w:p>
    <w:p w14:paraId="4DB86FDF" w14:textId="4D899625" w:rsidR="00FC1EEF" w:rsidRDefault="00645A08" w:rsidP="00FC1EEF">
      <w:pPr>
        <w:keepNext/>
        <w:spacing w:before="120"/>
        <w:jc w:val="center"/>
      </w:pPr>
      <w:r>
        <w:rPr>
          <w:noProof/>
        </w:rPr>
        <w:drawing>
          <wp:inline distT="0" distB="0" distL="0" distR="0" wp14:anchorId="3251F6C3" wp14:editId="6D8D976B">
            <wp:extent cx="5724000" cy="2743200"/>
            <wp:effectExtent l="0" t="0" r="0" b="0"/>
            <wp:docPr id="568555997" name="Chart 1">
              <a:extLst xmlns:a="http://schemas.openxmlformats.org/drawingml/2006/main">
                <a:ext uri="{FF2B5EF4-FFF2-40B4-BE49-F238E27FC236}">
                  <a16:creationId xmlns:a16="http://schemas.microsoft.com/office/drawing/2014/main" id="{E2D54A8F-D0B4-8CB9-17BA-90C31C45140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37A8A7D0" w14:textId="4B349A7A" w:rsidR="00FC1EEF" w:rsidRDefault="00FC1EEF" w:rsidP="00FC1EEF">
      <w:pPr>
        <w:pStyle w:val="Caption"/>
      </w:pPr>
      <w:bookmarkStart w:id="167" w:name="_Ref107316161"/>
      <w:bookmarkStart w:id="168" w:name="_Toc149560187"/>
      <w:r>
        <w:t xml:space="preserve">Figure </w:t>
      </w:r>
      <w:r w:rsidR="00FC7334">
        <w:fldChar w:fldCharType="begin"/>
      </w:r>
      <w:r w:rsidR="00FC7334">
        <w:instrText xml:space="preserve"> STYLEREF 1 \s </w:instrText>
      </w:r>
      <w:r w:rsidR="00FC7334">
        <w:fldChar w:fldCharType="separate"/>
      </w:r>
      <w:r w:rsidR="000A0462">
        <w:rPr>
          <w:noProof/>
        </w:rPr>
        <w:t>3</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6</w:t>
      </w:r>
      <w:r w:rsidR="00FC7334">
        <w:fldChar w:fldCharType="end"/>
      </w:r>
      <w:bookmarkEnd w:id="167"/>
      <w:r>
        <w:t xml:space="preserve"> </w:t>
      </w:r>
      <w:r w:rsidR="00630168">
        <w:t>Operational expenditure</w:t>
      </w:r>
      <w:r>
        <w:t xml:space="preserve"> for </w:t>
      </w:r>
      <w:r w:rsidR="00630168">
        <w:t xml:space="preserve">blue hydrogen from </w:t>
      </w:r>
      <w:r>
        <w:t>coal gasification</w:t>
      </w:r>
      <w:bookmarkEnd w:id="168"/>
      <w:r>
        <w:t xml:space="preserve"> </w:t>
      </w:r>
    </w:p>
    <w:p w14:paraId="42242F45" w14:textId="513C0592" w:rsidR="00FC1EEF" w:rsidRDefault="00FC1EEF" w:rsidP="00324FEC">
      <w:pPr>
        <w:pStyle w:val="Heading3"/>
      </w:pPr>
      <w:bookmarkStart w:id="169" w:name="_Toc108515546"/>
      <w:bookmarkStart w:id="170" w:name="_Toc149560746"/>
      <w:r w:rsidRPr="00324FEC">
        <w:t>Leveli</w:t>
      </w:r>
      <w:r w:rsidR="00D01673">
        <w:t>z</w:t>
      </w:r>
      <w:r w:rsidRPr="00324FEC">
        <w:t>ed</w:t>
      </w:r>
      <w:r>
        <w:t xml:space="preserve"> </w:t>
      </w:r>
      <w:r w:rsidR="00BC4620">
        <w:t>C</w:t>
      </w:r>
      <w:r>
        <w:t>ost</w:t>
      </w:r>
      <w:bookmarkEnd w:id="169"/>
      <w:bookmarkEnd w:id="170"/>
    </w:p>
    <w:p w14:paraId="01364CE7" w14:textId="12BCE0C1" w:rsidR="00FC1EEF" w:rsidRPr="00AB0AE2" w:rsidRDefault="00FC1EEF" w:rsidP="00FC1EEF">
      <w:pPr>
        <w:jc w:val="both"/>
      </w:pPr>
      <w:r>
        <w:t xml:space="preserve">The final LCOH for each case is presented in </w:t>
      </w:r>
      <w:r>
        <w:fldChar w:fldCharType="begin"/>
      </w:r>
      <w:r>
        <w:instrText xml:space="preserve"> REF _Ref107307790 \h </w:instrText>
      </w:r>
      <w:r>
        <w:fldChar w:fldCharType="separate"/>
      </w:r>
      <w:r w:rsidR="000A0462">
        <w:t xml:space="preserve">Figure </w:t>
      </w:r>
      <w:r w:rsidR="000A0462">
        <w:rPr>
          <w:noProof/>
        </w:rPr>
        <w:t>3</w:t>
      </w:r>
      <w:r w:rsidR="000A0462">
        <w:noBreakHyphen/>
      </w:r>
      <w:r w:rsidR="000A0462">
        <w:rPr>
          <w:noProof/>
        </w:rPr>
        <w:t>7</w:t>
      </w:r>
      <w:r>
        <w:fldChar w:fldCharType="end"/>
      </w:r>
      <w:r w:rsidR="00824D6A">
        <w:t>, with all scenarios ranging between $4</w:t>
      </w:r>
      <w:r w:rsidR="00AB0AE2">
        <w:t xml:space="preserve"> - </w:t>
      </w:r>
      <w:r w:rsidR="00824D6A">
        <w:t xml:space="preserve">5/kg. </w:t>
      </w:r>
      <w:r w:rsidR="00AB0AE2">
        <w:t xml:space="preserve">Victorian Brown Coal (VBC) is the most cost-effective feedstock. Owing to its </w:t>
      </w:r>
      <w:r w:rsidR="00AB0AE2" w:rsidRPr="00AB0AE2">
        <w:t xml:space="preserve">technological maturity, an entrained flow gasifier is the most cost-effective way to process VBC, resulting in an LCOH of $4.12/kg. </w:t>
      </w:r>
      <w:r w:rsidR="00824D6A" w:rsidRPr="00AB0AE2">
        <w:t>Capital cost dominates all cases which use the VBC as feedstock; whereas the high feedstock and utility requirements of the QBC-FBR scenario mean it has the highest LCOH (QBC-EFR – $4.90/kg)</w:t>
      </w:r>
      <w:r w:rsidR="007929CA" w:rsidRPr="00AB0AE2">
        <w:rPr>
          <w:rStyle w:val="FootnoteReference"/>
        </w:rPr>
        <w:footnoteReference w:id="16"/>
      </w:r>
      <w:r w:rsidR="00824D6A" w:rsidRPr="00AB0AE2">
        <w:t xml:space="preserve">. The DFB scenario with Selexol carbon capture has the highest cost of the VBC scenarios, due to its high capital expense (VBC-DFB – $4.83/kg). While DFB with in-situ carbon capture offers notable savings in capital expense, the increased utility load make it less competitive (VBC-DFB+CAP – $4.48). </w:t>
      </w:r>
    </w:p>
    <w:p w14:paraId="53A7B04A" w14:textId="77777777" w:rsidR="00AB0AE2" w:rsidRPr="00824D6A" w:rsidRDefault="00AB0AE2" w:rsidP="00FC1EEF">
      <w:pPr>
        <w:jc w:val="both"/>
      </w:pPr>
    </w:p>
    <w:p w14:paraId="1B30DD70" w14:textId="09A5F41D" w:rsidR="00FC1EEF" w:rsidRDefault="00645A08" w:rsidP="00FC1EEF">
      <w:pPr>
        <w:keepNext/>
        <w:spacing w:after="0"/>
        <w:jc w:val="center"/>
      </w:pPr>
      <w:r>
        <w:rPr>
          <w:noProof/>
        </w:rPr>
        <w:lastRenderedPageBreak/>
        <w:drawing>
          <wp:inline distT="0" distB="0" distL="0" distR="0" wp14:anchorId="3E92B495" wp14:editId="2754DDD3">
            <wp:extent cx="5724000" cy="2743200"/>
            <wp:effectExtent l="0" t="0" r="0" b="0"/>
            <wp:docPr id="1959995080" name="Chart 1">
              <a:extLst xmlns:a="http://schemas.openxmlformats.org/drawingml/2006/main">
                <a:ext uri="{FF2B5EF4-FFF2-40B4-BE49-F238E27FC236}">
                  <a16:creationId xmlns:a16="http://schemas.microsoft.com/office/drawing/2014/main" id="{090FE6CC-C2B1-7811-2531-56378613888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3CABC8E9" w14:textId="03733799" w:rsidR="00FC1EEF" w:rsidRDefault="00FC1EEF" w:rsidP="00FC1EEF">
      <w:pPr>
        <w:pStyle w:val="Caption"/>
      </w:pPr>
      <w:bookmarkStart w:id="171" w:name="_Ref107307790"/>
      <w:bookmarkStart w:id="172" w:name="_Toc149560188"/>
      <w:r>
        <w:t xml:space="preserve">Figure </w:t>
      </w:r>
      <w:r w:rsidR="00FC7334">
        <w:fldChar w:fldCharType="begin"/>
      </w:r>
      <w:r w:rsidR="00FC7334">
        <w:instrText xml:space="preserve"> STYLEREF 1 \s </w:instrText>
      </w:r>
      <w:r w:rsidR="00FC7334">
        <w:fldChar w:fldCharType="separate"/>
      </w:r>
      <w:r w:rsidR="000A0462">
        <w:rPr>
          <w:noProof/>
        </w:rPr>
        <w:t>3</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7</w:t>
      </w:r>
      <w:r w:rsidR="00FC7334">
        <w:fldChar w:fldCharType="end"/>
      </w:r>
      <w:bookmarkEnd w:id="171"/>
      <w:r>
        <w:t xml:space="preserve"> </w:t>
      </w:r>
      <w:r w:rsidR="00D01673">
        <w:t>Levelized</w:t>
      </w:r>
      <w:r w:rsidR="00630168">
        <w:t xml:space="preserve"> cost of hydrogen</w:t>
      </w:r>
      <w:r>
        <w:t xml:space="preserve"> for </w:t>
      </w:r>
      <w:r w:rsidR="00630168">
        <w:t xml:space="preserve">blue hydrogen from </w:t>
      </w:r>
      <w:r>
        <w:t>coal gasification</w:t>
      </w:r>
      <w:bookmarkEnd w:id="172"/>
    </w:p>
    <w:p w14:paraId="4112477F" w14:textId="73390BD1" w:rsidR="00FC1EEF" w:rsidRDefault="00FC1EEF" w:rsidP="00324FEC">
      <w:pPr>
        <w:pStyle w:val="Heading3"/>
      </w:pPr>
      <w:bookmarkStart w:id="173" w:name="_Toc108515547"/>
      <w:bookmarkStart w:id="174" w:name="_Toc149560747"/>
      <w:r w:rsidRPr="00324FEC">
        <w:t>Sensitivity</w:t>
      </w:r>
      <w:bookmarkEnd w:id="173"/>
      <w:r w:rsidR="00630168">
        <w:t xml:space="preserve"> Analysis</w:t>
      </w:r>
      <w:bookmarkEnd w:id="174"/>
    </w:p>
    <w:p w14:paraId="754D9DD6" w14:textId="4E97F511" w:rsidR="00FC1EEF" w:rsidRDefault="007929CA" w:rsidP="00FC1EEF">
      <w:r>
        <w:t>A detailed sensitivity analysis</w:t>
      </w:r>
      <w:r>
        <w:rPr>
          <w:rStyle w:val="FootnoteReference"/>
        </w:rPr>
        <w:footnoteReference w:id="17"/>
      </w:r>
      <w:r>
        <w:t xml:space="preserve"> was conducted to better understand the impact of variations in the dominant cost factors (feedstock cost and capital cost) and to identify targets that may lead to hydrogen production costs below the $2/kg target originally expressed in the Low Emissions Technology Statement</w:t>
      </w:r>
      <w:r>
        <w:rPr>
          <w:rStyle w:val="FootnoteReference"/>
        </w:rPr>
        <w:footnoteReference w:id="18"/>
      </w:r>
      <w:r>
        <w:t xml:space="preserve">. The results are summarised in </w:t>
      </w:r>
      <w:r>
        <w:fldChar w:fldCharType="begin"/>
      </w:r>
      <w:r>
        <w:instrText xml:space="preserve"> REF _Ref108076944 \h </w:instrText>
      </w:r>
      <w:r>
        <w:fldChar w:fldCharType="separate"/>
      </w:r>
      <w:r w:rsidR="000A0462">
        <w:t xml:space="preserve">Figure </w:t>
      </w:r>
      <w:r w:rsidR="000A0462">
        <w:rPr>
          <w:noProof/>
        </w:rPr>
        <w:t>3</w:t>
      </w:r>
      <w:r w:rsidR="000A0462">
        <w:noBreakHyphen/>
      </w:r>
      <w:r w:rsidR="000A0462">
        <w:rPr>
          <w:noProof/>
        </w:rPr>
        <w:t>8</w:t>
      </w:r>
      <w:r>
        <w:fldChar w:fldCharType="end"/>
      </w:r>
      <w:r>
        <w:t xml:space="preserve"> through </w:t>
      </w:r>
      <w:r>
        <w:fldChar w:fldCharType="begin"/>
      </w:r>
      <w:r>
        <w:instrText xml:space="preserve"> REF _Ref108077682 \h </w:instrText>
      </w:r>
      <w:r>
        <w:fldChar w:fldCharType="separate"/>
      </w:r>
      <w:r w:rsidR="000A0462">
        <w:t xml:space="preserve">Figure </w:t>
      </w:r>
      <w:r w:rsidR="000A0462">
        <w:rPr>
          <w:noProof/>
        </w:rPr>
        <w:t>3</w:t>
      </w:r>
      <w:r w:rsidR="000A0462">
        <w:noBreakHyphen/>
      </w:r>
      <w:r w:rsidR="000A0462">
        <w:rPr>
          <w:noProof/>
        </w:rPr>
        <w:t>10</w:t>
      </w:r>
      <w:r>
        <w:fldChar w:fldCharType="end"/>
      </w:r>
      <w:r w:rsidR="00FC1EEF">
        <w:t>.</w:t>
      </w:r>
    </w:p>
    <w:p w14:paraId="7E2B3F61" w14:textId="7A040457" w:rsidR="00FC1EEF" w:rsidRDefault="009145F9" w:rsidP="00F5326C">
      <w:pPr>
        <w:keepNext/>
        <w:spacing w:before="120" w:after="0"/>
        <w:jc w:val="both"/>
      </w:pPr>
      <w:r>
        <w:rPr>
          <w:noProof/>
        </w:rPr>
        <w:drawing>
          <wp:inline distT="0" distB="0" distL="0" distR="0" wp14:anchorId="07277FFC" wp14:editId="6A465F14">
            <wp:extent cx="5760000" cy="2743200"/>
            <wp:effectExtent l="0" t="0" r="0" b="0"/>
            <wp:docPr id="1598339904" name="Chart 1">
              <a:extLst xmlns:a="http://schemas.openxmlformats.org/drawingml/2006/main">
                <a:ext uri="{FF2B5EF4-FFF2-40B4-BE49-F238E27FC236}">
                  <a16:creationId xmlns:a16="http://schemas.microsoft.com/office/drawing/2014/main" id="{F25B020F-40D9-8C41-289B-562BBCB9E6B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5C2B5DC1" w14:textId="1D612A03" w:rsidR="00FC1EEF" w:rsidRDefault="00FC1EEF" w:rsidP="00630168">
      <w:pPr>
        <w:pStyle w:val="Caption"/>
      </w:pPr>
      <w:bookmarkStart w:id="175" w:name="_Ref108076944"/>
      <w:bookmarkStart w:id="176" w:name="_Toc149560189"/>
      <w:r>
        <w:t xml:space="preserve">Figure </w:t>
      </w:r>
      <w:r w:rsidR="00FC7334">
        <w:fldChar w:fldCharType="begin"/>
      </w:r>
      <w:r w:rsidR="00FC7334">
        <w:instrText xml:space="preserve"> STYLEREF 1 \s </w:instrText>
      </w:r>
      <w:r w:rsidR="00FC7334">
        <w:fldChar w:fldCharType="separate"/>
      </w:r>
      <w:r w:rsidR="000A0462">
        <w:rPr>
          <w:noProof/>
        </w:rPr>
        <w:t>3</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8</w:t>
      </w:r>
      <w:r w:rsidR="00FC7334">
        <w:fldChar w:fldCharType="end"/>
      </w:r>
      <w:bookmarkEnd w:id="175"/>
      <w:r>
        <w:t xml:space="preserve"> </w:t>
      </w:r>
      <w:r w:rsidR="00630168">
        <w:t>Capital cost sensitivity analysis for blue hydrogen from coal gasification</w:t>
      </w:r>
      <w:bookmarkEnd w:id="176"/>
    </w:p>
    <w:p w14:paraId="06B89626" w14:textId="5B4A7586" w:rsidR="00FC1EEF" w:rsidRDefault="00FC1EEF" w:rsidP="00FC1EEF">
      <w:pPr>
        <w:spacing w:before="120"/>
        <w:jc w:val="both"/>
      </w:pPr>
      <w:r>
        <w:lastRenderedPageBreak/>
        <w:t xml:space="preserve">Under a decreased </w:t>
      </w:r>
      <w:r w:rsidR="00AB0AE2">
        <w:t xml:space="preserve">capital cost </w:t>
      </w:r>
      <w:r>
        <w:t xml:space="preserve">scenario (-30%), the LCOH of the most competitive technology </w:t>
      </w:r>
      <w:r w:rsidR="00AB0AE2">
        <w:t xml:space="preserve">(VBS-EFR) </w:t>
      </w:r>
      <w:r>
        <w:t xml:space="preserve">drops to </w:t>
      </w:r>
      <w:r w:rsidR="00F5326C">
        <w:t>$</w:t>
      </w:r>
      <w:r>
        <w:t>3.29/kg. The ranking of process competitiveness does not change when the</w:t>
      </w:r>
      <w:r w:rsidR="00AB0AE2">
        <w:t xml:space="preserve"> capital cost</w:t>
      </w:r>
      <w:r>
        <w:t xml:space="preserve"> is varied. However, </w:t>
      </w:r>
      <w:r w:rsidR="00AB0AE2">
        <w:t xml:space="preserve">it is worth noting that </w:t>
      </w:r>
      <w:r>
        <w:t>since the DFB is a novel</w:t>
      </w:r>
      <w:r w:rsidR="00AB0AE2">
        <w:t xml:space="preserve"> and less mature</w:t>
      </w:r>
      <w:r>
        <w:t xml:space="preserve"> technology, the </w:t>
      </w:r>
      <w:r w:rsidR="00AB0AE2">
        <w:t>capital cost for the DFB scenarios</w:t>
      </w:r>
      <w:r>
        <w:t xml:space="preserve"> is subject to greater potential future decreases than </w:t>
      </w:r>
      <w:r w:rsidR="00AB0AE2">
        <w:t>for the EFR scenarios</w:t>
      </w:r>
      <w:r>
        <w:t xml:space="preserve">. </w:t>
      </w:r>
      <w:r w:rsidR="00AB0AE2">
        <w:t>Specifically the capital cost of the VBC-</w:t>
      </w:r>
      <w:r>
        <w:t>DFB</w:t>
      </w:r>
      <w:r w:rsidR="00AB0AE2">
        <w:t>+CAP</w:t>
      </w:r>
      <w:r>
        <w:t xml:space="preserve"> scenario needs to decrease by </w:t>
      </w:r>
      <w:r w:rsidR="00AB0AE2">
        <w:t>~</w:t>
      </w:r>
      <w:r>
        <w:t xml:space="preserve">22% for DFB </w:t>
      </w:r>
      <w:r w:rsidR="00AB0AE2">
        <w:t xml:space="preserve">as </w:t>
      </w:r>
      <w:r>
        <w:t xml:space="preserve">competitive </w:t>
      </w:r>
      <w:r w:rsidR="00AB0AE2">
        <w:t xml:space="preserve">as </w:t>
      </w:r>
      <w:r>
        <w:t xml:space="preserve">EFR (assuming no change in EFR </w:t>
      </w:r>
      <w:r w:rsidR="00AB0AE2">
        <w:t>capital costs</w:t>
      </w:r>
      <w:r>
        <w:t xml:space="preserve">). </w:t>
      </w:r>
    </w:p>
    <w:p w14:paraId="24BAA3F5" w14:textId="63704817" w:rsidR="00FC1EEF" w:rsidRDefault="009145F9" w:rsidP="00F5326C">
      <w:pPr>
        <w:keepNext/>
        <w:spacing w:before="120" w:after="0"/>
        <w:jc w:val="both"/>
      </w:pPr>
      <w:r>
        <w:rPr>
          <w:noProof/>
        </w:rPr>
        <w:drawing>
          <wp:inline distT="0" distB="0" distL="0" distR="0" wp14:anchorId="658A8A12" wp14:editId="0E45E4B2">
            <wp:extent cx="5760000" cy="2743200"/>
            <wp:effectExtent l="0" t="0" r="0" b="0"/>
            <wp:docPr id="2018660860" name="Chart 1">
              <a:extLst xmlns:a="http://schemas.openxmlformats.org/drawingml/2006/main">
                <a:ext uri="{FF2B5EF4-FFF2-40B4-BE49-F238E27FC236}">
                  <a16:creationId xmlns:a16="http://schemas.microsoft.com/office/drawing/2014/main" id="{B747EA95-4574-1F32-186C-FA3BCD68CE8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2730B9E8" w14:textId="3D810C32" w:rsidR="00FC1EEF" w:rsidRDefault="00FC1EEF" w:rsidP="00630168">
      <w:pPr>
        <w:pStyle w:val="Caption"/>
      </w:pPr>
      <w:bookmarkStart w:id="177" w:name="_Ref108077756"/>
      <w:bookmarkStart w:id="178" w:name="_Toc149560190"/>
      <w:r>
        <w:t xml:space="preserve">Figure </w:t>
      </w:r>
      <w:r w:rsidR="00FC7334">
        <w:fldChar w:fldCharType="begin"/>
      </w:r>
      <w:r w:rsidR="00FC7334">
        <w:instrText xml:space="preserve"> STYLEREF 1 \s </w:instrText>
      </w:r>
      <w:r w:rsidR="00FC7334">
        <w:fldChar w:fldCharType="separate"/>
      </w:r>
      <w:r w:rsidR="000A0462">
        <w:rPr>
          <w:noProof/>
        </w:rPr>
        <w:t>3</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9</w:t>
      </w:r>
      <w:r w:rsidR="00FC7334">
        <w:fldChar w:fldCharType="end"/>
      </w:r>
      <w:bookmarkEnd w:id="177"/>
      <w:r>
        <w:t xml:space="preserve"> </w:t>
      </w:r>
      <w:r w:rsidR="00630168">
        <w:t>Electricity price sensitivity analysis for blue hydrogen from coal gasification</w:t>
      </w:r>
      <w:bookmarkEnd w:id="178"/>
      <w:r w:rsidR="00630168">
        <w:t xml:space="preserve"> </w:t>
      </w:r>
    </w:p>
    <w:p w14:paraId="1358D333" w14:textId="0858C60B" w:rsidR="00FC1EEF" w:rsidRDefault="00FC1EEF" w:rsidP="00FC1EEF">
      <w:pPr>
        <w:spacing w:before="120"/>
        <w:jc w:val="both"/>
      </w:pPr>
      <w:r>
        <w:t>Electricity price has a tangible impact on the LCOH of all scenarios</w:t>
      </w:r>
      <w:r w:rsidR="00AB0AE2">
        <w:t>, although the variations explored here do not change the competitiveness ranking by process</w:t>
      </w:r>
      <w:r>
        <w:t xml:space="preserve">. Under high electricity prices ($128/MWh), the LCOH of the most competitive scenario increases to </w:t>
      </w:r>
      <w:r w:rsidR="00F5326C">
        <w:t>$</w:t>
      </w:r>
      <w:r>
        <w:t xml:space="preserve">4.34/kg and decreases to </w:t>
      </w:r>
      <w:r w:rsidR="00F5326C">
        <w:t>$</w:t>
      </w:r>
      <w:r>
        <w:t>3.82/kg under low electricity prices (</w:t>
      </w:r>
      <w:r w:rsidR="00F5326C">
        <w:t>$</w:t>
      </w:r>
      <w:r>
        <w:t>25/</w:t>
      </w:r>
      <w:r w:rsidR="00AB0AE2">
        <w:t>MWh</w:t>
      </w:r>
      <w:r>
        <w:t>).</w:t>
      </w:r>
    </w:p>
    <w:p w14:paraId="27D79D1B" w14:textId="350D56F4" w:rsidR="00FC1EEF" w:rsidRDefault="009145F9" w:rsidP="00F5326C">
      <w:pPr>
        <w:keepNext/>
        <w:spacing w:before="120" w:after="0"/>
        <w:jc w:val="both"/>
      </w:pPr>
      <w:r>
        <w:rPr>
          <w:noProof/>
        </w:rPr>
        <w:lastRenderedPageBreak/>
        <w:drawing>
          <wp:inline distT="0" distB="0" distL="0" distR="0" wp14:anchorId="5BCDA4A8" wp14:editId="2CC70499">
            <wp:extent cx="5760000" cy="2743200"/>
            <wp:effectExtent l="0" t="0" r="0" b="0"/>
            <wp:docPr id="271770998" name="Chart 1">
              <a:extLst xmlns:a="http://schemas.openxmlformats.org/drawingml/2006/main">
                <a:ext uri="{FF2B5EF4-FFF2-40B4-BE49-F238E27FC236}">
                  <a16:creationId xmlns:a16="http://schemas.microsoft.com/office/drawing/2014/main" id="{CBA92E7B-D42A-7654-F029-443187EDD8C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15B2E369" w14:textId="2FA5F563" w:rsidR="00FC1EEF" w:rsidRPr="00E44B81" w:rsidRDefault="00FC1EEF" w:rsidP="00630168">
      <w:pPr>
        <w:pStyle w:val="Caption"/>
      </w:pPr>
      <w:bookmarkStart w:id="179" w:name="_Ref108077682"/>
      <w:bookmarkStart w:id="180" w:name="_Toc149560191"/>
      <w:r>
        <w:t xml:space="preserve">Figure </w:t>
      </w:r>
      <w:r w:rsidR="00FC7334">
        <w:fldChar w:fldCharType="begin"/>
      </w:r>
      <w:r w:rsidR="00FC7334">
        <w:instrText xml:space="preserve"> STYLEREF 1 \s </w:instrText>
      </w:r>
      <w:r w:rsidR="00FC7334">
        <w:fldChar w:fldCharType="separate"/>
      </w:r>
      <w:r w:rsidR="000A0462">
        <w:rPr>
          <w:noProof/>
        </w:rPr>
        <w:t>3</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10</w:t>
      </w:r>
      <w:r w:rsidR="00FC7334">
        <w:fldChar w:fldCharType="end"/>
      </w:r>
      <w:bookmarkEnd w:id="179"/>
      <w:r>
        <w:t xml:space="preserve"> </w:t>
      </w:r>
      <w:r w:rsidR="00630168">
        <w:t>Coal feedstock price</w:t>
      </w:r>
      <w:r w:rsidR="00630168">
        <w:rPr>
          <w:rStyle w:val="FootnoteReference"/>
        </w:rPr>
        <w:footnoteReference w:id="19"/>
      </w:r>
      <w:r w:rsidR="00630168">
        <w:t xml:space="preserve"> s</w:t>
      </w:r>
      <w:r>
        <w:t xml:space="preserve">ensitivity </w:t>
      </w:r>
      <w:r w:rsidR="00630168">
        <w:t>analysis for blue hydrogen from coal gasification</w:t>
      </w:r>
      <w:bookmarkEnd w:id="180"/>
      <w:r w:rsidR="00630168">
        <w:t xml:space="preserve"> </w:t>
      </w:r>
    </w:p>
    <w:p w14:paraId="0ACAFB61" w14:textId="12819522" w:rsidR="00FC1EEF" w:rsidRDefault="00197FE4" w:rsidP="00FC1EEF">
      <w:pPr>
        <w:spacing w:before="120"/>
        <w:jc w:val="both"/>
      </w:pPr>
      <w:r>
        <w:t xml:space="preserve">The results of the sensitivity of LCOH to coal price is given in </w:t>
      </w:r>
      <w:r>
        <w:fldChar w:fldCharType="begin"/>
      </w:r>
      <w:r>
        <w:instrText xml:space="preserve"> REF _Ref108077682 \h </w:instrText>
      </w:r>
      <w:r>
        <w:fldChar w:fldCharType="separate"/>
      </w:r>
      <w:r w:rsidR="000A0462">
        <w:t xml:space="preserve">Figure </w:t>
      </w:r>
      <w:r w:rsidR="000A0462">
        <w:rPr>
          <w:noProof/>
        </w:rPr>
        <w:t>3</w:t>
      </w:r>
      <w:r w:rsidR="000A0462">
        <w:noBreakHyphen/>
      </w:r>
      <w:r w:rsidR="000A0462">
        <w:rPr>
          <w:noProof/>
        </w:rPr>
        <w:t>10</w:t>
      </w:r>
      <w:r>
        <w:fldChar w:fldCharType="end"/>
      </w:r>
      <w:r>
        <w:t xml:space="preserve">. </w:t>
      </w:r>
      <w:r w:rsidR="00FC1EEF">
        <w:t xml:space="preserve">Due to the inherently low price of VBC, the VBC scenarios demonstrate little sensitivity to the cost of coal. However, the QBC scenario is much more sensitive to coal price. </w:t>
      </w:r>
      <w:r>
        <w:t>T</w:t>
      </w:r>
      <w:r w:rsidR="00FC1EEF">
        <w:t xml:space="preserve">here is no variation in process competitiveness ranking under a mutually changing coal price. For QBC to be competitive with VBC, the cost of QBC must decrease by 70% to </w:t>
      </w:r>
      <w:r w:rsidR="00F5326C">
        <w:t>$</w:t>
      </w:r>
      <w:r w:rsidR="00FC1EEF">
        <w:t xml:space="preserve">1.05/GJ, </w:t>
      </w:r>
      <w:r>
        <w:t xml:space="preserve">without any change in the cost </w:t>
      </w:r>
      <w:r w:rsidR="00FC1EEF">
        <w:t>VBC (</w:t>
      </w:r>
      <w:r w:rsidR="00F5326C">
        <w:t>$</w:t>
      </w:r>
      <w:r w:rsidR="00FC1EEF">
        <w:t xml:space="preserve">1.5/GJ). </w:t>
      </w:r>
    </w:p>
    <w:p w14:paraId="4CABB77A" w14:textId="683D9A79" w:rsidR="00197FE4" w:rsidRDefault="009145F9" w:rsidP="00FC1EEF">
      <w:pPr>
        <w:spacing w:before="120"/>
        <w:jc w:val="both"/>
      </w:pPr>
      <w:r>
        <w:rPr>
          <w:noProof/>
        </w:rPr>
        <w:drawing>
          <wp:inline distT="0" distB="0" distL="0" distR="0" wp14:anchorId="1E5BF2BE" wp14:editId="4338EF45">
            <wp:extent cx="5760000" cy="2743200"/>
            <wp:effectExtent l="0" t="0" r="0" b="0"/>
            <wp:docPr id="1426299392" name="Chart 1">
              <a:extLst xmlns:a="http://schemas.openxmlformats.org/drawingml/2006/main">
                <a:ext uri="{FF2B5EF4-FFF2-40B4-BE49-F238E27FC236}">
                  <a16:creationId xmlns:a16="http://schemas.microsoft.com/office/drawing/2014/main" id="{C090EA09-CF5F-5535-D62C-231A2262261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3720AC1A" w14:textId="409089C0" w:rsidR="00197FE4" w:rsidRDefault="009145F9" w:rsidP="009145F9">
      <w:pPr>
        <w:pStyle w:val="Caption"/>
      </w:pPr>
      <w:bookmarkStart w:id="181" w:name="_Ref146456853"/>
      <w:bookmarkStart w:id="182" w:name="_Toc149560192"/>
      <w:r>
        <w:t xml:space="preserve">Figure </w:t>
      </w:r>
      <w:r w:rsidR="00FC7334">
        <w:fldChar w:fldCharType="begin"/>
      </w:r>
      <w:r w:rsidR="00FC7334">
        <w:instrText xml:space="preserve"> STYLEREF 1 \s </w:instrText>
      </w:r>
      <w:r w:rsidR="00FC7334">
        <w:fldChar w:fldCharType="separate"/>
      </w:r>
      <w:r w:rsidR="000A0462">
        <w:rPr>
          <w:noProof/>
        </w:rPr>
        <w:t>3</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11</w:t>
      </w:r>
      <w:r w:rsidR="00FC7334">
        <w:fldChar w:fldCharType="end"/>
      </w:r>
      <w:bookmarkEnd w:id="181"/>
      <w:r>
        <w:t xml:space="preserve"> CO</w:t>
      </w:r>
      <w:r w:rsidRPr="009145F9">
        <w:rPr>
          <w:vertAlign w:val="subscript"/>
        </w:rPr>
        <w:t>2</w:t>
      </w:r>
      <w:r>
        <w:t xml:space="preserve"> storage price sensitivity analysis for blue hydrogen from coal gasification</w:t>
      </w:r>
      <w:bookmarkEnd w:id="182"/>
    </w:p>
    <w:p w14:paraId="4AB0F7D2" w14:textId="4C9F83C6" w:rsidR="009145F9" w:rsidRDefault="00FC1EEF" w:rsidP="00FC1EEF">
      <w:pPr>
        <w:spacing w:before="120"/>
        <w:jc w:val="both"/>
      </w:pPr>
      <w:r>
        <w:t>The impact of varying CO</w:t>
      </w:r>
      <w:r>
        <w:rPr>
          <w:vertAlign w:val="subscript"/>
        </w:rPr>
        <w:t>2</w:t>
      </w:r>
      <w:r>
        <w:t xml:space="preserve"> storage price</w:t>
      </w:r>
      <w:r w:rsidR="00197FE4">
        <w:t xml:space="preserve"> </w:t>
      </w:r>
      <w:r w:rsidR="009145F9">
        <w:t>(</w:t>
      </w:r>
      <w:r w:rsidR="009145F9">
        <w:fldChar w:fldCharType="begin"/>
      </w:r>
      <w:r w:rsidR="009145F9">
        <w:instrText xml:space="preserve"> REF _Ref146456853 \h </w:instrText>
      </w:r>
      <w:r w:rsidR="009145F9">
        <w:fldChar w:fldCharType="separate"/>
      </w:r>
      <w:r w:rsidR="000A0462">
        <w:t xml:space="preserve">Figure </w:t>
      </w:r>
      <w:r w:rsidR="000A0462">
        <w:rPr>
          <w:noProof/>
        </w:rPr>
        <w:t>3</w:t>
      </w:r>
      <w:r w:rsidR="000A0462">
        <w:noBreakHyphen/>
      </w:r>
      <w:r w:rsidR="000A0462">
        <w:rPr>
          <w:noProof/>
        </w:rPr>
        <w:t>11</w:t>
      </w:r>
      <w:r w:rsidR="009145F9">
        <w:fldChar w:fldCharType="end"/>
      </w:r>
      <w:r w:rsidR="009145F9">
        <w:t>)</w:t>
      </w:r>
      <w:r>
        <w:t xml:space="preserve"> has a relatively </w:t>
      </w:r>
      <w:r w:rsidR="009145F9">
        <w:t xml:space="preserve">minor impact on </w:t>
      </w:r>
      <w:r>
        <w:t>LCOH</w:t>
      </w:r>
      <w:r w:rsidR="009145F9">
        <w:t xml:space="preserve"> and does not change the rankings of process competitiveness</w:t>
      </w:r>
      <w:r>
        <w:t xml:space="preserve">. </w:t>
      </w:r>
      <w:r w:rsidR="009145F9">
        <w:t xml:space="preserve">This is a similar result to the </w:t>
      </w:r>
      <w:r w:rsidR="009145F9">
        <w:lastRenderedPageBreak/>
        <w:t>blue hydrogen from methane scenarios (not shown in this report), despite the coal gasification scenarios needing to sequester more than double the CO</w:t>
      </w:r>
      <w:r w:rsidR="009145F9" w:rsidRPr="009145F9">
        <w:rPr>
          <w:vertAlign w:val="subscript"/>
        </w:rPr>
        <w:t>2</w:t>
      </w:r>
      <w:r w:rsidR="009145F9">
        <w:t xml:space="preserve"> per tonne of hydrogen produced. Halving the CO</w:t>
      </w:r>
      <w:r w:rsidR="009145F9" w:rsidRPr="009145F9">
        <w:rPr>
          <w:vertAlign w:val="subscript"/>
        </w:rPr>
        <w:t>2</w:t>
      </w:r>
      <w:r w:rsidR="009145F9">
        <w:t xml:space="preserve"> storage cost reduces the overall LCOH by less than 2% for all coal gasification scenarios, whilst a more than tripling of CO</w:t>
      </w:r>
      <w:r w:rsidR="009145F9" w:rsidRPr="009145F9">
        <w:rPr>
          <w:vertAlign w:val="subscript"/>
        </w:rPr>
        <w:t>2</w:t>
      </w:r>
      <w:r w:rsidR="009145F9">
        <w:t xml:space="preserve"> storage cost (to $30/tCO</w:t>
      </w:r>
      <w:r w:rsidR="009145F9" w:rsidRPr="009145F9">
        <w:rPr>
          <w:vertAlign w:val="subscript"/>
        </w:rPr>
        <w:t>2</w:t>
      </w:r>
      <w:r w:rsidR="009145F9">
        <w:t>) increases the LCOH by ~5-7%.</w:t>
      </w:r>
    </w:p>
    <w:p w14:paraId="281A6F9D" w14:textId="732C2565" w:rsidR="00FC1EEF" w:rsidRPr="005473D6" w:rsidRDefault="009145F9" w:rsidP="00FC1EEF">
      <w:pPr>
        <w:spacing w:before="120"/>
        <w:jc w:val="both"/>
      </w:pPr>
      <w:r>
        <w:t>The sensitivity analysis revealed that no single factor is able to reduce the LCOH below $3/kg, much less the $2/kg target. Indeed, minimising all the major influences on the LCOH (i.e. -30% capital cost, $25/MWh electricity price, $0.64/GJ VBC and $4.5/tCO2 storage cost) reduces the LCOH for the VBC-EFR scenario to $2.7/kg H</w:t>
      </w:r>
      <w:r w:rsidRPr="009145F9">
        <w:rPr>
          <w:vertAlign w:val="subscript"/>
        </w:rPr>
        <w:t>2</w:t>
      </w:r>
      <w:r>
        <w:t>. It is therefore challenging to identify means by which blue hydrogen using coal gasification may meet H</w:t>
      </w:r>
      <w:r w:rsidRPr="009145F9">
        <w:rPr>
          <w:vertAlign w:val="subscript"/>
        </w:rPr>
        <w:t>2</w:t>
      </w:r>
      <w:r>
        <w:t xml:space="preserve"> production target costs. Whilst, not explored in the modelling reducing the CO</w:t>
      </w:r>
      <w:r w:rsidRPr="009145F9">
        <w:rPr>
          <w:vertAlign w:val="subscript"/>
        </w:rPr>
        <w:t>2</w:t>
      </w:r>
      <w:r>
        <w:t xml:space="preserve"> capture rate in line with the blue hydrogen from methane scenarios (i.e. to ~90% from ~99%) in combination with the most optimistic assumptions on capital and operational costs may be an additional means of cost reduction, with the obvious trade-off in sustainability. </w:t>
      </w:r>
    </w:p>
    <w:p w14:paraId="30724B26" w14:textId="77777777" w:rsidR="00324FEC" w:rsidRPr="00324FEC" w:rsidRDefault="00324FEC" w:rsidP="00324FEC">
      <w:pPr>
        <w:pStyle w:val="Heading1"/>
        <w:rPr>
          <w:sz w:val="18"/>
          <w:szCs w:val="24"/>
        </w:rPr>
      </w:pPr>
      <w:bookmarkStart w:id="183" w:name="_Toc108515549"/>
      <w:bookmarkStart w:id="184" w:name="_Toc149560748"/>
      <w:r>
        <w:t>Biomass</w:t>
      </w:r>
      <w:bookmarkEnd w:id="183"/>
      <w:bookmarkEnd w:id="184"/>
    </w:p>
    <w:p w14:paraId="0FD9DF90" w14:textId="15D11E21" w:rsidR="00E97E57" w:rsidRDefault="00E97E57" w:rsidP="00E97E57">
      <w:pPr>
        <w:pStyle w:val="Heading2"/>
      </w:pPr>
      <w:bookmarkStart w:id="185" w:name="_Toc149560749"/>
      <w:r>
        <w:t>Introduction</w:t>
      </w:r>
      <w:bookmarkEnd w:id="185"/>
    </w:p>
    <w:p w14:paraId="2BB9C3D4" w14:textId="441E57EA" w:rsidR="00324FEC" w:rsidRDefault="009145F9" w:rsidP="00324FEC">
      <w:pPr>
        <w:jc w:val="both"/>
      </w:pPr>
      <w:r>
        <w:t>Biomass</w:t>
      </w:r>
      <w:r w:rsidR="00324FEC">
        <w:t xml:space="preserve"> is a popular feedstock for green hydrogen production</w:t>
      </w:r>
      <w:r w:rsidR="000552D5">
        <w:t xml:space="preserve"> as CO2 released from the combustion or gasification of the </w:t>
      </w:r>
      <w:r w:rsidR="00324FEC">
        <w:t xml:space="preserve">biomass </w:t>
      </w:r>
      <w:r w:rsidR="000552D5">
        <w:t xml:space="preserve">is recaptured when the biomass if regrown. </w:t>
      </w:r>
      <w:r w:rsidR="00324FEC">
        <w:t xml:space="preserve">Hydrogen produced from biomass therefore requires very little carbon capture and storage to make the process truly carbon neutral. Further, CCS </w:t>
      </w:r>
      <w:r w:rsidR="000552D5">
        <w:t xml:space="preserve">capture rates can be increased </w:t>
      </w:r>
      <w:r w:rsidR="00324FEC">
        <w:t xml:space="preserve">to make the hydrogen carbon negative. Doing so brings about an additional revenue stream, </w:t>
      </w:r>
      <w:r w:rsidR="000552D5">
        <w:t>through carbon offsets</w:t>
      </w:r>
      <w:r w:rsidR="00324FEC">
        <w:t xml:space="preserve">. However, scrutiny is required around the source and lifecycle of the biomass feedstock to verify net </w:t>
      </w:r>
      <w:r w:rsidR="000552D5">
        <w:t xml:space="preserve">lifecycle </w:t>
      </w:r>
      <w:r w:rsidR="00324FEC">
        <w:t xml:space="preserve">emissions. </w:t>
      </w:r>
    </w:p>
    <w:p w14:paraId="109A5963" w14:textId="675DC1A4" w:rsidR="00324FEC" w:rsidRPr="00AC6832" w:rsidRDefault="00324FEC" w:rsidP="00324FEC">
      <w:pPr>
        <w:jc w:val="both"/>
      </w:pPr>
      <w:r>
        <w:t>Two predominant methods for converting biomass into hydrogen are pyrolysis and gasification. Both involve the high temperature decomposition of cellulosic biomass into syngas. Pyrolysis occurs without the addition of any oxidising agents (air and/or steam) while gasification involves adding steam</w:t>
      </w:r>
      <w:r w:rsidR="000552D5">
        <w:t>/oxygen</w:t>
      </w:r>
      <w:r>
        <w:t xml:space="preserve"> to </w:t>
      </w:r>
      <w:r w:rsidR="000552D5">
        <w:t xml:space="preserve">partially </w:t>
      </w:r>
      <w:r>
        <w:t xml:space="preserve">oxidise the biomass. In addition to the syngas, a series of condensable gases, ash and tar are produced. Hence, the pyrolysis and gasification products require </w:t>
      </w:r>
      <w:r w:rsidR="000552D5">
        <w:t>significant post-</w:t>
      </w:r>
      <w:r>
        <w:t xml:space="preserve">processing to render high purity hydrogen. </w:t>
      </w:r>
    </w:p>
    <w:p w14:paraId="0C63D561" w14:textId="6141454E" w:rsidR="00324FEC" w:rsidRPr="008B0903" w:rsidRDefault="00324FEC" w:rsidP="00324FEC">
      <w:pPr>
        <w:jc w:val="both"/>
      </w:pPr>
      <w:r>
        <w:t xml:space="preserve">Four </w:t>
      </w:r>
      <w:r w:rsidR="000552D5">
        <w:t xml:space="preserve">scenarios </w:t>
      </w:r>
      <w:r>
        <w:t xml:space="preserve">were investigated </w:t>
      </w:r>
      <w:r w:rsidR="000552D5">
        <w:t xml:space="preserve">for </w:t>
      </w:r>
      <w:r>
        <w:t>the pyrolysis of biomass</w:t>
      </w:r>
      <w:r w:rsidR="000552D5">
        <w:t xml:space="preserve"> (BIO-P)</w:t>
      </w:r>
      <w:r>
        <w:t xml:space="preserve">. The tar treatment method was varied between steam reforming </w:t>
      </w:r>
      <w:r w:rsidR="000552D5">
        <w:t xml:space="preserve">(BIP-P-STM) </w:t>
      </w:r>
      <w:r>
        <w:t>and OLGA treatment</w:t>
      </w:r>
      <w:r w:rsidR="000552D5">
        <w:t xml:space="preserve"> (BIO-P-OLGA)</w:t>
      </w:r>
      <w:r>
        <w:t xml:space="preserve">. </w:t>
      </w:r>
      <w:r w:rsidR="000552D5">
        <w:t xml:space="preserve">Carbon capture was employed, such that all cases could be considered carbon negative. </w:t>
      </w:r>
      <w:r>
        <w:t xml:space="preserve">The carbon capture varied from syngas only to syngas plus flue gas. The four combinations of methods were labelled </w:t>
      </w:r>
      <w:r>
        <w:rPr>
          <w:b/>
          <w:bCs/>
        </w:rPr>
        <w:t xml:space="preserve">BIO-P-STM-LO, BIO-P-STM-HI, BIO-P-OLGA-LO </w:t>
      </w:r>
      <w:r>
        <w:t xml:space="preserve">and </w:t>
      </w:r>
      <w:r>
        <w:rPr>
          <w:b/>
          <w:bCs/>
        </w:rPr>
        <w:t>BIO-P-OLGA-HI</w:t>
      </w:r>
      <w:r>
        <w:t xml:space="preserve"> respectively (</w:t>
      </w:r>
      <w:r w:rsidR="000552D5">
        <w:t xml:space="preserve">where </w:t>
      </w:r>
      <w:r>
        <w:t>LO indicates capture of CO</w:t>
      </w:r>
      <w:r>
        <w:rPr>
          <w:vertAlign w:val="subscript"/>
        </w:rPr>
        <w:t>2</w:t>
      </w:r>
      <w:r>
        <w:t xml:space="preserve"> from </w:t>
      </w:r>
      <w:r w:rsidR="000552D5">
        <w:t xml:space="preserve">the </w:t>
      </w:r>
      <w:r>
        <w:t>syngas only while HI indicates capture from syngas and flue gas).</w:t>
      </w:r>
      <w:r w:rsidR="000552D5">
        <w:t xml:space="preserve"> A fifth </w:t>
      </w:r>
      <w:r>
        <w:t>case was investigated involving gasification of biomass. OLGA tar removal was utilised an</w:t>
      </w:r>
      <w:r w:rsidR="00D01673">
        <w:t>d</w:t>
      </w:r>
      <w:r>
        <w:t xml:space="preserve"> CO</w:t>
      </w:r>
      <w:r>
        <w:rPr>
          <w:vertAlign w:val="subscript"/>
        </w:rPr>
        <w:t>2</w:t>
      </w:r>
      <w:r>
        <w:t xml:space="preserve"> was removed from sygnas only. This case was labelled </w:t>
      </w:r>
      <w:r>
        <w:rPr>
          <w:b/>
          <w:bCs/>
        </w:rPr>
        <w:t>BIO-G</w:t>
      </w:r>
      <w:r>
        <w:t>. Bagasse was selected as a feedstock for all cases and a 25</w:t>
      </w:r>
      <w:r w:rsidR="000552D5">
        <w:t>,000</w:t>
      </w:r>
      <w:r>
        <w:t xml:space="preserve"> t/y H</w:t>
      </w:r>
      <w:r>
        <w:rPr>
          <w:vertAlign w:val="subscript"/>
        </w:rPr>
        <w:t>2</w:t>
      </w:r>
      <w:r>
        <w:t xml:space="preserve"> production basis was set. </w:t>
      </w:r>
    </w:p>
    <w:p w14:paraId="6CFD965E" w14:textId="77777777" w:rsidR="00324FEC" w:rsidRDefault="00324FEC" w:rsidP="00324FEC">
      <w:pPr>
        <w:pStyle w:val="Heading2"/>
      </w:pPr>
      <w:bookmarkStart w:id="186" w:name="_Toc108515550"/>
      <w:bookmarkStart w:id="187" w:name="_Toc149560750"/>
      <w:r w:rsidRPr="00324FEC">
        <w:t>Process</w:t>
      </w:r>
      <w:r>
        <w:t xml:space="preserve"> description</w:t>
      </w:r>
      <w:bookmarkEnd w:id="186"/>
      <w:bookmarkEnd w:id="187"/>
    </w:p>
    <w:p w14:paraId="577E93D3" w14:textId="29B77C85" w:rsidR="00324FEC" w:rsidRDefault="00324FEC" w:rsidP="00324FEC">
      <w:r>
        <w:t xml:space="preserve">The block flow diagrams are for each case are given in </w:t>
      </w:r>
      <w:r>
        <w:fldChar w:fldCharType="begin"/>
      </w:r>
      <w:r>
        <w:instrText xml:space="preserve"> REF _Ref107820658 \h </w:instrText>
      </w:r>
      <w:r>
        <w:fldChar w:fldCharType="separate"/>
      </w:r>
      <w:r w:rsidR="000A0462">
        <w:t xml:space="preserve">Figure </w:t>
      </w:r>
      <w:r w:rsidR="000A0462">
        <w:rPr>
          <w:noProof/>
        </w:rPr>
        <w:t>4</w:t>
      </w:r>
      <w:r w:rsidR="000A0462">
        <w:noBreakHyphen/>
      </w:r>
      <w:r w:rsidR="000A0462">
        <w:rPr>
          <w:noProof/>
        </w:rPr>
        <w:t>1</w:t>
      </w:r>
      <w:r>
        <w:fldChar w:fldCharType="end"/>
      </w:r>
      <w:r>
        <w:t xml:space="preserve"> to </w:t>
      </w:r>
      <w:r>
        <w:fldChar w:fldCharType="begin"/>
      </w:r>
      <w:r>
        <w:instrText xml:space="preserve"> REF _Ref107820659 \h </w:instrText>
      </w:r>
      <w:r>
        <w:fldChar w:fldCharType="separate"/>
      </w:r>
      <w:r w:rsidR="000A0462">
        <w:t xml:space="preserve">Figure </w:t>
      </w:r>
      <w:r w:rsidR="000A0462">
        <w:rPr>
          <w:noProof/>
        </w:rPr>
        <w:t>4</w:t>
      </w:r>
      <w:r w:rsidR="000A0462">
        <w:noBreakHyphen/>
      </w:r>
      <w:r w:rsidR="000A0462">
        <w:rPr>
          <w:noProof/>
        </w:rPr>
        <w:t>3</w:t>
      </w:r>
      <w:r>
        <w:fldChar w:fldCharType="end"/>
      </w:r>
      <w:r>
        <w:t>.</w:t>
      </w:r>
    </w:p>
    <w:p w14:paraId="2DF9F346" w14:textId="77777777" w:rsidR="00324FEC" w:rsidRDefault="00324FEC" w:rsidP="00F5326C">
      <w:pPr>
        <w:keepNext/>
        <w:jc w:val="center"/>
      </w:pPr>
      <w:r>
        <w:rPr>
          <w:noProof/>
        </w:rPr>
        <w:lastRenderedPageBreak/>
        <w:drawing>
          <wp:inline distT="0" distB="0" distL="0" distR="0" wp14:anchorId="3F49ECCB" wp14:editId="120DFBF8">
            <wp:extent cx="5610225" cy="1005166"/>
            <wp:effectExtent l="0" t="0" r="0" b="0"/>
            <wp:docPr id="238533158" name="Picture 238533158" descr="Timelin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8533158" name="Picture 238533158" descr="Timeline&#10;&#10;Description automatically generated with medium confidence"/>
                    <pic:cNvPicPr/>
                  </pic:nvPicPr>
                  <pic:blipFill>
                    <a:blip r:embed="rId56">
                      <a:extLst>
                        <a:ext uri="{28A0092B-C50C-407E-A947-70E740481C1C}">
                          <a14:useLocalDpi xmlns:a14="http://schemas.microsoft.com/office/drawing/2010/main" val="0"/>
                        </a:ext>
                      </a:extLst>
                    </a:blip>
                    <a:stretch>
                      <a:fillRect/>
                    </a:stretch>
                  </pic:blipFill>
                  <pic:spPr>
                    <a:xfrm>
                      <a:off x="0" y="0"/>
                      <a:ext cx="5610225" cy="1005166"/>
                    </a:xfrm>
                    <a:prstGeom prst="rect">
                      <a:avLst/>
                    </a:prstGeom>
                  </pic:spPr>
                </pic:pic>
              </a:graphicData>
            </a:graphic>
          </wp:inline>
        </w:drawing>
      </w:r>
    </w:p>
    <w:p w14:paraId="68F6944D" w14:textId="10BFF0FA" w:rsidR="00324FEC" w:rsidRDefault="00324FEC" w:rsidP="00324FEC">
      <w:pPr>
        <w:pStyle w:val="Caption"/>
      </w:pPr>
      <w:bookmarkStart w:id="188" w:name="_Ref107820658"/>
      <w:bookmarkStart w:id="189" w:name="_Toc149560193"/>
      <w:r>
        <w:t xml:space="preserve">Figure </w:t>
      </w:r>
      <w:r w:rsidR="00FC7334">
        <w:fldChar w:fldCharType="begin"/>
      </w:r>
      <w:r w:rsidR="00FC7334">
        <w:instrText xml:space="preserve"> STYLEREF 1 \s </w:instrText>
      </w:r>
      <w:r w:rsidR="00FC7334">
        <w:fldChar w:fldCharType="separate"/>
      </w:r>
      <w:r w:rsidR="000A0462">
        <w:rPr>
          <w:noProof/>
        </w:rPr>
        <w:t>4</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w:t>
      </w:r>
      <w:r w:rsidR="00FC7334">
        <w:fldChar w:fldCharType="end"/>
      </w:r>
      <w:bookmarkEnd w:id="188"/>
      <w:r>
        <w:t xml:space="preserve"> </w:t>
      </w:r>
      <w:r w:rsidR="000552D5">
        <w:t>Simplified process diagram of</w:t>
      </w:r>
      <w:r>
        <w:t xml:space="preserve"> BIO-P-STM-LO/HI: Biomass pyrolysis with steam tar reforming – CO</w:t>
      </w:r>
      <w:r>
        <w:rPr>
          <w:vertAlign w:val="subscript"/>
        </w:rPr>
        <w:t>2</w:t>
      </w:r>
      <w:r>
        <w:t xml:space="preserve"> removal from flue gas (unit 2) exists in BIO-P-STM-HI only</w:t>
      </w:r>
      <w:bookmarkEnd w:id="189"/>
    </w:p>
    <w:p w14:paraId="56A43FF0" w14:textId="77777777" w:rsidR="00324FEC" w:rsidRDefault="00324FEC" w:rsidP="00F5326C">
      <w:pPr>
        <w:keepNext/>
        <w:jc w:val="center"/>
      </w:pPr>
      <w:r>
        <w:rPr>
          <w:noProof/>
        </w:rPr>
        <w:drawing>
          <wp:inline distT="0" distB="0" distL="0" distR="0" wp14:anchorId="3D8812DD" wp14:editId="7B0A0A9F">
            <wp:extent cx="5495925" cy="984687"/>
            <wp:effectExtent l="0" t="0" r="0" b="0"/>
            <wp:docPr id="1472666675" name="Picture 1472666675" descr="Timelin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2666675" name="Picture 1472666675" descr="Timeline&#10;&#10;Description automatically generated with medium confidence"/>
                    <pic:cNvPicPr/>
                  </pic:nvPicPr>
                  <pic:blipFill>
                    <a:blip r:embed="rId57" cstate="print">
                      <a:extLst>
                        <a:ext uri="{28A0092B-C50C-407E-A947-70E740481C1C}">
                          <a14:useLocalDpi xmlns:a14="http://schemas.microsoft.com/office/drawing/2010/main" val="0"/>
                        </a:ext>
                      </a:extLst>
                    </a:blip>
                    <a:stretch>
                      <a:fillRect/>
                    </a:stretch>
                  </pic:blipFill>
                  <pic:spPr>
                    <a:xfrm>
                      <a:off x="0" y="0"/>
                      <a:ext cx="5495925" cy="984687"/>
                    </a:xfrm>
                    <a:prstGeom prst="rect">
                      <a:avLst/>
                    </a:prstGeom>
                  </pic:spPr>
                </pic:pic>
              </a:graphicData>
            </a:graphic>
          </wp:inline>
        </w:drawing>
      </w:r>
    </w:p>
    <w:p w14:paraId="7635BE97" w14:textId="34F9A55D" w:rsidR="00324FEC" w:rsidRDefault="00324FEC" w:rsidP="00324FEC">
      <w:pPr>
        <w:pStyle w:val="Caption"/>
      </w:pPr>
      <w:bookmarkStart w:id="190" w:name="_Toc149560194"/>
      <w:r>
        <w:t xml:space="preserve">Figure </w:t>
      </w:r>
      <w:r w:rsidR="00FC7334">
        <w:fldChar w:fldCharType="begin"/>
      </w:r>
      <w:r w:rsidR="00FC7334">
        <w:instrText xml:space="preserve"> STYLEREF 1 \s </w:instrText>
      </w:r>
      <w:r w:rsidR="00FC7334">
        <w:fldChar w:fldCharType="separate"/>
      </w:r>
      <w:r w:rsidR="000A0462">
        <w:rPr>
          <w:noProof/>
        </w:rPr>
        <w:t>4</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2</w:t>
      </w:r>
      <w:r w:rsidR="00FC7334">
        <w:fldChar w:fldCharType="end"/>
      </w:r>
      <w:r>
        <w:t xml:space="preserve"> </w:t>
      </w:r>
      <w:r w:rsidR="000552D5">
        <w:t>Simplified process diagram of</w:t>
      </w:r>
      <w:r>
        <w:t xml:space="preserve"> BIO-P-OLGA-LO/HI: Biomass pyrolysis with OLGA tar removal – CO</w:t>
      </w:r>
      <w:r>
        <w:rPr>
          <w:vertAlign w:val="subscript"/>
        </w:rPr>
        <w:t>2</w:t>
      </w:r>
      <w:r>
        <w:t xml:space="preserve"> removal from flue gas (unit 2) exists in BIO-P-OLGA-HI only</w:t>
      </w:r>
      <w:bookmarkEnd w:id="190"/>
    </w:p>
    <w:p w14:paraId="06DD8FFC" w14:textId="77777777" w:rsidR="00324FEC" w:rsidRDefault="00324FEC" w:rsidP="00324FEC"/>
    <w:p w14:paraId="7CE96406" w14:textId="77777777" w:rsidR="00324FEC" w:rsidRDefault="00324FEC" w:rsidP="00F5326C">
      <w:pPr>
        <w:keepNext/>
        <w:jc w:val="center"/>
      </w:pPr>
      <w:r w:rsidRPr="009C13F4">
        <w:rPr>
          <w:noProof/>
          <w:lang w:eastAsia="en-AU"/>
        </w:rPr>
        <w:drawing>
          <wp:inline distT="0" distB="0" distL="0" distR="0" wp14:anchorId="00F6F454" wp14:editId="1D07DB7D">
            <wp:extent cx="5600700" cy="1021080"/>
            <wp:effectExtent l="0" t="0" r="0" b="7620"/>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58" cstate="print">
                      <a:extLst>
                        <a:ext uri="{28A0092B-C50C-407E-A947-70E740481C1C}">
                          <a14:useLocalDpi xmlns:a14="http://schemas.microsoft.com/office/drawing/2010/main" val="0"/>
                        </a:ext>
                      </a:extLst>
                    </a:blip>
                    <a:srcRect/>
                    <a:stretch>
                      <a:fillRect/>
                    </a:stretch>
                  </pic:blipFill>
                  <pic:spPr bwMode="auto">
                    <a:xfrm>
                      <a:off x="0" y="0"/>
                      <a:ext cx="5600700" cy="1021080"/>
                    </a:xfrm>
                    <a:prstGeom prst="rect">
                      <a:avLst/>
                    </a:prstGeom>
                    <a:noFill/>
                    <a:ln>
                      <a:noFill/>
                    </a:ln>
                  </pic:spPr>
                </pic:pic>
              </a:graphicData>
            </a:graphic>
          </wp:inline>
        </w:drawing>
      </w:r>
    </w:p>
    <w:p w14:paraId="20AF4433" w14:textId="2398385A" w:rsidR="00324FEC" w:rsidRPr="007E6F24" w:rsidRDefault="00324FEC" w:rsidP="00324FEC">
      <w:pPr>
        <w:pStyle w:val="Caption"/>
      </w:pPr>
      <w:bookmarkStart w:id="191" w:name="_Ref107820659"/>
      <w:bookmarkStart w:id="192" w:name="_Toc149560195"/>
      <w:r>
        <w:t xml:space="preserve">Figure </w:t>
      </w:r>
      <w:r w:rsidR="00FC7334">
        <w:fldChar w:fldCharType="begin"/>
      </w:r>
      <w:r w:rsidR="00FC7334">
        <w:instrText xml:space="preserve"> STYLEREF 1 \s </w:instrText>
      </w:r>
      <w:r w:rsidR="00FC7334">
        <w:fldChar w:fldCharType="separate"/>
      </w:r>
      <w:r w:rsidR="000A0462">
        <w:rPr>
          <w:noProof/>
        </w:rPr>
        <w:t>4</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3</w:t>
      </w:r>
      <w:r w:rsidR="00FC7334">
        <w:fldChar w:fldCharType="end"/>
      </w:r>
      <w:bookmarkEnd w:id="191"/>
      <w:r>
        <w:t xml:space="preserve"> </w:t>
      </w:r>
      <w:r w:rsidR="000552D5">
        <w:t>Simplified process diagram of</w:t>
      </w:r>
      <w:r>
        <w:t xml:space="preserve"> </w:t>
      </w:r>
      <w:r w:rsidR="000552D5">
        <w:t>BIO-G: B</w:t>
      </w:r>
      <w:r>
        <w:t>iomass gasification with OLGA tar removal</w:t>
      </w:r>
      <w:bookmarkEnd w:id="192"/>
    </w:p>
    <w:p w14:paraId="7ED8227A" w14:textId="77777777" w:rsidR="00324FEC" w:rsidRDefault="00324FEC" w:rsidP="00324FEC">
      <w:pPr>
        <w:pStyle w:val="Heading3"/>
      </w:pPr>
      <w:bookmarkStart w:id="193" w:name="_Toc108515551"/>
      <w:bookmarkStart w:id="194" w:name="_Toc149560751"/>
      <w:r>
        <w:t>Pre-</w:t>
      </w:r>
      <w:r w:rsidRPr="00324FEC">
        <w:t>treatment</w:t>
      </w:r>
      <w:bookmarkEnd w:id="193"/>
      <w:bookmarkEnd w:id="194"/>
    </w:p>
    <w:p w14:paraId="44AFAD3D" w14:textId="77777777" w:rsidR="00324FEC" w:rsidRDefault="00324FEC" w:rsidP="00324FEC">
      <w:pPr>
        <w:jc w:val="both"/>
      </w:pPr>
      <w:r>
        <w:t xml:space="preserve">The bagasse is first dried to a moisture content of below 15 wt% – required heat is supplied from combustion of char in pyrolysis scenarios. After drying, bagasse is milled to a particle size of 2-3 mm. </w:t>
      </w:r>
    </w:p>
    <w:p w14:paraId="2295CE03" w14:textId="77777777" w:rsidR="00324FEC" w:rsidRDefault="00324FEC" w:rsidP="00324FEC">
      <w:pPr>
        <w:pStyle w:val="Heading3"/>
      </w:pPr>
      <w:bookmarkStart w:id="195" w:name="_Toc108515552"/>
      <w:bookmarkStart w:id="196" w:name="_Toc149560752"/>
      <w:r>
        <w:t>Pyrolysis (excl. BIO-G)</w:t>
      </w:r>
      <w:bookmarkEnd w:id="195"/>
      <w:bookmarkEnd w:id="196"/>
    </w:p>
    <w:p w14:paraId="680CFC30" w14:textId="77777777" w:rsidR="00324FEC" w:rsidRPr="00A340E6" w:rsidRDefault="00324FEC" w:rsidP="00324FEC">
      <w:pPr>
        <w:jc w:val="both"/>
      </w:pPr>
      <w:r>
        <w:t xml:space="preserve">Biomass is heated to above 650 </w:t>
      </w:r>
      <w:r>
        <w:rPr>
          <w:vertAlign w:val="superscript"/>
        </w:rPr>
        <w:t>o</w:t>
      </w:r>
      <w:r>
        <w:t>C in a fluidized bed reactor. Specifically, the Rapid Thermal Processing process from Ensyn Technologies was selected. The gases are rapidly cooled to prevent secondary cracking reactions, maximising yield.</w:t>
      </w:r>
    </w:p>
    <w:p w14:paraId="5533B8FE" w14:textId="77777777" w:rsidR="00324FEC" w:rsidRPr="00150B19" w:rsidRDefault="00324FEC" w:rsidP="00324FEC">
      <w:pPr>
        <w:pStyle w:val="Heading3"/>
      </w:pPr>
      <w:bookmarkStart w:id="197" w:name="_Toc108515553"/>
      <w:bookmarkStart w:id="198" w:name="_Toc149560753"/>
      <w:r>
        <w:t>Gasification (BIO-G only)</w:t>
      </w:r>
      <w:bookmarkEnd w:id="197"/>
      <w:bookmarkEnd w:id="198"/>
    </w:p>
    <w:p w14:paraId="3C4CD645" w14:textId="77777777" w:rsidR="00324FEC" w:rsidRDefault="00324FEC" w:rsidP="00324FEC">
      <w:pPr>
        <w:jc w:val="both"/>
      </w:pPr>
      <w:r>
        <w:t xml:space="preserve">Gasification occurs in a dual fluidized bed gasifier (DFB), composed of separate gasification and combustion chambers. Biomass and steam enter the gasifier at temperatures below 900 </w:t>
      </w:r>
      <w:r>
        <w:rPr>
          <w:vertAlign w:val="superscript"/>
        </w:rPr>
        <w:t>o</w:t>
      </w:r>
      <w:r>
        <w:t>C where the biomass undergoes pyrolysis and heterogenous char gasification. Syngas and volatile gases leave the gasifier. The solid fluidised bed, along with the remaining char and other solid materials enter the combustion chamber where the char undergoes combustion. This reheats the sand before it re-enters the gasification chamber.</w:t>
      </w:r>
    </w:p>
    <w:p w14:paraId="6AC4E16B" w14:textId="77777777" w:rsidR="00324FEC" w:rsidRDefault="00324FEC" w:rsidP="00324FEC">
      <w:pPr>
        <w:pStyle w:val="Heading3"/>
      </w:pPr>
      <w:bookmarkStart w:id="199" w:name="_Toc108515554"/>
      <w:bookmarkStart w:id="200" w:name="_Toc149560754"/>
      <w:r>
        <w:lastRenderedPageBreak/>
        <w:t xml:space="preserve">OLGA </w:t>
      </w:r>
      <w:r w:rsidRPr="00324FEC">
        <w:t>tar</w:t>
      </w:r>
      <w:r>
        <w:t xml:space="preserve"> treatment (BIO-P-OLGA-LO/HI &amp; BIO-G only)</w:t>
      </w:r>
      <w:bookmarkEnd w:id="199"/>
      <w:bookmarkEnd w:id="200"/>
    </w:p>
    <w:p w14:paraId="1E08A33C" w14:textId="77777777" w:rsidR="00324FEC" w:rsidRPr="00860F63" w:rsidRDefault="00324FEC" w:rsidP="00324FEC">
      <w:pPr>
        <w:jc w:val="both"/>
      </w:pPr>
      <w:r>
        <w:t xml:space="preserve">OLGA tar removal uses Canola oil as a solvent to remove tar from the syngas at atmospheric pressure. The syngas must first be cooled before the solvent absorbs tar. The solvent is regenerated through steam stripping of the entrained tar. The tar is the combusted for process steam generation. </w:t>
      </w:r>
    </w:p>
    <w:p w14:paraId="4C6AF4DC" w14:textId="77777777" w:rsidR="00324FEC" w:rsidRDefault="00324FEC" w:rsidP="00324FEC">
      <w:pPr>
        <w:pStyle w:val="Heading3"/>
      </w:pPr>
      <w:bookmarkStart w:id="201" w:name="_Toc108515555"/>
      <w:bookmarkStart w:id="202" w:name="_Toc149560755"/>
      <w:r w:rsidRPr="00324FEC">
        <w:t>Water</w:t>
      </w:r>
      <w:r>
        <w:t xml:space="preserve"> gas shift</w:t>
      </w:r>
      <w:bookmarkEnd w:id="201"/>
      <w:bookmarkEnd w:id="202"/>
    </w:p>
    <w:p w14:paraId="3E408160" w14:textId="77777777" w:rsidR="00324FEC" w:rsidRDefault="00324FEC" w:rsidP="00324FEC">
      <w:pPr>
        <w:jc w:val="both"/>
      </w:pPr>
      <w:r>
        <w:t>The water gas shift reaction (WGS) is used to increase the H</w:t>
      </w:r>
      <w:r>
        <w:rPr>
          <w:vertAlign w:val="subscript"/>
        </w:rPr>
        <w:t>2</w:t>
      </w:r>
      <w:r>
        <w:t xml:space="preserve"> yield of the syngas. A Cobalt-Molybdenum (CoMo) catalyst is used to convert water and CO to H</w:t>
      </w:r>
      <w:r>
        <w:rPr>
          <w:vertAlign w:val="subscript"/>
        </w:rPr>
        <w:t>2</w:t>
      </w:r>
      <w:r>
        <w:t xml:space="preserve"> and CO</w:t>
      </w:r>
      <w:r>
        <w:rPr>
          <w:vertAlign w:val="subscript"/>
        </w:rPr>
        <w:t>2</w:t>
      </w:r>
      <w:r>
        <w:t xml:space="preserve">. In cases using OLGA tar removal, WGS occurs following tar removal. In steam tar reforming scenarios, WGS occurs before tar removal. </w:t>
      </w:r>
    </w:p>
    <w:p w14:paraId="4BB01777" w14:textId="77777777" w:rsidR="00324FEC" w:rsidRDefault="00324FEC" w:rsidP="00324FEC">
      <w:pPr>
        <w:pStyle w:val="Heading3"/>
      </w:pPr>
      <w:bookmarkStart w:id="203" w:name="_Toc108515556"/>
      <w:bookmarkStart w:id="204" w:name="_Toc149560756"/>
      <w:r>
        <w:t xml:space="preserve">Steam tar </w:t>
      </w:r>
      <w:r w:rsidRPr="00324FEC">
        <w:t>reforming</w:t>
      </w:r>
      <w:r>
        <w:t xml:space="preserve"> (BIO-P-STM-LO/HI only)</w:t>
      </w:r>
      <w:bookmarkEnd w:id="203"/>
      <w:bookmarkEnd w:id="204"/>
    </w:p>
    <w:p w14:paraId="3D811708" w14:textId="77777777" w:rsidR="00324FEC" w:rsidRDefault="00324FEC" w:rsidP="00324FEC">
      <w:pPr>
        <w:jc w:val="both"/>
      </w:pPr>
      <w:r>
        <w:t xml:space="preserve">Tar is reformed with steam at high temperature (&gt;900 </w:t>
      </w:r>
      <w:r>
        <w:rPr>
          <w:vertAlign w:val="superscript"/>
        </w:rPr>
        <w:t>o</w:t>
      </w:r>
      <w:r>
        <w:t xml:space="preserve">C) to produce syngas. A series of dolomite and nickel catalysts are used to facilitate the reforming. Heat is recovered from the tail gas for steam generation. </w:t>
      </w:r>
    </w:p>
    <w:p w14:paraId="1C5D6FD7" w14:textId="77777777" w:rsidR="00324FEC" w:rsidRDefault="00324FEC" w:rsidP="00324FEC">
      <w:pPr>
        <w:pStyle w:val="Heading3"/>
      </w:pPr>
      <w:bookmarkStart w:id="205" w:name="_Toc108515557"/>
      <w:bookmarkStart w:id="206" w:name="_Toc149560757"/>
      <w:r>
        <w:t xml:space="preserve">Acid gas </w:t>
      </w:r>
      <w:r w:rsidRPr="00324FEC">
        <w:t>removal</w:t>
      </w:r>
      <w:bookmarkEnd w:id="205"/>
      <w:bookmarkEnd w:id="206"/>
    </w:p>
    <w:p w14:paraId="47984E17" w14:textId="77777777" w:rsidR="00324FEC" w:rsidRDefault="00324FEC" w:rsidP="00324FEC">
      <w:pPr>
        <w:jc w:val="both"/>
      </w:pPr>
      <w:r>
        <w:t>CO</w:t>
      </w:r>
      <w:r>
        <w:rPr>
          <w:vertAlign w:val="subscript"/>
        </w:rPr>
        <w:t>2</w:t>
      </w:r>
      <w:r>
        <w:t xml:space="preserve"> is removed from the shifted syngas through a single stage Selexol process for all scenarios. As the process employs physical adsorption, it occurs at high pressures and cryogenic temperatures to ensure high capture rates. In flue gas CO</w:t>
      </w:r>
      <w:r>
        <w:rPr>
          <w:vertAlign w:val="subscript"/>
        </w:rPr>
        <w:t>2</w:t>
      </w:r>
      <w:r>
        <w:t xml:space="preserve"> capture scenarios, CO</w:t>
      </w:r>
      <w:r>
        <w:rPr>
          <w:vertAlign w:val="subscript"/>
        </w:rPr>
        <w:t>2</w:t>
      </w:r>
      <w:r>
        <w:t xml:space="preserve"> produced from the combustion of PSA tail gases and tar (BIO-P-OLGA-HI only) was explored. As the flue gas streams are at atmospheric pressure, amine stripping (methyl diethanolamine + piperazine) was used to remove CO</w:t>
      </w:r>
      <w:r>
        <w:rPr>
          <w:vertAlign w:val="subscript"/>
        </w:rPr>
        <w:t>2</w:t>
      </w:r>
      <w:r>
        <w:t>. All captured CO</w:t>
      </w:r>
      <w:r>
        <w:rPr>
          <w:vertAlign w:val="subscript"/>
        </w:rPr>
        <w:t>2</w:t>
      </w:r>
      <w:r>
        <w:t xml:space="preserve"> was dehydrated and compressed for storage.  </w:t>
      </w:r>
    </w:p>
    <w:p w14:paraId="38F8B108" w14:textId="77777777" w:rsidR="00324FEC" w:rsidRDefault="00324FEC" w:rsidP="00324FEC">
      <w:pPr>
        <w:pStyle w:val="Heading3"/>
      </w:pPr>
      <w:bookmarkStart w:id="207" w:name="_Toc108515558"/>
      <w:bookmarkStart w:id="208" w:name="_Toc149560758"/>
      <w:r w:rsidRPr="00324FEC">
        <w:t>Hydrogen</w:t>
      </w:r>
      <w:r>
        <w:t xml:space="preserve"> purification</w:t>
      </w:r>
      <w:bookmarkEnd w:id="207"/>
      <w:bookmarkEnd w:id="208"/>
    </w:p>
    <w:p w14:paraId="37AC503B" w14:textId="77777777" w:rsidR="00324FEC" w:rsidRDefault="00324FEC" w:rsidP="00324FEC">
      <w:pPr>
        <w:jc w:val="both"/>
      </w:pPr>
      <w:r>
        <w:t xml:space="preserve">The remaining hydrogen stream is purified using pressure swing adsorption. The tail gas is combusted to generate process steam. </w:t>
      </w:r>
    </w:p>
    <w:p w14:paraId="688EB67B" w14:textId="77777777" w:rsidR="00324FEC" w:rsidRDefault="00324FEC" w:rsidP="00324FEC">
      <w:pPr>
        <w:pStyle w:val="Heading2"/>
      </w:pPr>
      <w:bookmarkStart w:id="209" w:name="_Ref107493603"/>
      <w:bookmarkStart w:id="210" w:name="_Toc108515559"/>
      <w:bookmarkStart w:id="211" w:name="_Toc149560759"/>
      <w:r>
        <w:t xml:space="preserve">Process </w:t>
      </w:r>
      <w:r w:rsidRPr="00324FEC">
        <w:t>modelling</w:t>
      </w:r>
      <w:bookmarkEnd w:id="209"/>
      <w:bookmarkEnd w:id="210"/>
      <w:bookmarkEnd w:id="211"/>
    </w:p>
    <w:p w14:paraId="45FB7EB9" w14:textId="35339B2A" w:rsidR="00324FEC" w:rsidRDefault="00324FEC" w:rsidP="00324FEC">
      <w:pPr>
        <w:jc w:val="both"/>
      </w:pPr>
      <w:r>
        <w:t xml:space="preserve">The five (5) cases were modelled using Aspen Plus V11®. The process modelling results are presented in </w:t>
      </w:r>
      <w:r>
        <w:fldChar w:fldCharType="begin"/>
      </w:r>
      <w:r>
        <w:instrText xml:space="preserve"> REF _Ref107494086 \h </w:instrText>
      </w:r>
      <w:r>
        <w:fldChar w:fldCharType="separate"/>
      </w:r>
      <w:r w:rsidR="000A0462">
        <w:t xml:space="preserve">Table </w:t>
      </w:r>
      <w:r w:rsidR="000A0462">
        <w:rPr>
          <w:noProof/>
        </w:rPr>
        <w:t>4</w:t>
      </w:r>
      <w:r w:rsidR="000A0462">
        <w:t>.</w:t>
      </w:r>
      <w:r w:rsidR="000A0462">
        <w:rPr>
          <w:noProof/>
        </w:rPr>
        <w:t>1</w:t>
      </w:r>
      <w:r>
        <w:fldChar w:fldCharType="end"/>
      </w:r>
      <w:r>
        <w:t xml:space="preserve">. The utility demand is presented in </w:t>
      </w:r>
      <w:r>
        <w:fldChar w:fldCharType="begin"/>
      </w:r>
      <w:r>
        <w:instrText xml:space="preserve"> REF _Ref107562681 \h </w:instrText>
      </w:r>
      <w:r>
        <w:fldChar w:fldCharType="separate"/>
      </w:r>
      <w:r w:rsidR="000A0462">
        <w:t xml:space="preserve">Table </w:t>
      </w:r>
      <w:r w:rsidR="000A0462">
        <w:rPr>
          <w:noProof/>
        </w:rPr>
        <w:t>4</w:t>
      </w:r>
      <w:r w:rsidR="000A0462">
        <w:t>.</w:t>
      </w:r>
      <w:r w:rsidR="000A0462">
        <w:rPr>
          <w:noProof/>
        </w:rPr>
        <w:t>2</w:t>
      </w:r>
      <w:r>
        <w:fldChar w:fldCharType="end"/>
      </w:r>
      <w:r>
        <w:t>.</w:t>
      </w:r>
    </w:p>
    <w:p w14:paraId="5C396A94" w14:textId="0E41F1F0" w:rsidR="00324FEC" w:rsidRDefault="00324FEC" w:rsidP="00324FEC">
      <w:pPr>
        <w:pStyle w:val="Caption"/>
        <w:keepNext/>
      </w:pPr>
      <w:bookmarkStart w:id="212" w:name="_Ref107494086"/>
      <w:bookmarkStart w:id="213" w:name="_Toc149572614"/>
      <w:r>
        <w:t xml:space="preserve">Table </w:t>
      </w:r>
      <w:r w:rsidR="006C4330">
        <w:fldChar w:fldCharType="begin"/>
      </w:r>
      <w:r w:rsidR="006C4330">
        <w:instrText xml:space="preserve"> STYLEREF 1 \s </w:instrText>
      </w:r>
      <w:r w:rsidR="006C4330">
        <w:fldChar w:fldCharType="separate"/>
      </w:r>
      <w:r w:rsidR="000A0462">
        <w:rPr>
          <w:noProof/>
        </w:rPr>
        <w:t>4</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1</w:t>
      </w:r>
      <w:r w:rsidR="006C4330">
        <w:fldChar w:fldCharType="end"/>
      </w:r>
      <w:bookmarkEnd w:id="212"/>
      <w:r>
        <w:t xml:space="preserve"> Mass balance for biomass pyrolysis and gasification</w:t>
      </w:r>
      <w:bookmarkEnd w:id="213"/>
    </w:p>
    <w:tbl>
      <w:tblPr>
        <w:tblStyle w:val="PlainTable1"/>
        <w:tblW w:w="0" w:type="auto"/>
        <w:tblLook w:val="04A0" w:firstRow="1" w:lastRow="0" w:firstColumn="1" w:lastColumn="0" w:noHBand="0" w:noVBand="1"/>
      </w:tblPr>
      <w:tblGrid>
        <w:gridCol w:w="1760"/>
        <w:gridCol w:w="1102"/>
        <w:gridCol w:w="1248"/>
        <w:gridCol w:w="1225"/>
        <w:gridCol w:w="1225"/>
        <w:gridCol w:w="1225"/>
        <w:gridCol w:w="1225"/>
      </w:tblGrid>
      <w:tr w:rsidR="00F5326C" w14:paraId="67BE9032" w14:textId="77777777" w:rsidTr="00F5326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2" w:type="dxa"/>
            <w:gridSpan w:val="2"/>
          </w:tcPr>
          <w:p w14:paraId="547EB1D7" w14:textId="7C40F83E" w:rsidR="00F5326C" w:rsidRDefault="00F5326C" w:rsidP="00F5326C">
            <w:pPr>
              <w:spacing w:after="0"/>
            </w:pPr>
            <w:r>
              <w:t>Case</w:t>
            </w:r>
          </w:p>
        </w:tc>
        <w:tc>
          <w:tcPr>
            <w:tcW w:w="1248" w:type="dxa"/>
          </w:tcPr>
          <w:p w14:paraId="1B795D39" w14:textId="3D7C0E33" w:rsidR="00F5326C" w:rsidRPr="00F5326C" w:rsidRDefault="00F5326C" w:rsidP="00F5326C">
            <w:pPr>
              <w:spacing w:after="0"/>
              <w:cnfStyle w:val="100000000000" w:firstRow="1" w:lastRow="0" w:firstColumn="0" w:lastColumn="0" w:oddVBand="0" w:evenVBand="0" w:oddHBand="0" w:evenHBand="0" w:firstRowFirstColumn="0" w:firstRowLastColumn="0" w:lastRowFirstColumn="0" w:lastRowLastColumn="0"/>
              <w:rPr>
                <w:b w:val="0"/>
                <w:bCs w:val="0"/>
              </w:rPr>
            </w:pPr>
            <w:r w:rsidRPr="00F5326C">
              <w:rPr>
                <w:b w:val="0"/>
                <w:bCs w:val="0"/>
              </w:rPr>
              <w:t>BIO-P-STM-LO</w:t>
            </w:r>
          </w:p>
        </w:tc>
        <w:tc>
          <w:tcPr>
            <w:tcW w:w="1225" w:type="dxa"/>
          </w:tcPr>
          <w:p w14:paraId="19FA1E90" w14:textId="4976BD69" w:rsidR="00F5326C" w:rsidRPr="00F5326C" w:rsidRDefault="00F5326C" w:rsidP="00F5326C">
            <w:pPr>
              <w:spacing w:after="0"/>
              <w:cnfStyle w:val="100000000000" w:firstRow="1" w:lastRow="0" w:firstColumn="0" w:lastColumn="0" w:oddVBand="0" w:evenVBand="0" w:oddHBand="0" w:evenHBand="0" w:firstRowFirstColumn="0" w:firstRowLastColumn="0" w:lastRowFirstColumn="0" w:lastRowLastColumn="0"/>
              <w:rPr>
                <w:b w:val="0"/>
                <w:bCs w:val="0"/>
              </w:rPr>
            </w:pPr>
            <w:r w:rsidRPr="00F5326C">
              <w:rPr>
                <w:b w:val="0"/>
                <w:bCs w:val="0"/>
              </w:rPr>
              <w:t>BIO-P-STM-HI</w:t>
            </w:r>
          </w:p>
        </w:tc>
        <w:tc>
          <w:tcPr>
            <w:tcW w:w="1225" w:type="dxa"/>
          </w:tcPr>
          <w:p w14:paraId="2B733F66" w14:textId="0B25F5DD" w:rsidR="00F5326C" w:rsidRPr="00F5326C" w:rsidRDefault="00F5326C" w:rsidP="00F5326C">
            <w:pPr>
              <w:spacing w:after="0"/>
              <w:cnfStyle w:val="100000000000" w:firstRow="1" w:lastRow="0" w:firstColumn="0" w:lastColumn="0" w:oddVBand="0" w:evenVBand="0" w:oddHBand="0" w:evenHBand="0" w:firstRowFirstColumn="0" w:firstRowLastColumn="0" w:lastRowFirstColumn="0" w:lastRowLastColumn="0"/>
              <w:rPr>
                <w:b w:val="0"/>
                <w:bCs w:val="0"/>
              </w:rPr>
            </w:pPr>
            <w:r w:rsidRPr="00F5326C">
              <w:rPr>
                <w:b w:val="0"/>
                <w:bCs w:val="0"/>
              </w:rPr>
              <w:t>BIO-P-OLGA-LO</w:t>
            </w:r>
          </w:p>
        </w:tc>
        <w:tc>
          <w:tcPr>
            <w:tcW w:w="1225" w:type="dxa"/>
          </w:tcPr>
          <w:p w14:paraId="7F53F1A9" w14:textId="5A2FCCC0" w:rsidR="00F5326C" w:rsidRPr="00F5326C" w:rsidRDefault="00F5326C" w:rsidP="00F5326C">
            <w:pPr>
              <w:spacing w:after="0"/>
              <w:cnfStyle w:val="100000000000" w:firstRow="1" w:lastRow="0" w:firstColumn="0" w:lastColumn="0" w:oddVBand="0" w:evenVBand="0" w:oddHBand="0" w:evenHBand="0" w:firstRowFirstColumn="0" w:firstRowLastColumn="0" w:lastRowFirstColumn="0" w:lastRowLastColumn="0"/>
              <w:rPr>
                <w:b w:val="0"/>
                <w:bCs w:val="0"/>
              </w:rPr>
            </w:pPr>
            <w:r w:rsidRPr="00F5326C">
              <w:rPr>
                <w:b w:val="0"/>
                <w:bCs w:val="0"/>
              </w:rPr>
              <w:t>BIO-P-OLGA-HI</w:t>
            </w:r>
          </w:p>
        </w:tc>
        <w:tc>
          <w:tcPr>
            <w:tcW w:w="1225" w:type="dxa"/>
          </w:tcPr>
          <w:p w14:paraId="526AD6C8" w14:textId="771E7D92" w:rsidR="00F5326C" w:rsidRPr="00F5326C" w:rsidRDefault="00F5326C" w:rsidP="00F5326C">
            <w:pPr>
              <w:spacing w:after="0"/>
              <w:cnfStyle w:val="100000000000" w:firstRow="1" w:lastRow="0" w:firstColumn="0" w:lastColumn="0" w:oddVBand="0" w:evenVBand="0" w:oddHBand="0" w:evenHBand="0" w:firstRowFirstColumn="0" w:firstRowLastColumn="0" w:lastRowFirstColumn="0" w:lastRowLastColumn="0"/>
              <w:rPr>
                <w:b w:val="0"/>
                <w:bCs w:val="0"/>
              </w:rPr>
            </w:pPr>
            <w:r w:rsidRPr="00F5326C">
              <w:rPr>
                <w:b w:val="0"/>
                <w:bCs w:val="0"/>
              </w:rPr>
              <w:t>BIO-G</w:t>
            </w:r>
          </w:p>
        </w:tc>
      </w:tr>
      <w:tr w:rsidR="00324FEC" w14:paraId="156A8522" w14:textId="77777777" w:rsidTr="00F5326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2" w:type="dxa"/>
            <w:gridSpan w:val="2"/>
          </w:tcPr>
          <w:p w14:paraId="14AEAA54" w14:textId="77777777" w:rsidR="00324FEC" w:rsidRPr="009E6DC8" w:rsidRDefault="00324FEC" w:rsidP="00F21222">
            <w:pPr>
              <w:spacing w:after="0"/>
            </w:pPr>
            <w:r>
              <w:t>Bagasse feed (kg/kg-H</w:t>
            </w:r>
            <w:r>
              <w:rPr>
                <w:vertAlign w:val="subscript"/>
              </w:rPr>
              <w:t>2</w:t>
            </w:r>
            <w:r>
              <w:t>)</w:t>
            </w:r>
          </w:p>
        </w:tc>
        <w:tc>
          <w:tcPr>
            <w:tcW w:w="1248" w:type="dxa"/>
          </w:tcPr>
          <w:p w14:paraId="0BC91C08"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23.88</w:t>
            </w:r>
          </w:p>
        </w:tc>
        <w:tc>
          <w:tcPr>
            <w:tcW w:w="1225" w:type="dxa"/>
          </w:tcPr>
          <w:p w14:paraId="3D450545"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23.88</w:t>
            </w:r>
          </w:p>
        </w:tc>
        <w:tc>
          <w:tcPr>
            <w:tcW w:w="1225" w:type="dxa"/>
          </w:tcPr>
          <w:p w14:paraId="1BE801E8"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52.75</w:t>
            </w:r>
          </w:p>
        </w:tc>
        <w:tc>
          <w:tcPr>
            <w:tcW w:w="1225" w:type="dxa"/>
          </w:tcPr>
          <w:p w14:paraId="2E9DF2F4"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52.75</w:t>
            </w:r>
          </w:p>
        </w:tc>
        <w:tc>
          <w:tcPr>
            <w:tcW w:w="1225" w:type="dxa"/>
          </w:tcPr>
          <w:p w14:paraId="7C7E5407"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34.82</w:t>
            </w:r>
          </w:p>
        </w:tc>
      </w:tr>
      <w:tr w:rsidR="00324FEC" w14:paraId="025B4B26" w14:textId="77777777" w:rsidTr="00F5326C">
        <w:tc>
          <w:tcPr>
            <w:cnfStyle w:val="001000000000" w:firstRow="0" w:lastRow="0" w:firstColumn="1" w:lastColumn="0" w:oddVBand="0" w:evenVBand="0" w:oddHBand="0" w:evenHBand="0" w:firstRowFirstColumn="0" w:firstRowLastColumn="0" w:lastRowFirstColumn="0" w:lastRowLastColumn="0"/>
            <w:tcW w:w="2862" w:type="dxa"/>
            <w:gridSpan w:val="2"/>
          </w:tcPr>
          <w:p w14:paraId="3282351B" w14:textId="77777777" w:rsidR="00324FEC" w:rsidRPr="008E2132" w:rsidRDefault="00324FEC" w:rsidP="00F21222">
            <w:pPr>
              <w:spacing w:after="0"/>
            </w:pPr>
            <w:r>
              <w:t>CO</w:t>
            </w:r>
            <w:r>
              <w:rPr>
                <w:vertAlign w:val="subscript"/>
              </w:rPr>
              <w:t>2</w:t>
            </w:r>
            <w:r>
              <w:t xml:space="preserve"> emissions (kg/kg-H</w:t>
            </w:r>
            <w:r>
              <w:rPr>
                <w:vertAlign w:val="subscript"/>
              </w:rPr>
              <w:t>2</w:t>
            </w:r>
            <w:r>
              <w:t>)</w:t>
            </w:r>
          </w:p>
        </w:tc>
        <w:tc>
          <w:tcPr>
            <w:tcW w:w="1248" w:type="dxa"/>
          </w:tcPr>
          <w:p w14:paraId="483C18C9" w14:textId="77777777" w:rsidR="00324FEC" w:rsidRDefault="00324FEC" w:rsidP="00F21222">
            <w:pPr>
              <w:spacing w:after="0"/>
              <w:cnfStyle w:val="000000000000" w:firstRow="0" w:lastRow="0" w:firstColumn="0" w:lastColumn="0" w:oddVBand="0" w:evenVBand="0" w:oddHBand="0" w:evenHBand="0" w:firstRowFirstColumn="0" w:firstRowLastColumn="0" w:lastRowFirstColumn="0" w:lastRowLastColumn="0"/>
            </w:pPr>
            <w:r>
              <w:t>14.34</w:t>
            </w:r>
          </w:p>
        </w:tc>
        <w:tc>
          <w:tcPr>
            <w:tcW w:w="1225" w:type="dxa"/>
          </w:tcPr>
          <w:p w14:paraId="448FB7E7" w14:textId="77777777" w:rsidR="00324FEC" w:rsidRDefault="00324FEC" w:rsidP="00F21222">
            <w:pPr>
              <w:spacing w:after="0"/>
              <w:cnfStyle w:val="000000000000" w:firstRow="0" w:lastRow="0" w:firstColumn="0" w:lastColumn="0" w:oddVBand="0" w:evenVBand="0" w:oddHBand="0" w:evenHBand="0" w:firstRowFirstColumn="0" w:firstRowLastColumn="0" w:lastRowFirstColumn="0" w:lastRowLastColumn="0"/>
            </w:pPr>
            <w:r>
              <w:t>2.24</w:t>
            </w:r>
          </w:p>
        </w:tc>
        <w:tc>
          <w:tcPr>
            <w:tcW w:w="1225" w:type="dxa"/>
          </w:tcPr>
          <w:p w14:paraId="588EED70" w14:textId="77777777" w:rsidR="00324FEC" w:rsidRDefault="00324FEC" w:rsidP="00F21222">
            <w:pPr>
              <w:spacing w:after="0"/>
              <w:cnfStyle w:val="000000000000" w:firstRow="0" w:lastRow="0" w:firstColumn="0" w:lastColumn="0" w:oddVBand="0" w:evenVBand="0" w:oddHBand="0" w:evenHBand="0" w:firstRowFirstColumn="0" w:firstRowLastColumn="0" w:lastRowFirstColumn="0" w:lastRowLastColumn="0"/>
            </w:pPr>
            <w:r>
              <w:t>33.06</w:t>
            </w:r>
          </w:p>
        </w:tc>
        <w:tc>
          <w:tcPr>
            <w:tcW w:w="1225" w:type="dxa"/>
          </w:tcPr>
          <w:p w14:paraId="7E37B754" w14:textId="77777777" w:rsidR="00324FEC" w:rsidRDefault="00324FEC" w:rsidP="00F21222">
            <w:pPr>
              <w:spacing w:after="0"/>
              <w:cnfStyle w:val="000000000000" w:firstRow="0" w:lastRow="0" w:firstColumn="0" w:lastColumn="0" w:oddVBand="0" w:evenVBand="0" w:oddHBand="0" w:evenHBand="0" w:firstRowFirstColumn="0" w:firstRowLastColumn="0" w:lastRowFirstColumn="0" w:lastRowLastColumn="0"/>
            </w:pPr>
            <w:r>
              <w:t>7.54</w:t>
            </w:r>
          </w:p>
        </w:tc>
        <w:tc>
          <w:tcPr>
            <w:tcW w:w="1225" w:type="dxa"/>
          </w:tcPr>
          <w:p w14:paraId="3A8102F5" w14:textId="77777777" w:rsidR="00324FEC" w:rsidRDefault="00324FEC" w:rsidP="00F21222">
            <w:pPr>
              <w:spacing w:after="0"/>
              <w:cnfStyle w:val="000000000000" w:firstRow="0" w:lastRow="0" w:firstColumn="0" w:lastColumn="0" w:oddVBand="0" w:evenVBand="0" w:oddHBand="0" w:evenHBand="0" w:firstRowFirstColumn="0" w:firstRowLastColumn="0" w:lastRowFirstColumn="0" w:lastRowLastColumn="0"/>
            </w:pPr>
            <w:r>
              <w:t>17.25</w:t>
            </w:r>
          </w:p>
        </w:tc>
      </w:tr>
      <w:tr w:rsidR="00324FEC" w14:paraId="089919FA" w14:textId="77777777" w:rsidTr="00F5326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2" w:type="dxa"/>
            <w:gridSpan w:val="2"/>
          </w:tcPr>
          <w:p w14:paraId="035E91A1" w14:textId="7709A603" w:rsidR="00324FEC" w:rsidRPr="008E2132" w:rsidRDefault="00324FEC" w:rsidP="00F21222">
            <w:pPr>
              <w:spacing w:after="0"/>
            </w:pPr>
            <w:r>
              <w:t>Captured CO</w:t>
            </w:r>
            <w:r>
              <w:rPr>
                <w:vertAlign w:val="subscript"/>
              </w:rPr>
              <w:t>2</w:t>
            </w:r>
            <w:r>
              <w:t xml:space="preserve"> (t/</w:t>
            </w:r>
            <w:r w:rsidR="000552D5">
              <w:t>t</w:t>
            </w:r>
            <w:r>
              <w:t>-H</w:t>
            </w:r>
            <w:r>
              <w:rPr>
                <w:vertAlign w:val="subscript"/>
              </w:rPr>
              <w:t>2</w:t>
            </w:r>
            <w:r>
              <w:t>)</w:t>
            </w:r>
          </w:p>
        </w:tc>
        <w:tc>
          <w:tcPr>
            <w:tcW w:w="1248" w:type="dxa"/>
          </w:tcPr>
          <w:p w14:paraId="5E057008"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12.61</w:t>
            </w:r>
          </w:p>
        </w:tc>
        <w:tc>
          <w:tcPr>
            <w:tcW w:w="1225" w:type="dxa"/>
          </w:tcPr>
          <w:p w14:paraId="11A7C9A0"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24.70</w:t>
            </w:r>
          </w:p>
        </w:tc>
        <w:tc>
          <w:tcPr>
            <w:tcW w:w="1225" w:type="dxa"/>
          </w:tcPr>
          <w:p w14:paraId="6CEECACD"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18.77</w:t>
            </w:r>
          </w:p>
        </w:tc>
        <w:tc>
          <w:tcPr>
            <w:tcW w:w="1225" w:type="dxa"/>
          </w:tcPr>
          <w:p w14:paraId="1FE705D9"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44.28</w:t>
            </w:r>
          </w:p>
        </w:tc>
        <w:tc>
          <w:tcPr>
            <w:tcW w:w="1225" w:type="dxa"/>
          </w:tcPr>
          <w:p w14:paraId="7CD8148B"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16.27</w:t>
            </w:r>
          </w:p>
        </w:tc>
      </w:tr>
      <w:tr w:rsidR="00324FEC" w14:paraId="755D1D5F" w14:textId="77777777" w:rsidTr="00F5326C">
        <w:trPr>
          <w:trHeight w:val="435"/>
        </w:trPr>
        <w:tc>
          <w:tcPr>
            <w:cnfStyle w:val="001000000000" w:firstRow="0" w:lastRow="0" w:firstColumn="1" w:lastColumn="0" w:oddVBand="0" w:evenVBand="0" w:oddHBand="0" w:evenHBand="0" w:firstRowFirstColumn="0" w:firstRowLastColumn="0" w:lastRowFirstColumn="0" w:lastRowLastColumn="0"/>
            <w:tcW w:w="1760" w:type="dxa"/>
            <w:vMerge w:val="restart"/>
          </w:tcPr>
          <w:p w14:paraId="74863A7F" w14:textId="77777777" w:rsidR="00324FEC" w:rsidRDefault="00324FEC" w:rsidP="00F21222">
            <w:pPr>
              <w:spacing w:after="0"/>
            </w:pPr>
            <w:r>
              <w:t>Energy efficiency (%)</w:t>
            </w:r>
          </w:p>
        </w:tc>
        <w:tc>
          <w:tcPr>
            <w:tcW w:w="1102" w:type="dxa"/>
          </w:tcPr>
          <w:p w14:paraId="5C7F208F" w14:textId="77777777" w:rsidR="00324FEC" w:rsidRPr="00F5326C" w:rsidRDefault="00324FEC" w:rsidP="00F21222">
            <w:pPr>
              <w:spacing w:after="0"/>
              <w:cnfStyle w:val="000000000000" w:firstRow="0" w:lastRow="0" w:firstColumn="0" w:lastColumn="0" w:oddVBand="0" w:evenVBand="0" w:oddHBand="0" w:evenHBand="0" w:firstRowFirstColumn="0" w:firstRowLastColumn="0" w:lastRowFirstColumn="0" w:lastRowLastColumn="0"/>
              <w:rPr>
                <w:b/>
                <w:bCs/>
              </w:rPr>
            </w:pPr>
            <w:r w:rsidRPr="00F5326C">
              <w:rPr>
                <w:b/>
                <w:bCs/>
              </w:rPr>
              <w:t>LHV</w:t>
            </w:r>
          </w:p>
        </w:tc>
        <w:tc>
          <w:tcPr>
            <w:tcW w:w="1248" w:type="dxa"/>
          </w:tcPr>
          <w:p w14:paraId="1410E2B2" w14:textId="77777777" w:rsidR="00324FEC" w:rsidRDefault="00324FEC" w:rsidP="00F21222">
            <w:pPr>
              <w:spacing w:after="0"/>
              <w:cnfStyle w:val="000000000000" w:firstRow="0" w:lastRow="0" w:firstColumn="0" w:lastColumn="0" w:oddVBand="0" w:evenVBand="0" w:oddHBand="0" w:evenHBand="0" w:firstRowFirstColumn="0" w:firstRowLastColumn="0" w:lastRowFirstColumn="0" w:lastRowLastColumn="0"/>
            </w:pPr>
            <w:r>
              <w:t>28.8</w:t>
            </w:r>
          </w:p>
        </w:tc>
        <w:tc>
          <w:tcPr>
            <w:tcW w:w="1225" w:type="dxa"/>
          </w:tcPr>
          <w:p w14:paraId="66D58AD9" w14:textId="4EAEBD36" w:rsidR="00324FEC" w:rsidRDefault="00B12D6F" w:rsidP="00F21222">
            <w:pPr>
              <w:spacing w:after="0"/>
              <w:cnfStyle w:val="000000000000" w:firstRow="0" w:lastRow="0" w:firstColumn="0" w:lastColumn="0" w:oddVBand="0" w:evenVBand="0" w:oddHBand="0" w:evenHBand="0" w:firstRowFirstColumn="0" w:firstRowLastColumn="0" w:lastRowFirstColumn="0" w:lastRowLastColumn="0"/>
            </w:pPr>
            <w:r>
              <w:t>26.5</w:t>
            </w:r>
          </w:p>
        </w:tc>
        <w:tc>
          <w:tcPr>
            <w:tcW w:w="1225" w:type="dxa"/>
          </w:tcPr>
          <w:p w14:paraId="293C8BE9" w14:textId="77777777" w:rsidR="00324FEC" w:rsidRDefault="00324FEC" w:rsidP="00F21222">
            <w:pPr>
              <w:spacing w:after="0"/>
              <w:cnfStyle w:val="000000000000" w:firstRow="0" w:lastRow="0" w:firstColumn="0" w:lastColumn="0" w:oddVBand="0" w:evenVBand="0" w:oddHBand="0" w:evenHBand="0" w:firstRowFirstColumn="0" w:firstRowLastColumn="0" w:lastRowFirstColumn="0" w:lastRowLastColumn="0"/>
            </w:pPr>
            <w:r>
              <w:t>13.6</w:t>
            </w:r>
          </w:p>
        </w:tc>
        <w:tc>
          <w:tcPr>
            <w:tcW w:w="1225" w:type="dxa"/>
          </w:tcPr>
          <w:p w14:paraId="12D044C3" w14:textId="0D92D2F2" w:rsidR="00324FEC" w:rsidRDefault="00B12D6F" w:rsidP="00F21222">
            <w:pPr>
              <w:spacing w:after="0"/>
              <w:cnfStyle w:val="000000000000" w:firstRow="0" w:lastRow="0" w:firstColumn="0" w:lastColumn="0" w:oddVBand="0" w:evenVBand="0" w:oddHBand="0" w:evenHBand="0" w:firstRowFirstColumn="0" w:firstRowLastColumn="0" w:lastRowFirstColumn="0" w:lastRowLastColumn="0"/>
            </w:pPr>
            <w:r>
              <w:t>12.5</w:t>
            </w:r>
          </w:p>
        </w:tc>
        <w:tc>
          <w:tcPr>
            <w:tcW w:w="1225" w:type="dxa"/>
          </w:tcPr>
          <w:p w14:paraId="5AEA9B85" w14:textId="77777777" w:rsidR="00324FEC" w:rsidRDefault="00324FEC" w:rsidP="00F21222">
            <w:pPr>
              <w:spacing w:after="0"/>
              <w:cnfStyle w:val="000000000000" w:firstRow="0" w:lastRow="0" w:firstColumn="0" w:lastColumn="0" w:oddVBand="0" w:evenVBand="0" w:oddHBand="0" w:evenHBand="0" w:firstRowFirstColumn="0" w:firstRowLastColumn="0" w:lastRowFirstColumn="0" w:lastRowLastColumn="0"/>
            </w:pPr>
            <w:r>
              <w:t>38.6</w:t>
            </w:r>
          </w:p>
        </w:tc>
      </w:tr>
      <w:tr w:rsidR="00324FEC" w14:paraId="0F3B55F5" w14:textId="77777777" w:rsidTr="00F5326C">
        <w:trPr>
          <w:cnfStyle w:val="000000100000" w:firstRow="0" w:lastRow="0" w:firstColumn="0" w:lastColumn="0" w:oddVBand="0" w:evenVBand="0" w:oddHBand="1" w:evenHBand="0" w:firstRowFirstColumn="0" w:firstRowLastColumn="0" w:lastRowFirstColumn="0" w:lastRowLastColumn="0"/>
          <w:trHeight w:val="435"/>
        </w:trPr>
        <w:tc>
          <w:tcPr>
            <w:cnfStyle w:val="001000000000" w:firstRow="0" w:lastRow="0" w:firstColumn="1" w:lastColumn="0" w:oddVBand="0" w:evenVBand="0" w:oddHBand="0" w:evenHBand="0" w:firstRowFirstColumn="0" w:firstRowLastColumn="0" w:lastRowFirstColumn="0" w:lastRowLastColumn="0"/>
            <w:tcW w:w="1760" w:type="dxa"/>
            <w:vMerge/>
          </w:tcPr>
          <w:p w14:paraId="103CC079" w14:textId="77777777" w:rsidR="00324FEC" w:rsidRDefault="00324FEC" w:rsidP="00F21222">
            <w:pPr>
              <w:spacing w:after="0"/>
            </w:pPr>
          </w:p>
        </w:tc>
        <w:tc>
          <w:tcPr>
            <w:tcW w:w="1102" w:type="dxa"/>
          </w:tcPr>
          <w:p w14:paraId="05B09849" w14:textId="77777777" w:rsidR="00324FEC" w:rsidRPr="00F5326C" w:rsidRDefault="00324FEC" w:rsidP="00F21222">
            <w:pPr>
              <w:spacing w:after="0"/>
              <w:cnfStyle w:val="000000100000" w:firstRow="0" w:lastRow="0" w:firstColumn="0" w:lastColumn="0" w:oddVBand="0" w:evenVBand="0" w:oddHBand="1" w:evenHBand="0" w:firstRowFirstColumn="0" w:firstRowLastColumn="0" w:lastRowFirstColumn="0" w:lastRowLastColumn="0"/>
              <w:rPr>
                <w:b/>
                <w:bCs/>
              </w:rPr>
            </w:pPr>
            <w:r w:rsidRPr="00F5326C">
              <w:rPr>
                <w:b/>
                <w:bCs/>
              </w:rPr>
              <w:t>HHV</w:t>
            </w:r>
          </w:p>
        </w:tc>
        <w:tc>
          <w:tcPr>
            <w:tcW w:w="1248" w:type="dxa"/>
          </w:tcPr>
          <w:p w14:paraId="62CED014"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56.2</w:t>
            </w:r>
          </w:p>
        </w:tc>
        <w:tc>
          <w:tcPr>
            <w:tcW w:w="1225" w:type="dxa"/>
          </w:tcPr>
          <w:p w14:paraId="33118BDF" w14:textId="6AF7864F" w:rsidR="00324FEC" w:rsidRDefault="00B12D6F" w:rsidP="00F21222">
            <w:pPr>
              <w:spacing w:after="0"/>
              <w:cnfStyle w:val="000000100000" w:firstRow="0" w:lastRow="0" w:firstColumn="0" w:lastColumn="0" w:oddVBand="0" w:evenVBand="0" w:oddHBand="1" w:evenHBand="0" w:firstRowFirstColumn="0" w:firstRowLastColumn="0" w:lastRowFirstColumn="0" w:lastRowLastColumn="0"/>
            </w:pPr>
            <w:r>
              <w:t>46.9</w:t>
            </w:r>
          </w:p>
        </w:tc>
        <w:tc>
          <w:tcPr>
            <w:tcW w:w="1225" w:type="dxa"/>
          </w:tcPr>
          <w:p w14:paraId="432FC679"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28.1</w:t>
            </w:r>
          </w:p>
        </w:tc>
        <w:tc>
          <w:tcPr>
            <w:tcW w:w="1225" w:type="dxa"/>
          </w:tcPr>
          <w:p w14:paraId="1ADDEF58" w14:textId="47782F2B" w:rsidR="00324FEC" w:rsidRDefault="00B12D6F" w:rsidP="00F21222">
            <w:pPr>
              <w:spacing w:after="0"/>
              <w:cnfStyle w:val="000000100000" w:firstRow="0" w:lastRow="0" w:firstColumn="0" w:lastColumn="0" w:oddVBand="0" w:evenVBand="0" w:oddHBand="1" w:evenHBand="0" w:firstRowFirstColumn="0" w:firstRowLastColumn="0" w:lastRowFirstColumn="0" w:lastRowLastColumn="0"/>
            </w:pPr>
            <w:r>
              <w:t>23.3</w:t>
            </w:r>
          </w:p>
        </w:tc>
        <w:tc>
          <w:tcPr>
            <w:tcW w:w="1225" w:type="dxa"/>
          </w:tcPr>
          <w:p w14:paraId="4F33BF36" w14:textId="77777777" w:rsidR="00324FEC" w:rsidRDefault="00324FEC" w:rsidP="00F21222">
            <w:pPr>
              <w:spacing w:after="0"/>
              <w:cnfStyle w:val="000000100000" w:firstRow="0" w:lastRow="0" w:firstColumn="0" w:lastColumn="0" w:oddVBand="0" w:evenVBand="0" w:oddHBand="1" w:evenHBand="0" w:firstRowFirstColumn="0" w:firstRowLastColumn="0" w:lastRowFirstColumn="0" w:lastRowLastColumn="0"/>
            </w:pPr>
            <w:r>
              <w:t>20.6</w:t>
            </w:r>
          </w:p>
        </w:tc>
      </w:tr>
    </w:tbl>
    <w:p w14:paraId="725D5B96" w14:textId="4F343589" w:rsidR="00324FEC" w:rsidRDefault="00324FEC" w:rsidP="00324FEC">
      <w:pPr>
        <w:spacing w:before="120" w:after="120"/>
      </w:pPr>
      <w:r>
        <w:t xml:space="preserve">The utility demand for each scenario is presented in </w:t>
      </w:r>
      <w:r>
        <w:fldChar w:fldCharType="begin"/>
      </w:r>
      <w:r>
        <w:instrText xml:space="preserve"> REF _Ref107562681 \h </w:instrText>
      </w:r>
      <w:r>
        <w:fldChar w:fldCharType="separate"/>
      </w:r>
      <w:r w:rsidR="000A0462">
        <w:t xml:space="preserve">Table </w:t>
      </w:r>
      <w:r w:rsidR="000A0462">
        <w:rPr>
          <w:noProof/>
        </w:rPr>
        <w:t>4</w:t>
      </w:r>
      <w:r w:rsidR="000A0462">
        <w:t>.</w:t>
      </w:r>
      <w:r w:rsidR="000A0462">
        <w:rPr>
          <w:noProof/>
        </w:rPr>
        <w:t>2</w:t>
      </w:r>
      <w:r>
        <w:fldChar w:fldCharType="end"/>
      </w:r>
      <w:r>
        <w:t>.</w:t>
      </w:r>
    </w:p>
    <w:p w14:paraId="028F838E" w14:textId="06189F44" w:rsidR="00324FEC" w:rsidRDefault="00324FEC" w:rsidP="00324FEC">
      <w:pPr>
        <w:pStyle w:val="Caption"/>
        <w:keepNext/>
      </w:pPr>
      <w:bookmarkStart w:id="214" w:name="_Ref107562681"/>
      <w:bookmarkStart w:id="215" w:name="_Toc149572615"/>
      <w:r>
        <w:lastRenderedPageBreak/>
        <w:t xml:space="preserve">Table </w:t>
      </w:r>
      <w:r w:rsidR="006C4330">
        <w:fldChar w:fldCharType="begin"/>
      </w:r>
      <w:r w:rsidR="006C4330">
        <w:instrText xml:space="preserve"> STYLEREF 1 \s </w:instrText>
      </w:r>
      <w:r w:rsidR="006C4330">
        <w:fldChar w:fldCharType="separate"/>
      </w:r>
      <w:r w:rsidR="000A0462">
        <w:rPr>
          <w:noProof/>
        </w:rPr>
        <w:t>4</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2</w:t>
      </w:r>
      <w:r w:rsidR="006C4330">
        <w:fldChar w:fldCharType="end"/>
      </w:r>
      <w:bookmarkEnd w:id="214"/>
      <w:r>
        <w:t xml:space="preserve"> Electricity demand of biomass pyrolysis and gasification scenarios</w:t>
      </w:r>
      <w:bookmarkEnd w:id="215"/>
    </w:p>
    <w:tbl>
      <w:tblPr>
        <w:tblStyle w:val="PlainTable1"/>
        <w:tblW w:w="0" w:type="auto"/>
        <w:tblLook w:val="04A0" w:firstRow="1" w:lastRow="0" w:firstColumn="1" w:lastColumn="0" w:noHBand="0" w:noVBand="1"/>
      </w:tblPr>
      <w:tblGrid>
        <w:gridCol w:w="1598"/>
        <w:gridCol w:w="1481"/>
        <w:gridCol w:w="1481"/>
        <w:gridCol w:w="1483"/>
        <w:gridCol w:w="1484"/>
        <w:gridCol w:w="1483"/>
      </w:tblGrid>
      <w:tr w:rsidR="00324FEC" w14:paraId="3C18CC58" w14:textId="77777777" w:rsidTr="00285AC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98" w:type="dxa"/>
            <w:vMerge w:val="restart"/>
          </w:tcPr>
          <w:p w14:paraId="56B68E04" w14:textId="77777777" w:rsidR="00324FEC" w:rsidRDefault="00324FEC" w:rsidP="00F21222">
            <w:pPr>
              <w:spacing w:after="0"/>
            </w:pPr>
            <w:r>
              <w:t>Unit</w:t>
            </w:r>
          </w:p>
        </w:tc>
        <w:tc>
          <w:tcPr>
            <w:tcW w:w="7412" w:type="dxa"/>
            <w:gridSpan w:val="5"/>
          </w:tcPr>
          <w:p w14:paraId="34730879" w14:textId="659B883B" w:rsidR="00324FEC" w:rsidRDefault="00F5326C" w:rsidP="00F21222">
            <w:pPr>
              <w:spacing w:after="0"/>
              <w:cnfStyle w:val="100000000000" w:firstRow="1" w:lastRow="0" w:firstColumn="0" w:lastColumn="0" w:oddVBand="0" w:evenVBand="0" w:oddHBand="0" w:evenHBand="0" w:firstRowFirstColumn="0" w:firstRowLastColumn="0" w:lastRowFirstColumn="0" w:lastRowLastColumn="0"/>
            </w:pPr>
            <w:r>
              <w:t>Demand (MW)</w:t>
            </w:r>
          </w:p>
        </w:tc>
      </w:tr>
      <w:tr w:rsidR="00324FEC" w14:paraId="008D60A6" w14:textId="77777777" w:rsidTr="00285AC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98" w:type="dxa"/>
            <w:vMerge/>
          </w:tcPr>
          <w:p w14:paraId="1E642343" w14:textId="77777777" w:rsidR="00324FEC" w:rsidRDefault="00324FEC" w:rsidP="00F21222">
            <w:pPr>
              <w:spacing w:after="0"/>
            </w:pPr>
          </w:p>
        </w:tc>
        <w:tc>
          <w:tcPr>
            <w:tcW w:w="1481" w:type="dxa"/>
          </w:tcPr>
          <w:p w14:paraId="02A98C46" w14:textId="77777777" w:rsidR="00324FEC" w:rsidRPr="00F5326C" w:rsidRDefault="00324FEC" w:rsidP="00F21222">
            <w:pPr>
              <w:spacing w:after="0"/>
              <w:cnfStyle w:val="000000100000" w:firstRow="0" w:lastRow="0" w:firstColumn="0" w:lastColumn="0" w:oddVBand="0" w:evenVBand="0" w:oddHBand="1" w:evenHBand="0" w:firstRowFirstColumn="0" w:firstRowLastColumn="0" w:lastRowFirstColumn="0" w:lastRowLastColumn="0"/>
            </w:pPr>
            <w:r w:rsidRPr="00F5326C">
              <w:t>BIO-P-STM-LO</w:t>
            </w:r>
          </w:p>
        </w:tc>
        <w:tc>
          <w:tcPr>
            <w:tcW w:w="1481" w:type="dxa"/>
          </w:tcPr>
          <w:p w14:paraId="3D76FF1E" w14:textId="77777777" w:rsidR="00324FEC" w:rsidRPr="00F5326C" w:rsidRDefault="00324FEC" w:rsidP="00F21222">
            <w:pPr>
              <w:spacing w:after="0"/>
              <w:cnfStyle w:val="000000100000" w:firstRow="0" w:lastRow="0" w:firstColumn="0" w:lastColumn="0" w:oddVBand="0" w:evenVBand="0" w:oddHBand="1" w:evenHBand="0" w:firstRowFirstColumn="0" w:firstRowLastColumn="0" w:lastRowFirstColumn="0" w:lastRowLastColumn="0"/>
            </w:pPr>
            <w:r w:rsidRPr="00F5326C">
              <w:t>BIO-P-STM-HI</w:t>
            </w:r>
          </w:p>
        </w:tc>
        <w:tc>
          <w:tcPr>
            <w:tcW w:w="1483" w:type="dxa"/>
          </w:tcPr>
          <w:p w14:paraId="192609C1" w14:textId="77777777" w:rsidR="00324FEC" w:rsidRPr="00F5326C" w:rsidRDefault="00324FEC" w:rsidP="00F21222">
            <w:pPr>
              <w:spacing w:after="0"/>
              <w:cnfStyle w:val="000000100000" w:firstRow="0" w:lastRow="0" w:firstColumn="0" w:lastColumn="0" w:oddVBand="0" w:evenVBand="0" w:oddHBand="1" w:evenHBand="0" w:firstRowFirstColumn="0" w:firstRowLastColumn="0" w:lastRowFirstColumn="0" w:lastRowLastColumn="0"/>
            </w:pPr>
            <w:r w:rsidRPr="00F5326C">
              <w:t>BIO-P-OLGA-LO</w:t>
            </w:r>
          </w:p>
        </w:tc>
        <w:tc>
          <w:tcPr>
            <w:tcW w:w="1484" w:type="dxa"/>
          </w:tcPr>
          <w:p w14:paraId="6350F226" w14:textId="77777777" w:rsidR="00324FEC" w:rsidRPr="00F5326C" w:rsidRDefault="00324FEC" w:rsidP="00F21222">
            <w:pPr>
              <w:spacing w:after="0"/>
              <w:cnfStyle w:val="000000100000" w:firstRow="0" w:lastRow="0" w:firstColumn="0" w:lastColumn="0" w:oddVBand="0" w:evenVBand="0" w:oddHBand="1" w:evenHBand="0" w:firstRowFirstColumn="0" w:firstRowLastColumn="0" w:lastRowFirstColumn="0" w:lastRowLastColumn="0"/>
            </w:pPr>
            <w:r w:rsidRPr="00F5326C">
              <w:t>BIO-P-OLGA-HI</w:t>
            </w:r>
          </w:p>
        </w:tc>
        <w:tc>
          <w:tcPr>
            <w:tcW w:w="1483" w:type="dxa"/>
          </w:tcPr>
          <w:p w14:paraId="33668F1F" w14:textId="77777777" w:rsidR="00324FEC" w:rsidRPr="00F5326C" w:rsidRDefault="00324FEC" w:rsidP="00F21222">
            <w:pPr>
              <w:spacing w:after="0"/>
              <w:cnfStyle w:val="000000100000" w:firstRow="0" w:lastRow="0" w:firstColumn="0" w:lastColumn="0" w:oddVBand="0" w:evenVBand="0" w:oddHBand="1" w:evenHBand="0" w:firstRowFirstColumn="0" w:firstRowLastColumn="0" w:lastRowFirstColumn="0" w:lastRowLastColumn="0"/>
            </w:pPr>
            <w:r w:rsidRPr="00F5326C">
              <w:t>BIO-G</w:t>
            </w:r>
          </w:p>
        </w:tc>
      </w:tr>
      <w:tr w:rsidR="00285AC1" w14:paraId="679CE3FC" w14:textId="77777777" w:rsidTr="00285AC1">
        <w:tc>
          <w:tcPr>
            <w:cnfStyle w:val="001000000000" w:firstRow="0" w:lastRow="0" w:firstColumn="1" w:lastColumn="0" w:oddVBand="0" w:evenVBand="0" w:oddHBand="0" w:evenHBand="0" w:firstRowFirstColumn="0" w:firstRowLastColumn="0" w:lastRowFirstColumn="0" w:lastRowLastColumn="0"/>
            <w:tcW w:w="1598" w:type="dxa"/>
          </w:tcPr>
          <w:p w14:paraId="4AC15F40" w14:textId="77777777" w:rsidR="00285AC1" w:rsidRDefault="00285AC1" w:rsidP="00285AC1">
            <w:pPr>
              <w:spacing w:after="0"/>
            </w:pPr>
            <w:r>
              <w:t>Pumps and compressors</w:t>
            </w:r>
          </w:p>
        </w:tc>
        <w:tc>
          <w:tcPr>
            <w:tcW w:w="1481" w:type="dxa"/>
          </w:tcPr>
          <w:p w14:paraId="776FF4C3" w14:textId="5B66FE42"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32.20</w:t>
            </w:r>
          </w:p>
        </w:tc>
        <w:tc>
          <w:tcPr>
            <w:tcW w:w="1481" w:type="dxa"/>
          </w:tcPr>
          <w:p w14:paraId="1D0DD254" w14:textId="24D71875"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39.29</w:t>
            </w:r>
          </w:p>
        </w:tc>
        <w:tc>
          <w:tcPr>
            <w:tcW w:w="1483" w:type="dxa"/>
          </w:tcPr>
          <w:p w14:paraId="364AB32A" w14:textId="17274C37"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32.40</w:t>
            </w:r>
          </w:p>
        </w:tc>
        <w:tc>
          <w:tcPr>
            <w:tcW w:w="1484" w:type="dxa"/>
          </w:tcPr>
          <w:p w14:paraId="6AC81325" w14:textId="74C0F8CA"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36.76</w:t>
            </w:r>
          </w:p>
        </w:tc>
        <w:tc>
          <w:tcPr>
            <w:tcW w:w="1483" w:type="dxa"/>
          </w:tcPr>
          <w:p w14:paraId="189357D2" w14:textId="11215054"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21</w:t>
            </w:r>
          </w:p>
        </w:tc>
      </w:tr>
      <w:tr w:rsidR="00285AC1" w14:paraId="5B04677E" w14:textId="77777777" w:rsidTr="00285AC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98" w:type="dxa"/>
          </w:tcPr>
          <w:p w14:paraId="08E32C71" w14:textId="77777777" w:rsidR="00285AC1" w:rsidRDefault="00285AC1" w:rsidP="00285AC1">
            <w:pPr>
              <w:spacing w:after="0"/>
            </w:pPr>
            <w:r>
              <w:t>Rotary dryer</w:t>
            </w:r>
          </w:p>
        </w:tc>
        <w:tc>
          <w:tcPr>
            <w:tcW w:w="1481" w:type="dxa"/>
          </w:tcPr>
          <w:p w14:paraId="0E2CA220" w14:textId="6FF1911F"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0.68</w:t>
            </w:r>
          </w:p>
        </w:tc>
        <w:tc>
          <w:tcPr>
            <w:tcW w:w="1481" w:type="dxa"/>
          </w:tcPr>
          <w:p w14:paraId="61546C81" w14:textId="7BA086D5"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0.68</w:t>
            </w:r>
          </w:p>
        </w:tc>
        <w:tc>
          <w:tcPr>
            <w:tcW w:w="1483" w:type="dxa"/>
          </w:tcPr>
          <w:p w14:paraId="7ED38A9E" w14:textId="328763E0"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1.50</w:t>
            </w:r>
          </w:p>
        </w:tc>
        <w:tc>
          <w:tcPr>
            <w:tcW w:w="1484" w:type="dxa"/>
          </w:tcPr>
          <w:p w14:paraId="1479D5F9" w14:textId="5ADBD94D"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1.50</w:t>
            </w:r>
          </w:p>
        </w:tc>
        <w:tc>
          <w:tcPr>
            <w:tcW w:w="1483" w:type="dxa"/>
          </w:tcPr>
          <w:p w14:paraId="21126DA0" w14:textId="1E783624"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1</w:t>
            </w:r>
          </w:p>
        </w:tc>
      </w:tr>
      <w:tr w:rsidR="00285AC1" w14:paraId="51F50748" w14:textId="77777777" w:rsidTr="00285AC1">
        <w:tc>
          <w:tcPr>
            <w:cnfStyle w:val="001000000000" w:firstRow="0" w:lastRow="0" w:firstColumn="1" w:lastColumn="0" w:oddVBand="0" w:evenVBand="0" w:oddHBand="0" w:evenHBand="0" w:firstRowFirstColumn="0" w:firstRowLastColumn="0" w:lastRowFirstColumn="0" w:lastRowLastColumn="0"/>
            <w:tcW w:w="1598" w:type="dxa"/>
          </w:tcPr>
          <w:p w14:paraId="53033AD8" w14:textId="77777777" w:rsidR="00285AC1" w:rsidRDefault="00285AC1" w:rsidP="00285AC1">
            <w:pPr>
              <w:spacing w:after="0"/>
            </w:pPr>
            <w:r>
              <w:t>Biomass handling</w:t>
            </w:r>
          </w:p>
        </w:tc>
        <w:tc>
          <w:tcPr>
            <w:tcW w:w="1481" w:type="dxa"/>
          </w:tcPr>
          <w:p w14:paraId="3DF543CA" w14:textId="1AC6A63F"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0.13</w:t>
            </w:r>
          </w:p>
        </w:tc>
        <w:tc>
          <w:tcPr>
            <w:tcW w:w="1481" w:type="dxa"/>
          </w:tcPr>
          <w:p w14:paraId="053675A0" w14:textId="45997939"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0.13</w:t>
            </w:r>
          </w:p>
        </w:tc>
        <w:tc>
          <w:tcPr>
            <w:tcW w:w="1483" w:type="dxa"/>
          </w:tcPr>
          <w:p w14:paraId="154B3B6B" w14:textId="58AB4C01"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0.29</w:t>
            </w:r>
          </w:p>
        </w:tc>
        <w:tc>
          <w:tcPr>
            <w:tcW w:w="1484" w:type="dxa"/>
          </w:tcPr>
          <w:p w14:paraId="02332582" w14:textId="2A5EFAE9"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0.29</w:t>
            </w:r>
          </w:p>
        </w:tc>
        <w:tc>
          <w:tcPr>
            <w:tcW w:w="1483" w:type="dxa"/>
          </w:tcPr>
          <w:p w14:paraId="7F329116" w14:textId="7C1A8030"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0.19</w:t>
            </w:r>
          </w:p>
        </w:tc>
      </w:tr>
      <w:tr w:rsidR="00285AC1" w14:paraId="03A0C9AD" w14:textId="77777777" w:rsidTr="00285AC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98" w:type="dxa"/>
          </w:tcPr>
          <w:p w14:paraId="40254387" w14:textId="77777777" w:rsidR="00285AC1" w:rsidRDefault="00285AC1" w:rsidP="00285AC1">
            <w:pPr>
              <w:spacing w:after="0"/>
            </w:pPr>
            <w:r>
              <w:t>Biomass milling</w:t>
            </w:r>
          </w:p>
        </w:tc>
        <w:tc>
          <w:tcPr>
            <w:tcW w:w="1481" w:type="dxa"/>
          </w:tcPr>
          <w:p w14:paraId="709C5ADF" w14:textId="7360031E"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0.77</w:t>
            </w:r>
          </w:p>
        </w:tc>
        <w:tc>
          <w:tcPr>
            <w:tcW w:w="1481" w:type="dxa"/>
          </w:tcPr>
          <w:p w14:paraId="39570C22" w14:textId="3B897BAD"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0.77</w:t>
            </w:r>
          </w:p>
        </w:tc>
        <w:tc>
          <w:tcPr>
            <w:tcW w:w="1483" w:type="dxa"/>
          </w:tcPr>
          <w:p w14:paraId="5B793636" w14:textId="3EDA41AB"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1.70</w:t>
            </w:r>
          </w:p>
        </w:tc>
        <w:tc>
          <w:tcPr>
            <w:tcW w:w="1484" w:type="dxa"/>
          </w:tcPr>
          <w:p w14:paraId="5421A8DB" w14:textId="2800129A"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1.70</w:t>
            </w:r>
          </w:p>
        </w:tc>
        <w:tc>
          <w:tcPr>
            <w:tcW w:w="1483" w:type="dxa"/>
          </w:tcPr>
          <w:p w14:paraId="2A57C156" w14:textId="2D7C65B0"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1.13</w:t>
            </w:r>
          </w:p>
        </w:tc>
      </w:tr>
      <w:tr w:rsidR="00285AC1" w14:paraId="7A859E1E" w14:textId="77777777" w:rsidTr="00285AC1">
        <w:tc>
          <w:tcPr>
            <w:cnfStyle w:val="001000000000" w:firstRow="0" w:lastRow="0" w:firstColumn="1" w:lastColumn="0" w:oddVBand="0" w:evenVBand="0" w:oddHBand="0" w:evenHBand="0" w:firstRowFirstColumn="0" w:firstRowLastColumn="0" w:lastRowFirstColumn="0" w:lastRowLastColumn="0"/>
            <w:tcW w:w="1598" w:type="dxa"/>
          </w:tcPr>
          <w:p w14:paraId="4A65A59F" w14:textId="77777777" w:rsidR="00285AC1" w:rsidRDefault="00285AC1" w:rsidP="00285AC1">
            <w:pPr>
              <w:spacing w:after="0"/>
            </w:pPr>
            <w:r>
              <w:t>Air coolers</w:t>
            </w:r>
          </w:p>
        </w:tc>
        <w:tc>
          <w:tcPr>
            <w:tcW w:w="1481" w:type="dxa"/>
          </w:tcPr>
          <w:p w14:paraId="388FB24F" w14:textId="30B2A1C5"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0.01</w:t>
            </w:r>
          </w:p>
        </w:tc>
        <w:tc>
          <w:tcPr>
            <w:tcW w:w="1481" w:type="dxa"/>
          </w:tcPr>
          <w:p w14:paraId="7BB8499A" w14:textId="0033EDE5"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0.02</w:t>
            </w:r>
          </w:p>
        </w:tc>
        <w:tc>
          <w:tcPr>
            <w:tcW w:w="1483" w:type="dxa"/>
          </w:tcPr>
          <w:p w14:paraId="67EC8F08" w14:textId="49B0425A"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0.12</w:t>
            </w:r>
          </w:p>
        </w:tc>
        <w:tc>
          <w:tcPr>
            <w:tcW w:w="1484" w:type="dxa"/>
          </w:tcPr>
          <w:p w14:paraId="793809EF" w14:textId="16ED856F"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0.16</w:t>
            </w:r>
          </w:p>
        </w:tc>
        <w:tc>
          <w:tcPr>
            <w:tcW w:w="1483" w:type="dxa"/>
          </w:tcPr>
          <w:p w14:paraId="75E20278" w14:textId="69E88C8F"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0.03</w:t>
            </w:r>
          </w:p>
        </w:tc>
      </w:tr>
      <w:tr w:rsidR="00285AC1" w14:paraId="3B542599" w14:textId="77777777" w:rsidTr="00285AC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98" w:type="dxa"/>
          </w:tcPr>
          <w:p w14:paraId="730FCDB8" w14:textId="77777777" w:rsidR="00285AC1" w:rsidRDefault="00285AC1" w:rsidP="00285AC1">
            <w:pPr>
              <w:spacing w:after="0"/>
            </w:pPr>
            <w:r>
              <w:t>Electricity generation</w:t>
            </w:r>
          </w:p>
        </w:tc>
        <w:tc>
          <w:tcPr>
            <w:tcW w:w="1481" w:type="dxa"/>
          </w:tcPr>
          <w:p w14:paraId="4054108B" w14:textId="5CA139EF"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-3.20</w:t>
            </w:r>
          </w:p>
        </w:tc>
        <w:tc>
          <w:tcPr>
            <w:tcW w:w="1481" w:type="dxa"/>
          </w:tcPr>
          <w:p w14:paraId="740B7258" w14:textId="01BD0044"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-3.20</w:t>
            </w:r>
          </w:p>
        </w:tc>
        <w:tc>
          <w:tcPr>
            <w:tcW w:w="1483" w:type="dxa"/>
          </w:tcPr>
          <w:p w14:paraId="762E8F9A" w14:textId="3C8DC250"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-18.80</w:t>
            </w:r>
          </w:p>
        </w:tc>
        <w:tc>
          <w:tcPr>
            <w:tcW w:w="1484" w:type="dxa"/>
          </w:tcPr>
          <w:p w14:paraId="73480E0A" w14:textId="11672349"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-18.80</w:t>
            </w:r>
          </w:p>
        </w:tc>
        <w:tc>
          <w:tcPr>
            <w:tcW w:w="1483" w:type="dxa"/>
          </w:tcPr>
          <w:p w14:paraId="2E4F82A8" w14:textId="6475D025" w:rsidR="00285AC1" w:rsidRDefault="00285AC1" w:rsidP="00285AC1">
            <w:pPr>
              <w:spacing w:after="0"/>
              <w:cnfStyle w:val="000000100000" w:firstRow="0" w:lastRow="0" w:firstColumn="0" w:lastColumn="0" w:oddVBand="0" w:evenVBand="0" w:oddHBand="1" w:evenHBand="0" w:firstRowFirstColumn="0" w:firstRowLastColumn="0" w:lastRowFirstColumn="0" w:lastRowLastColumn="0"/>
            </w:pPr>
            <w:r w:rsidRPr="00754937">
              <w:t>-16.1</w:t>
            </w:r>
          </w:p>
        </w:tc>
      </w:tr>
      <w:tr w:rsidR="00285AC1" w14:paraId="241A3082" w14:textId="77777777" w:rsidTr="00285AC1">
        <w:tc>
          <w:tcPr>
            <w:cnfStyle w:val="001000000000" w:firstRow="0" w:lastRow="0" w:firstColumn="1" w:lastColumn="0" w:oddVBand="0" w:evenVBand="0" w:oddHBand="0" w:evenHBand="0" w:firstRowFirstColumn="0" w:firstRowLastColumn="0" w:lastRowFirstColumn="0" w:lastRowLastColumn="0"/>
            <w:tcW w:w="1598" w:type="dxa"/>
          </w:tcPr>
          <w:p w14:paraId="26332BC3" w14:textId="77777777" w:rsidR="00285AC1" w:rsidRDefault="00285AC1" w:rsidP="00285AC1">
            <w:pPr>
              <w:spacing w:after="0"/>
            </w:pPr>
            <w:r>
              <w:t>Total</w:t>
            </w:r>
          </w:p>
        </w:tc>
        <w:tc>
          <w:tcPr>
            <w:tcW w:w="1481" w:type="dxa"/>
          </w:tcPr>
          <w:p w14:paraId="14228EC4" w14:textId="3C665CAF"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30.59</w:t>
            </w:r>
          </w:p>
        </w:tc>
        <w:tc>
          <w:tcPr>
            <w:tcW w:w="1481" w:type="dxa"/>
          </w:tcPr>
          <w:p w14:paraId="0CCBAE27" w14:textId="65BBAA94"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37.68</w:t>
            </w:r>
          </w:p>
        </w:tc>
        <w:tc>
          <w:tcPr>
            <w:tcW w:w="1483" w:type="dxa"/>
          </w:tcPr>
          <w:p w14:paraId="7CE4C370" w14:textId="6D578A41"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17.20</w:t>
            </w:r>
          </w:p>
        </w:tc>
        <w:tc>
          <w:tcPr>
            <w:tcW w:w="1484" w:type="dxa"/>
          </w:tcPr>
          <w:p w14:paraId="6F2AA582" w14:textId="3FB04DFD"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21.60</w:t>
            </w:r>
          </w:p>
        </w:tc>
        <w:tc>
          <w:tcPr>
            <w:tcW w:w="1483" w:type="dxa"/>
          </w:tcPr>
          <w:p w14:paraId="521C55F3" w14:textId="21D20EEF" w:rsidR="00285AC1" w:rsidRDefault="00285AC1" w:rsidP="00285AC1">
            <w:pPr>
              <w:spacing w:after="0"/>
              <w:cnfStyle w:val="000000000000" w:firstRow="0" w:lastRow="0" w:firstColumn="0" w:lastColumn="0" w:oddVBand="0" w:evenVBand="0" w:oddHBand="0" w:evenHBand="0" w:firstRowFirstColumn="0" w:firstRowLastColumn="0" w:lastRowFirstColumn="0" w:lastRowLastColumn="0"/>
            </w:pPr>
            <w:r w:rsidRPr="00754937">
              <w:t>7.25</w:t>
            </w:r>
          </w:p>
        </w:tc>
      </w:tr>
    </w:tbl>
    <w:p w14:paraId="1BC3ADEA" w14:textId="27484AE1" w:rsidR="00324FEC" w:rsidRDefault="00324FEC" w:rsidP="00324FEC">
      <w:pPr>
        <w:spacing w:before="120"/>
        <w:jc w:val="both"/>
      </w:pPr>
      <w:r>
        <w:t>There is a substantial difference in the biomass feed between the processes. Pyrolysis processes that use steam tar reforming require the least amount of bagasse feedstock per kilogram of hydrogen. The gasification case requires nearly 50% more bagasse to produce the same amount of hydrogen while the pyrolysis cases utilising OLGA tar removal require more than twice the amount of bagasse for the same amount of hydrogen production. The OLGA cases are far less efficient on a biomass feed perspective as the tar (which is derived from the biomass feedstock) is combusted rather than reformed into syngas</w:t>
      </w:r>
      <w:r w:rsidR="00B12D6F">
        <w:t>, where it provides an additional source of H</w:t>
      </w:r>
      <w:r w:rsidR="00B12D6F" w:rsidRPr="00B12D6F">
        <w:rPr>
          <w:vertAlign w:val="subscript"/>
        </w:rPr>
        <w:t>2</w:t>
      </w:r>
      <w:r>
        <w:t>.</w:t>
      </w:r>
    </w:p>
    <w:p w14:paraId="3CF3B6CF" w14:textId="6A3C9B0B" w:rsidR="00324FEC" w:rsidRDefault="00324FEC" w:rsidP="00324FEC">
      <w:pPr>
        <w:spacing w:before="120"/>
        <w:jc w:val="both"/>
      </w:pPr>
      <w:r>
        <w:t xml:space="preserve">There </w:t>
      </w:r>
      <w:r w:rsidR="0007322F">
        <w:t>are</w:t>
      </w:r>
      <w:r>
        <w:t xml:space="preserve"> also substantial difference</w:t>
      </w:r>
      <w:r w:rsidR="0007322F">
        <w:t>s</w:t>
      </w:r>
      <w:r>
        <w:t xml:space="preserve"> in CO</w:t>
      </w:r>
      <w:r>
        <w:rPr>
          <w:vertAlign w:val="subscript"/>
        </w:rPr>
        <w:t>2</w:t>
      </w:r>
      <w:r>
        <w:t xml:space="preserve"> emissions between the processes. Naturally, the processes which capture CO</w:t>
      </w:r>
      <w:r>
        <w:rPr>
          <w:vertAlign w:val="subscript"/>
        </w:rPr>
        <w:t>2</w:t>
      </w:r>
      <w:r>
        <w:t xml:space="preserve"> in the flue gas (</w:t>
      </w:r>
      <w:r w:rsidR="00A70B32">
        <w:t>HI</w:t>
      </w:r>
      <w:r>
        <w:t>) have substantially lower CO</w:t>
      </w:r>
      <w:r>
        <w:rPr>
          <w:vertAlign w:val="subscript"/>
        </w:rPr>
        <w:t>2</w:t>
      </w:r>
      <w:r>
        <w:t xml:space="preserve"> emissions than the rest. However, the cases employing steam tar reforming have substantially lower CO</w:t>
      </w:r>
      <w:r>
        <w:rPr>
          <w:vertAlign w:val="subscript"/>
        </w:rPr>
        <w:t>2</w:t>
      </w:r>
      <w:r>
        <w:t xml:space="preserve"> emissions than the OLGA cases</w:t>
      </w:r>
      <w:r w:rsidR="0007322F">
        <w:t xml:space="preserve"> as a result of reduced biomass input.</w:t>
      </w:r>
      <w:r w:rsidR="00B12D6F">
        <w:t xml:space="preserve"> </w:t>
      </w:r>
    </w:p>
    <w:p w14:paraId="6CB90401" w14:textId="77777777" w:rsidR="00324FEC" w:rsidRDefault="00324FEC" w:rsidP="00324FEC">
      <w:pPr>
        <w:pStyle w:val="Heading2"/>
      </w:pPr>
      <w:bookmarkStart w:id="216" w:name="_Toc108515560"/>
      <w:bookmarkStart w:id="217" w:name="_Toc149560760"/>
      <w:r>
        <w:t>Financial analysis</w:t>
      </w:r>
      <w:bookmarkEnd w:id="216"/>
      <w:bookmarkEnd w:id="217"/>
    </w:p>
    <w:p w14:paraId="10DB8E48" w14:textId="2B53618D" w:rsidR="00324FEC" w:rsidRDefault="00324FEC" w:rsidP="00324FEC">
      <w:pPr>
        <w:pStyle w:val="Heading3"/>
      </w:pPr>
      <w:bookmarkStart w:id="218" w:name="_Toc108515561"/>
      <w:bookmarkStart w:id="219" w:name="_Toc149560761"/>
      <w:r w:rsidRPr="00324FEC">
        <w:t>Capital</w:t>
      </w:r>
      <w:r>
        <w:t xml:space="preserve"> </w:t>
      </w:r>
      <w:r w:rsidR="00B12D6F">
        <w:t>C</w:t>
      </w:r>
      <w:r>
        <w:t>ost</w:t>
      </w:r>
      <w:bookmarkEnd w:id="218"/>
      <w:bookmarkEnd w:id="219"/>
    </w:p>
    <w:p w14:paraId="51EE13A2" w14:textId="2AA38D89" w:rsidR="00324FEC" w:rsidRDefault="0007322F" w:rsidP="00BD3C64">
      <w:pPr>
        <w:jc w:val="both"/>
      </w:pPr>
      <w:r>
        <w:t>The breakdown of the total</w:t>
      </w:r>
      <w:r w:rsidR="00324FEC">
        <w:t xml:space="preserve"> capital cost of all five </w:t>
      </w:r>
      <w:r>
        <w:t xml:space="preserve">biomass </w:t>
      </w:r>
      <w:r w:rsidR="00324FEC">
        <w:t xml:space="preserve">scenarios is given in </w:t>
      </w:r>
      <w:r w:rsidR="00324FEC">
        <w:fldChar w:fldCharType="begin"/>
      </w:r>
      <w:r w:rsidR="00324FEC">
        <w:instrText xml:space="preserve"> REF _Ref107560627 \h </w:instrText>
      </w:r>
      <w:r w:rsidR="00324FEC">
        <w:fldChar w:fldCharType="separate"/>
      </w:r>
      <w:r w:rsidR="000A0462">
        <w:t xml:space="preserve">Figure </w:t>
      </w:r>
      <w:r w:rsidR="000A0462">
        <w:rPr>
          <w:noProof/>
        </w:rPr>
        <w:t>4</w:t>
      </w:r>
      <w:r w:rsidR="000A0462">
        <w:noBreakHyphen/>
      </w:r>
      <w:r w:rsidR="000A0462">
        <w:rPr>
          <w:noProof/>
        </w:rPr>
        <w:t>4</w:t>
      </w:r>
      <w:r w:rsidR="00324FEC">
        <w:fldChar w:fldCharType="end"/>
      </w:r>
      <w:r w:rsidR="00324FEC">
        <w:t>.</w:t>
      </w:r>
      <w:r w:rsidR="00BD3C64">
        <w:t xml:space="preserve"> The CO2 capture train (capture, dehydration and compression) is the largest cost equipment package across all scenarios, and in the BIO-P-STM-HI and BIO-P-OLGA-HI cases, more than 50% of the equipment cost. In both HI scenarios the additional amine unit required to capture CO</w:t>
      </w:r>
      <w:r w:rsidR="00BD3C64" w:rsidRPr="00BD3C64">
        <w:rPr>
          <w:vertAlign w:val="subscript"/>
        </w:rPr>
        <w:t>2</w:t>
      </w:r>
      <w:r w:rsidR="00BD3C64">
        <w:t xml:space="preserve"> from the flue gas is more than the Selexol capture unit from the syngas, predominately due to the lower pressure operation and larger equipment size. This is a similar result to the coal gasification cases where the Selexol flue gas capture unit was a substantial capital cost component. The impact of these additional CO</w:t>
      </w:r>
      <w:r w:rsidR="00BD3C64" w:rsidRPr="00BD3C64">
        <w:rPr>
          <w:vertAlign w:val="subscript"/>
        </w:rPr>
        <w:t>2</w:t>
      </w:r>
      <w:r w:rsidR="00BD3C64">
        <w:t xml:space="preserve"> capture units is explored in </w:t>
      </w:r>
      <w:r w:rsidR="00BD3C64">
        <w:fldChar w:fldCharType="begin"/>
      </w:r>
      <w:r w:rsidR="00BD3C64">
        <w:instrText xml:space="preserve"> REF _Ref146512618 \r \h </w:instrText>
      </w:r>
      <w:r w:rsidR="00BD3C64">
        <w:fldChar w:fldCharType="separate"/>
      </w:r>
      <w:r w:rsidR="000A0462">
        <w:t>4.4.3</w:t>
      </w:r>
      <w:r w:rsidR="00BD3C64">
        <w:fldChar w:fldCharType="end"/>
      </w:r>
      <w:r w:rsidR="00BD3C64">
        <w:t xml:space="preserve"> where the resulting revenue stream is analysed (</w:t>
      </w:r>
      <w:r w:rsidR="00D34131">
        <w:fldChar w:fldCharType="begin"/>
      </w:r>
      <w:r w:rsidR="00D34131">
        <w:instrText xml:space="preserve"> REF _Ref107564113 \h </w:instrText>
      </w:r>
      <w:r w:rsidR="00D34131">
        <w:fldChar w:fldCharType="separate"/>
      </w:r>
      <w:r w:rsidR="000A0462">
        <w:t xml:space="preserve">Figure </w:t>
      </w:r>
      <w:r w:rsidR="000A0462">
        <w:rPr>
          <w:noProof/>
        </w:rPr>
        <w:t>4</w:t>
      </w:r>
      <w:r w:rsidR="000A0462">
        <w:noBreakHyphen/>
      </w:r>
      <w:r w:rsidR="000A0462">
        <w:rPr>
          <w:noProof/>
        </w:rPr>
        <w:t>6</w:t>
      </w:r>
      <w:r w:rsidR="00D34131">
        <w:fldChar w:fldCharType="end"/>
      </w:r>
      <w:r w:rsidR="00D34131">
        <w:t>)</w:t>
      </w:r>
      <w:r w:rsidR="00BD3C64">
        <w:t xml:space="preserve">. </w:t>
      </w:r>
    </w:p>
    <w:p w14:paraId="3573FF86" w14:textId="2A4BEC33" w:rsidR="00324FEC" w:rsidRDefault="00BC4620" w:rsidP="00324FEC">
      <w:pPr>
        <w:keepNext/>
        <w:jc w:val="center"/>
      </w:pPr>
      <w:r>
        <w:rPr>
          <w:noProof/>
        </w:rPr>
        <w:lastRenderedPageBreak/>
        <w:drawing>
          <wp:inline distT="0" distB="0" distL="0" distR="0" wp14:anchorId="3DB13AF7" wp14:editId="0473A84A">
            <wp:extent cx="5759450" cy="3781425"/>
            <wp:effectExtent l="0" t="0" r="0" b="0"/>
            <wp:docPr id="2096247955" name="Chart 1">
              <a:extLst xmlns:a="http://schemas.openxmlformats.org/drawingml/2006/main">
                <a:ext uri="{FF2B5EF4-FFF2-40B4-BE49-F238E27FC236}">
                  <a16:creationId xmlns:a16="http://schemas.microsoft.com/office/drawing/2014/main" id="{2C39B2A3-6B85-785F-E78F-989CB00E78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3E1E9112" w14:textId="154737BD" w:rsidR="00324FEC" w:rsidRDefault="00324FEC" w:rsidP="00324FEC">
      <w:pPr>
        <w:pStyle w:val="Caption"/>
      </w:pPr>
      <w:bookmarkStart w:id="220" w:name="_Ref107560627"/>
      <w:bookmarkStart w:id="221" w:name="_Toc149560196"/>
      <w:r>
        <w:t xml:space="preserve">Figure </w:t>
      </w:r>
      <w:r w:rsidR="00FC7334">
        <w:fldChar w:fldCharType="begin"/>
      </w:r>
      <w:r w:rsidR="00FC7334">
        <w:instrText xml:space="preserve"> STYLEREF 1 \s </w:instrText>
      </w:r>
      <w:r w:rsidR="00FC7334">
        <w:fldChar w:fldCharType="separate"/>
      </w:r>
      <w:r w:rsidR="000A0462">
        <w:rPr>
          <w:noProof/>
        </w:rPr>
        <w:t>4</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4</w:t>
      </w:r>
      <w:r w:rsidR="00FC7334">
        <w:fldChar w:fldCharType="end"/>
      </w:r>
      <w:bookmarkEnd w:id="220"/>
      <w:r>
        <w:t xml:space="preserve"> </w:t>
      </w:r>
      <w:r w:rsidR="00BC4620">
        <w:t xml:space="preserve">Capital cost breakdown for green hydrogen from </w:t>
      </w:r>
      <w:r>
        <w:t>biomass pyrolysis and gasification</w:t>
      </w:r>
      <w:bookmarkEnd w:id="221"/>
      <w:r>
        <w:t xml:space="preserve"> </w:t>
      </w:r>
    </w:p>
    <w:p w14:paraId="35B02DC4" w14:textId="56416EF3" w:rsidR="00324FEC" w:rsidRDefault="00324FEC" w:rsidP="00324FEC">
      <w:pPr>
        <w:jc w:val="both"/>
      </w:pPr>
      <w:r>
        <w:t>The cases which employ OLGA tar removal have a substantially higher CAPEX than those that utilise steam tar reforming. This is predominantly due to the greater pyrolysis unit cost,</w:t>
      </w:r>
      <w:r w:rsidR="005A53D7">
        <w:t xml:space="preserve"> which results from </w:t>
      </w:r>
      <w:r>
        <w:t xml:space="preserve">the much greater demand of biomass per unit hydrogen (as discussed in section </w:t>
      </w:r>
      <w:r>
        <w:fldChar w:fldCharType="begin"/>
      </w:r>
      <w:r>
        <w:instrText xml:space="preserve"> REF _Ref107493603 \r \h </w:instrText>
      </w:r>
      <w:r>
        <w:fldChar w:fldCharType="separate"/>
      </w:r>
      <w:r w:rsidR="000A0462">
        <w:t>4.3</w:t>
      </w:r>
      <w:r>
        <w:fldChar w:fldCharType="end"/>
      </w:r>
      <w:r>
        <w:t xml:space="preserve">). </w:t>
      </w:r>
      <w:r w:rsidR="005A53D7">
        <w:t>The OLGA tar removal itself is significant</w:t>
      </w:r>
      <w:r w:rsidR="00D01673">
        <w:t>ly</w:t>
      </w:r>
      <w:r w:rsidR="005A53D7">
        <w:t xml:space="preserve"> less capital intensive (by a factor of 4 times) than the steam tar reforming. However, as the tar reforming units are only a small component of the equipment cost (&lt;7%) this is not enough to offset the greater capital intensity of the pyrolysis unit. </w:t>
      </w:r>
      <w:r>
        <w:t xml:space="preserve">The gasification scenario had a slightly greater </w:t>
      </w:r>
      <w:r w:rsidR="005A53D7">
        <w:t>capital cost</w:t>
      </w:r>
      <w:r>
        <w:t xml:space="preserve"> than the cheapest pyrolysis scenario. Being a dual fluidised bed gasifier, and therefore associated with higher degree of uncertainty, the gasifier cost drives the </w:t>
      </w:r>
      <w:r w:rsidR="005A53D7">
        <w:t>capital cost</w:t>
      </w:r>
      <w:r>
        <w:t xml:space="preserve"> of this case beyond case </w:t>
      </w:r>
      <w:r w:rsidR="00A70B32">
        <w:t>BIO-P-STM-LO</w:t>
      </w:r>
      <w:r>
        <w:t>.</w:t>
      </w:r>
      <w:r w:rsidR="005A53D7">
        <w:t xml:space="preserve"> The BIO-G scenario has the lowest tar removal cost of any scenario. As relatively immature technology with low TRL all scenarios had first-of-a-kind contingency factors applied. </w:t>
      </w:r>
    </w:p>
    <w:p w14:paraId="4D86C7B2" w14:textId="030DDDBF" w:rsidR="00324FEC" w:rsidRDefault="00324FEC" w:rsidP="00324FEC">
      <w:pPr>
        <w:pStyle w:val="Heading3"/>
      </w:pPr>
      <w:bookmarkStart w:id="222" w:name="_Toc108515562"/>
      <w:bookmarkStart w:id="223" w:name="_Toc149560762"/>
      <w:r w:rsidRPr="00324FEC">
        <w:t>Operating</w:t>
      </w:r>
      <w:r>
        <w:t xml:space="preserve"> </w:t>
      </w:r>
      <w:r w:rsidR="00BC4620">
        <w:t>C</w:t>
      </w:r>
      <w:r>
        <w:t>ost</w:t>
      </w:r>
      <w:bookmarkEnd w:id="222"/>
      <w:bookmarkEnd w:id="223"/>
    </w:p>
    <w:p w14:paraId="46A7CD4F" w14:textId="43646C11" w:rsidR="00324FEC" w:rsidRDefault="00324FEC" w:rsidP="00324FEC">
      <w:pPr>
        <w:jc w:val="both"/>
      </w:pPr>
      <w:r>
        <w:t xml:space="preserve">The </w:t>
      </w:r>
      <w:r w:rsidR="005A53D7">
        <w:t xml:space="preserve">variable operating costs (i.e. feedstock and </w:t>
      </w:r>
      <w:r>
        <w:t>utility costs</w:t>
      </w:r>
      <w:r w:rsidR="005A53D7">
        <w:t>)</w:t>
      </w:r>
      <w:r>
        <w:t xml:space="preserve"> for the biomass pyrolysis and gasification scenarios are presented in </w:t>
      </w:r>
      <w:r>
        <w:fldChar w:fldCharType="begin"/>
      </w:r>
      <w:r>
        <w:instrText xml:space="preserve"> REF _Ref107561923 \h </w:instrText>
      </w:r>
      <w:r>
        <w:fldChar w:fldCharType="separate"/>
      </w:r>
      <w:r w:rsidR="000A0462">
        <w:t xml:space="preserve">Figure </w:t>
      </w:r>
      <w:r w:rsidR="000A0462">
        <w:rPr>
          <w:noProof/>
        </w:rPr>
        <w:t>4</w:t>
      </w:r>
      <w:r w:rsidR="000A0462">
        <w:noBreakHyphen/>
      </w:r>
      <w:r w:rsidR="000A0462">
        <w:rPr>
          <w:noProof/>
        </w:rPr>
        <w:t>5</w:t>
      </w:r>
      <w:r>
        <w:fldChar w:fldCharType="end"/>
      </w:r>
      <w:r>
        <w:t>.</w:t>
      </w:r>
      <w:r w:rsidR="005A53D7">
        <w:t xml:space="preserve"> Electricity is the dominant factor accounting for between 65% (BIO-G) and 85% (BIO-P-STM-HI/LO) variable operating costs.</w:t>
      </w:r>
      <w:r w:rsidR="00285AC1">
        <w:t xml:space="preserve"> Electricity costs are reduced in the OLGA cases as the additional steam generation that occurs is used to produce electricity, offsetting approximately half the electricity requirements for those scenarios. </w:t>
      </w:r>
    </w:p>
    <w:p w14:paraId="2E7C1AC7" w14:textId="78FD367B" w:rsidR="00324FEC" w:rsidRDefault="00BC4620" w:rsidP="00324FEC">
      <w:pPr>
        <w:keepNext/>
        <w:spacing w:after="0"/>
        <w:jc w:val="center"/>
      </w:pPr>
      <w:r>
        <w:rPr>
          <w:noProof/>
        </w:rPr>
        <w:lastRenderedPageBreak/>
        <w:drawing>
          <wp:inline distT="0" distB="0" distL="0" distR="0" wp14:anchorId="2520137B" wp14:editId="0C8579A9">
            <wp:extent cx="5727700" cy="2728078"/>
            <wp:effectExtent l="0" t="0" r="6350" b="0"/>
            <wp:docPr id="1985891834" name="Chart 1">
              <a:extLst xmlns:a="http://schemas.openxmlformats.org/drawingml/2006/main">
                <a:ext uri="{FF2B5EF4-FFF2-40B4-BE49-F238E27FC236}">
                  <a16:creationId xmlns:a16="http://schemas.microsoft.com/office/drawing/2014/main" id="{7691B356-CF28-0499-DA2F-5C6A6F00F83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14:paraId="6A1C1E48" w14:textId="749A9C81" w:rsidR="00324FEC" w:rsidRDefault="00324FEC" w:rsidP="00324FEC">
      <w:pPr>
        <w:pStyle w:val="Caption"/>
      </w:pPr>
      <w:bookmarkStart w:id="224" w:name="_Ref107561923"/>
      <w:bookmarkStart w:id="225" w:name="_Toc149560197"/>
      <w:r>
        <w:t xml:space="preserve">Figure </w:t>
      </w:r>
      <w:r w:rsidR="00FC7334">
        <w:fldChar w:fldCharType="begin"/>
      </w:r>
      <w:r w:rsidR="00FC7334">
        <w:instrText xml:space="preserve"> STYLEREF 1 \s </w:instrText>
      </w:r>
      <w:r w:rsidR="00FC7334">
        <w:fldChar w:fldCharType="separate"/>
      </w:r>
      <w:r w:rsidR="000A0462">
        <w:rPr>
          <w:noProof/>
        </w:rPr>
        <w:t>4</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5</w:t>
      </w:r>
      <w:r w:rsidR="00FC7334">
        <w:fldChar w:fldCharType="end"/>
      </w:r>
      <w:bookmarkEnd w:id="224"/>
      <w:r w:rsidR="00BC4620">
        <w:t xml:space="preserve"> Operational costs for green hydrogen from</w:t>
      </w:r>
      <w:r>
        <w:t xml:space="preserve"> biomass gasification and pyrolysis</w:t>
      </w:r>
      <w:bookmarkEnd w:id="225"/>
      <w:r>
        <w:t xml:space="preserve"> </w:t>
      </w:r>
    </w:p>
    <w:p w14:paraId="53C28FC4" w14:textId="58767CF0" w:rsidR="00324FEC" w:rsidRDefault="00285AC1" w:rsidP="00324FEC">
      <w:pPr>
        <w:jc w:val="both"/>
      </w:pPr>
      <w:r>
        <w:t xml:space="preserve">Feedstock costs and cooling water demand are the next most significant component of the variable operating costs. Whilst the feedstock demand for the OLGA scenarios is more than double the STM scenarios, they are relatively small and do not have a significant impact on the overall cost competitiveness. </w:t>
      </w:r>
    </w:p>
    <w:p w14:paraId="6A122359" w14:textId="225B0CA1" w:rsidR="00324FEC" w:rsidRDefault="00324FEC" w:rsidP="00324FEC">
      <w:pPr>
        <w:pStyle w:val="Heading3"/>
      </w:pPr>
      <w:bookmarkStart w:id="226" w:name="_Toc108515563"/>
      <w:bookmarkStart w:id="227" w:name="_Ref146512618"/>
      <w:bookmarkStart w:id="228" w:name="_Toc149560763"/>
      <w:r w:rsidRPr="00324FEC">
        <w:t>Levelized</w:t>
      </w:r>
      <w:r>
        <w:t xml:space="preserve"> </w:t>
      </w:r>
      <w:r w:rsidR="00BC4620">
        <w:t>C</w:t>
      </w:r>
      <w:r>
        <w:t>ost</w:t>
      </w:r>
      <w:bookmarkEnd w:id="226"/>
      <w:bookmarkEnd w:id="227"/>
      <w:bookmarkEnd w:id="228"/>
    </w:p>
    <w:p w14:paraId="54E302AB" w14:textId="5833211A" w:rsidR="00324FEC" w:rsidRDefault="00324FEC" w:rsidP="004C4E6E">
      <w:pPr>
        <w:jc w:val="both"/>
      </w:pPr>
      <w:r>
        <w:t xml:space="preserve">The </w:t>
      </w:r>
      <w:r w:rsidR="00767063">
        <w:t>levelized cost of hydrogen production for each scenario</w:t>
      </w:r>
      <w:r>
        <w:t xml:space="preserve"> is presented in </w:t>
      </w:r>
      <w:r>
        <w:fldChar w:fldCharType="begin"/>
      </w:r>
      <w:r>
        <w:instrText xml:space="preserve"> REF _Ref107564113 \h </w:instrText>
      </w:r>
      <w:r>
        <w:fldChar w:fldCharType="separate"/>
      </w:r>
      <w:r w:rsidR="000A0462">
        <w:t xml:space="preserve">Figure </w:t>
      </w:r>
      <w:r w:rsidR="000A0462">
        <w:rPr>
          <w:noProof/>
        </w:rPr>
        <w:t>4</w:t>
      </w:r>
      <w:r w:rsidR="000A0462">
        <w:noBreakHyphen/>
      </w:r>
      <w:r w:rsidR="000A0462">
        <w:rPr>
          <w:noProof/>
        </w:rPr>
        <w:t>6</w:t>
      </w:r>
      <w:r>
        <w:fldChar w:fldCharType="end"/>
      </w:r>
      <w:r w:rsidR="00767063">
        <w:t>, with values ranging from $4.66 to $</w:t>
      </w:r>
      <w:r w:rsidR="004C4E6E">
        <w:t>9.62</w:t>
      </w:r>
      <w:r w:rsidR="00767063">
        <w:t xml:space="preserve"> /kg H</w:t>
      </w:r>
      <w:r w:rsidR="00767063" w:rsidRPr="00767063">
        <w:rPr>
          <w:vertAlign w:val="subscript"/>
        </w:rPr>
        <w:t>2</w:t>
      </w:r>
      <w:r w:rsidR="00767063">
        <w:t>. The most competitive scenario is the BIO-G at $4.66 / kg H</w:t>
      </w:r>
      <w:r w:rsidR="00767063" w:rsidRPr="00767063">
        <w:rPr>
          <w:vertAlign w:val="subscript"/>
        </w:rPr>
        <w:t>2</w:t>
      </w:r>
      <w:r w:rsidR="00767063">
        <w:t xml:space="preserve">. The capital cost is the dominant factor influencing the LCOH for all technologies, which in turn makes the fixed operational costs (labour, maintenance, taxes and insurance) the second most influential factor as these are a fixed percentage of capital costs. </w:t>
      </w:r>
    </w:p>
    <w:p w14:paraId="23EA4532" w14:textId="264CEDEB" w:rsidR="00324FEC" w:rsidRDefault="00BC4620" w:rsidP="00324FEC">
      <w:pPr>
        <w:spacing w:after="0"/>
        <w:jc w:val="center"/>
      </w:pPr>
      <w:r>
        <w:rPr>
          <w:noProof/>
        </w:rPr>
        <w:drawing>
          <wp:inline distT="0" distB="0" distL="0" distR="0" wp14:anchorId="705026FC" wp14:editId="15CE3AA5">
            <wp:extent cx="5760000" cy="2743200"/>
            <wp:effectExtent l="0" t="0" r="0" b="0"/>
            <wp:docPr id="1046708025" name="Chart 1">
              <a:extLst xmlns:a="http://schemas.openxmlformats.org/drawingml/2006/main">
                <a:ext uri="{FF2B5EF4-FFF2-40B4-BE49-F238E27FC236}">
                  <a16:creationId xmlns:a16="http://schemas.microsoft.com/office/drawing/2014/main" id="{10BE477E-D854-96BD-A3AB-8C44AB12CE9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6D6D584B" w14:textId="0F570EF3" w:rsidR="00324FEC" w:rsidRDefault="00324FEC" w:rsidP="00324FEC">
      <w:pPr>
        <w:pStyle w:val="Caption"/>
      </w:pPr>
      <w:bookmarkStart w:id="229" w:name="_Ref107564113"/>
      <w:bookmarkStart w:id="230" w:name="_Toc149560198"/>
      <w:r>
        <w:t xml:space="preserve">Figure </w:t>
      </w:r>
      <w:r w:rsidR="00FC7334">
        <w:fldChar w:fldCharType="begin"/>
      </w:r>
      <w:r w:rsidR="00FC7334">
        <w:instrText xml:space="preserve"> STYLEREF 1 \s </w:instrText>
      </w:r>
      <w:r w:rsidR="00FC7334">
        <w:fldChar w:fldCharType="separate"/>
      </w:r>
      <w:r w:rsidR="000A0462">
        <w:rPr>
          <w:noProof/>
        </w:rPr>
        <w:t>4</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6</w:t>
      </w:r>
      <w:r w:rsidR="00FC7334">
        <w:fldChar w:fldCharType="end"/>
      </w:r>
      <w:bookmarkEnd w:id="229"/>
      <w:r w:rsidR="00BC4620">
        <w:t xml:space="preserve"> </w:t>
      </w:r>
      <w:r w:rsidR="00D01673">
        <w:t>Levelized</w:t>
      </w:r>
      <w:r w:rsidR="00BC4620">
        <w:t xml:space="preserve"> cost of hydrogen for green hydrogen from</w:t>
      </w:r>
      <w:r>
        <w:t xml:space="preserve"> biomass gasification and pyrolysis</w:t>
      </w:r>
      <w:bookmarkEnd w:id="230"/>
      <w:r>
        <w:t xml:space="preserve"> </w:t>
      </w:r>
    </w:p>
    <w:p w14:paraId="16E119E1" w14:textId="3E030C2D" w:rsidR="00324FEC" w:rsidRDefault="004C4E6E" w:rsidP="00324FEC">
      <w:pPr>
        <w:jc w:val="both"/>
      </w:pPr>
      <w:r>
        <w:t>Finance costs are potentially negative (depending on scenario) as they also include the sale of the negative carbon emissions (from the CO</w:t>
      </w:r>
      <w:r w:rsidRPr="004C4E6E">
        <w:rPr>
          <w:vertAlign w:val="subscript"/>
        </w:rPr>
        <w:t>2</w:t>
      </w:r>
      <w:r>
        <w:t xml:space="preserve"> capture) as offsets</w:t>
      </w:r>
      <w:r w:rsidR="00711965">
        <w:t xml:space="preserve"> (i.e. Australian Carbon </w:t>
      </w:r>
      <w:r w:rsidR="00711965">
        <w:lastRenderedPageBreak/>
        <w:t>Credit Units, ACCUs)</w:t>
      </w:r>
      <w:r>
        <w:t>. Only in the LO scenarios and the BIO-G scenario do the offsets (priced at</w:t>
      </w:r>
      <w:r w:rsidR="00711965">
        <w:t xml:space="preserve"> $25/tCO</w:t>
      </w:r>
      <w:r w:rsidR="00711965" w:rsidRPr="00711965">
        <w:rPr>
          <w:vertAlign w:val="subscript"/>
        </w:rPr>
        <w:t>2e</w:t>
      </w:r>
      <w:r w:rsidR="00711965">
        <w:t xml:space="preserve">) generate enough revenue to lower the LCOH. The additional capital and operating expense for the second capture unit from the flue gas in the HI cases is not offset by the ACCU revenue. </w:t>
      </w:r>
    </w:p>
    <w:p w14:paraId="16A8EF00" w14:textId="77777777" w:rsidR="00324FEC" w:rsidRDefault="00324FEC" w:rsidP="00324FEC">
      <w:pPr>
        <w:pStyle w:val="Heading3"/>
      </w:pPr>
      <w:bookmarkStart w:id="231" w:name="_Toc108515564"/>
      <w:bookmarkStart w:id="232" w:name="_Toc149560764"/>
      <w:r>
        <w:t xml:space="preserve">Sensitivity </w:t>
      </w:r>
      <w:r w:rsidRPr="00324FEC">
        <w:t>Analysis</w:t>
      </w:r>
      <w:bookmarkEnd w:id="231"/>
      <w:bookmarkEnd w:id="232"/>
    </w:p>
    <w:p w14:paraId="701F320B" w14:textId="1F9370A3" w:rsidR="00324FEC" w:rsidRDefault="00711965" w:rsidP="00324FEC">
      <w:pPr>
        <w:keepNext/>
        <w:spacing w:before="120" w:after="0"/>
      </w:pPr>
      <w:r>
        <w:t>A detailed sensitivity analysis</w:t>
      </w:r>
      <w:r>
        <w:rPr>
          <w:rStyle w:val="FootnoteReference"/>
        </w:rPr>
        <w:footnoteReference w:id="20"/>
      </w:r>
      <w:r>
        <w:t xml:space="preserve"> was conducted to better understand the impact of variations in the dominant cost factors (feedstock cost and capital cost) and to identify targets that may lead to hydrogen production costs below the $2/kg target originally expressed in the Low </w:t>
      </w:r>
      <w:r w:rsidRPr="00FC7334">
        <w:t>Emissions Technology Statement</w:t>
      </w:r>
      <w:r w:rsidR="00B22DBB">
        <w:rPr>
          <w:noProof/>
        </w:rPr>
        <mc:AlternateContent>
          <mc:Choice Requires="wps">
            <w:drawing>
              <wp:anchor distT="0" distB="0" distL="114300" distR="114300" simplePos="0" relativeHeight="251687936" behindDoc="0" locked="0" layoutInCell="1" allowOverlap="1" wp14:anchorId="7654DCE7" wp14:editId="30AB72E5">
                <wp:simplePos x="0" y="0"/>
                <wp:positionH relativeFrom="column">
                  <wp:posOffset>0</wp:posOffset>
                </wp:positionH>
                <wp:positionV relativeFrom="paragraph">
                  <wp:posOffset>0</wp:posOffset>
                </wp:positionV>
                <wp:extent cx="1828800" cy="1828800"/>
                <wp:effectExtent l="0" t="0" r="0" b="0"/>
                <wp:wrapSquare wrapText="bothSides"/>
                <wp:docPr id="20" name="Text Box 20"/>
                <wp:cNvGraphicFramePr/>
                <a:graphic xmlns:a="http://schemas.openxmlformats.org/drawingml/2006/main">
                  <a:graphicData uri="http://schemas.microsoft.com/office/word/2010/wordprocessingShape">
                    <wps:wsp>
                      <wps:cNvSpPr txBox="1"/>
                      <wps:spPr>
                        <a:xfrm>
                          <a:off x="0" y="0"/>
                          <a:ext cx="1828800" cy="1828800"/>
                        </a:xfrm>
                        <a:prstGeom prst="rect">
                          <a:avLst/>
                        </a:prstGeom>
                        <a:noFill/>
                        <a:ln w="6350">
                          <a:solidFill>
                            <a:prstClr val="black"/>
                          </a:solidFill>
                        </a:ln>
                      </wps:spPr>
                      <wps:txbx>
                        <w:txbxContent>
                          <w:p w14:paraId="6D6446A1" w14:textId="4E3869AC" w:rsidR="00B22DBB" w:rsidRPr="00EC39B6" w:rsidRDefault="00B22DBB" w:rsidP="00EC39B6">
                            <w:pPr>
                              <w:spacing w:before="120"/>
                            </w:pPr>
                            <w:r w:rsidRPr="00FC7334">
                              <w:rPr>
                                <w:rStyle w:val="FootnoteReference"/>
                              </w:rPr>
                              <w:footnoteRef/>
                            </w:r>
                            <w:r w:rsidRPr="00FC7334">
                              <w:t xml:space="preserve">. The results are summarised in </w:t>
                            </w:r>
                            <w:r w:rsidRPr="00FC7334">
                              <w:rPr>
                                <w:szCs w:val="22"/>
                              </w:rPr>
                              <w:fldChar w:fldCharType="begin"/>
                            </w:r>
                            <w:r w:rsidRPr="00FC7334">
                              <w:rPr>
                                <w:szCs w:val="22"/>
                              </w:rPr>
                              <w:instrText xml:space="preserve"> REF _Ref108101860 \h  \* MERGEFORMAT </w:instrText>
                            </w:r>
                            <w:r w:rsidRPr="00FC7334">
                              <w:rPr>
                                <w:szCs w:val="22"/>
                              </w:rPr>
                            </w:r>
                            <w:r w:rsidRPr="00FC7334">
                              <w:rPr>
                                <w:szCs w:val="22"/>
                              </w:rPr>
                              <w:fldChar w:fldCharType="separate"/>
                            </w:r>
                            <w:r w:rsidR="000A0462" w:rsidRPr="000A0462">
                              <w:rPr>
                                <w:szCs w:val="22"/>
                              </w:rPr>
                              <w:t xml:space="preserve">Figure </w:t>
                            </w:r>
                            <w:r w:rsidR="000A0462" w:rsidRPr="000A0462">
                              <w:rPr>
                                <w:noProof/>
                                <w:szCs w:val="22"/>
                              </w:rPr>
                              <w:t>4</w:t>
                            </w:r>
                            <w:r w:rsidR="000A0462" w:rsidRPr="000A0462">
                              <w:rPr>
                                <w:noProof/>
                                <w:szCs w:val="22"/>
                              </w:rPr>
                              <w:noBreakHyphen/>
                              <w:t>7</w:t>
                            </w:r>
                            <w:r w:rsidRPr="00FC7334">
                              <w:rPr>
                                <w:szCs w:val="22"/>
                              </w:rPr>
                              <w:fldChar w:fldCharType="end"/>
                            </w:r>
                            <w:r w:rsidRPr="00FC7334">
                              <w:rPr>
                                <w:szCs w:val="22"/>
                              </w:rPr>
                              <w:t xml:space="preserve"> through</w:t>
                            </w:r>
                            <w:r>
                              <w:rPr>
                                <w:szCs w:val="22"/>
                              </w:rPr>
                              <w:t xml:space="preserve"> </w:t>
                            </w:r>
                            <w:r>
                              <w:rPr>
                                <w:szCs w:val="22"/>
                              </w:rPr>
                              <w:fldChar w:fldCharType="begin"/>
                            </w:r>
                            <w:r>
                              <w:rPr>
                                <w:szCs w:val="22"/>
                              </w:rPr>
                              <w:instrText xml:space="preserve"> REF _Ref146522403 \h </w:instrText>
                            </w:r>
                            <w:r>
                              <w:rPr>
                                <w:szCs w:val="22"/>
                              </w:rPr>
                            </w:r>
                            <w:r>
                              <w:rPr>
                                <w:szCs w:val="22"/>
                              </w:rPr>
                              <w:fldChar w:fldCharType="separate"/>
                            </w:r>
                            <w:r w:rsidR="000A0462">
                              <w:t xml:space="preserve">Figure </w:t>
                            </w:r>
                            <w:r w:rsidR="000A0462">
                              <w:rPr>
                                <w:noProof/>
                              </w:rPr>
                              <w:t>4</w:t>
                            </w:r>
                            <w:r w:rsidR="000A0462">
                              <w:noBreakHyphen/>
                            </w:r>
                            <w:r w:rsidR="000A0462">
                              <w:rPr>
                                <w:noProof/>
                              </w:rPr>
                              <w:t>9</w:t>
                            </w:r>
                            <w:r>
                              <w:rPr>
                                <w:szCs w:val="22"/>
                              </w:rPr>
                              <w:fldChar w:fldCharType="end"/>
                            </w:r>
                            <w:r w:rsidRPr="00083BE4">
                              <w:rPr>
                                <w:szCs w:val="22"/>
                              </w:rPr>
                              <w:t>.</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type w14:anchorId="7654DCE7" id="_x0000_t202" coordsize="21600,21600" o:spt="202" path="m,l,21600r21600,l21600,xe">
                <v:stroke joinstyle="miter"/>
                <v:path gradientshapeok="t" o:connecttype="rect"/>
              </v:shapetype>
              <v:shape id="Text Box 20" o:spid="_x0000_s1030" type="#_x0000_t202" style="position:absolute;margin-left:0;margin-top:0;width:2in;height:2in;z-index:251687936;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vqUhKwIAAFoEAAAOAAAAZHJzL2Uyb0RvYy54bWysVN9v2jAQfp+0/8Hy+0hgtKMRoWJUTJOq&#10;thKd+mwcm1hzfJZtSNhfv7NDAHV7mvbi3Pl++O777jK/7xpNDsJ5Baak41FOiTAcKmV2Jf3xuv40&#10;o8QHZiqmwYiSHoWn94uPH+atLcQEatCVcASTGF+0tqR1CLbIMs9r0TA/AisMGiW4hgVU3S6rHGsx&#10;e6OzSZ7fZi24yjrgwnu8feiNdJHySyl4eJbSi0B0SbG2kE6Xzm08s8WcFTvHbK34qQz2D1U0TBl8&#10;9JzqgQVG9k79kapR3IEHGUYcmgykVFykHrCbcf6um03NrEi9IDjenmHy/y8tfzps7IsjofsKHRIY&#10;AWmtLzxexn466Zr4xUoJ2hHC4xk20QXCY9BsMpvlaOJoGxTMk13CrfPhm4CGRKGkDnlJcLHDow+9&#10;6+ASXzOwVlonbrQhbUlvP9/kKcCDVlU0RrcYstKOHBiyu9WM/4zl47NXXqhpg5eXpqIUum1HVFXS&#10;6dDwFqoj4uCgHxFv+Vph+kfmwwtzOBPYH855eMZDasCa4CRRUoP79bf76I9UoZWSFmespAaXgBL9&#10;3SCFd+PpNI5kUqY3XyaouGvL9tpi9s0KsM0x7pPlSYz+QQ+idNC84TIs45toYobjyyUNg7gK/dzj&#10;MnGxXCYnHELLwqPZWB5TD6C+dm/M2RNZAXl+gmEWWfGOs943Rnq73AdkLhEaUe4xPYGPA5y4OS1b&#10;3JBrPXldfgmL3wAAAP//AwBQSwMEFAAGAAgAAAAhALcMAwjXAAAABQEAAA8AAABkcnMvZG93bnJl&#10;di54bWxMj0FPwzAMhe9I/IfISNxYyiSglKYTGuLGYWwTZ68xbSFxqibbWn49BiGNi+WnZz1/r1yM&#10;3qkDDbELbOB6loEiroPtuDGw3Txf5aBiQrboApOBiSIsqvOzEgsbjvxKh3VqlIRwLNBAm1JfaB3r&#10;ljzGWeiJxXsPg8ckcmi0HfAo4d7peZbdao8dy4cWe1q2VH+u996AnW6Wk3Vfdvvxdne/CnazeolP&#10;xlxejI8PoBKN6XQMP/iCDpUw7cKebVTOgBRJv1O8eZ6L3P0tuir1f/rqGwAA//8DAFBLAQItABQA&#10;BgAIAAAAIQC2gziS/gAAAOEBAAATAAAAAAAAAAAAAAAAAAAAAABbQ29udGVudF9UeXBlc10ueG1s&#10;UEsBAi0AFAAGAAgAAAAhADj9If/WAAAAlAEAAAsAAAAAAAAAAAAAAAAALwEAAF9yZWxzLy5yZWxz&#10;UEsBAi0AFAAGAAgAAAAhACK+pSErAgAAWgQAAA4AAAAAAAAAAAAAAAAALgIAAGRycy9lMm9Eb2Mu&#10;eG1sUEsBAi0AFAAGAAgAAAAhALcMAwjXAAAABQEAAA8AAAAAAAAAAAAAAAAAhQQAAGRycy9kb3du&#10;cmV2LnhtbFBLBQYAAAAABAAEAPMAAACJBQAAAAA=&#10;" filled="f" strokeweight=".5pt">
                <v:textbox style="mso-fit-shape-to-text:t">
                  <w:txbxContent>
                    <w:p w14:paraId="6D6446A1" w14:textId="4E3869AC" w:rsidR="00B22DBB" w:rsidRPr="00EC39B6" w:rsidRDefault="00B22DBB" w:rsidP="00EC39B6">
                      <w:pPr>
                        <w:spacing w:before="120"/>
                      </w:pPr>
                      <w:r w:rsidRPr="00FC7334">
                        <w:rPr>
                          <w:rStyle w:val="FootnoteReference"/>
                        </w:rPr>
                        <w:footnoteRef/>
                      </w:r>
                      <w:r w:rsidRPr="00FC7334">
                        <w:t xml:space="preserve">. The results are summarised in </w:t>
                      </w:r>
                      <w:r w:rsidRPr="00FC7334">
                        <w:rPr>
                          <w:szCs w:val="22"/>
                        </w:rPr>
                        <w:fldChar w:fldCharType="begin"/>
                      </w:r>
                      <w:r w:rsidRPr="00FC7334">
                        <w:rPr>
                          <w:szCs w:val="22"/>
                        </w:rPr>
                        <w:instrText xml:space="preserve"> REF _Ref108101860 \h  \* MERGEFORMAT </w:instrText>
                      </w:r>
                      <w:r w:rsidRPr="00FC7334">
                        <w:rPr>
                          <w:szCs w:val="22"/>
                        </w:rPr>
                      </w:r>
                      <w:r w:rsidRPr="00FC7334">
                        <w:rPr>
                          <w:szCs w:val="22"/>
                        </w:rPr>
                        <w:fldChar w:fldCharType="separate"/>
                      </w:r>
                      <w:r w:rsidR="000A0462" w:rsidRPr="000A0462">
                        <w:rPr>
                          <w:szCs w:val="22"/>
                        </w:rPr>
                        <w:t xml:space="preserve">Figure </w:t>
                      </w:r>
                      <w:r w:rsidR="000A0462" w:rsidRPr="000A0462">
                        <w:rPr>
                          <w:noProof/>
                          <w:szCs w:val="22"/>
                        </w:rPr>
                        <w:t>4</w:t>
                      </w:r>
                      <w:r w:rsidR="000A0462" w:rsidRPr="000A0462">
                        <w:rPr>
                          <w:noProof/>
                          <w:szCs w:val="22"/>
                        </w:rPr>
                        <w:noBreakHyphen/>
                        <w:t>7</w:t>
                      </w:r>
                      <w:r w:rsidRPr="00FC7334">
                        <w:rPr>
                          <w:szCs w:val="22"/>
                        </w:rPr>
                        <w:fldChar w:fldCharType="end"/>
                      </w:r>
                      <w:r w:rsidRPr="00FC7334">
                        <w:rPr>
                          <w:szCs w:val="22"/>
                        </w:rPr>
                        <w:t xml:space="preserve"> through</w:t>
                      </w:r>
                      <w:r>
                        <w:rPr>
                          <w:szCs w:val="22"/>
                        </w:rPr>
                        <w:t xml:space="preserve"> </w:t>
                      </w:r>
                      <w:r>
                        <w:rPr>
                          <w:szCs w:val="22"/>
                        </w:rPr>
                        <w:fldChar w:fldCharType="begin"/>
                      </w:r>
                      <w:r>
                        <w:rPr>
                          <w:szCs w:val="22"/>
                        </w:rPr>
                        <w:instrText xml:space="preserve"> REF _Ref146522403 \h </w:instrText>
                      </w:r>
                      <w:r>
                        <w:rPr>
                          <w:szCs w:val="22"/>
                        </w:rPr>
                      </w:r>
                      <w:r>
                        <w:rPr>
                          <w:szCs w:val="22"/>
                        </w:rPr>
                        <w:fldChar w:fldCharType="separate"/>
                      </w:r>
                      <w:r w:rsidR="000A0462">
                        <w:t xml:space="preserve">Figure </w:t>
                      </w:r>
                      <w:r w:rsidR="000A0462">
                        <w:rPr>
                          <w:noProof/>
                        </w:rPr>
                        <w:t>4</w:t>
                      </w:r>
                      <w:r w:rsidR="000A0462">
                        <w:noBreakHyphen/>
                      </w:r>
                      <w:r w:rsidR="000A0462">
                        <w:rPr>
                          <w:noProof/>
                        </w:rPr>
                        <w:t>9</w:t>
                      </w:r>
                      <w:r>
                        <w:rPr>
                          <w:szCs w:val="22"/>
                        </w:rPr>
                        <w:fldChar w:fldCharType="end"/>
                      </w:r>
                      <w:r w:rsidRPr="00083BE4">
                        <w:rPr>
                          <w:szCs w:val="22"/>
                        </w:rPr>
                        <w:t>.</w:t>
                      </w:r>
                    </w:p>
                  </w:txbxContent>
                </v:textbox>
                <w10:wrap type="square"/>
              </v:shape>
            </w:pict>
          </mc:Fallback>
        </mc:AlternateContent>
      </w:r>
      <w:r w:rsidR="00FC7334">
        <w:rPr>
          <w:noProof/>
        </w:rPr>
        <w:drawing>
          <wp:inline distT="0" distB="0" distL="0" distR="0" wp14:anchorId="6B2A538E" wp14:editId="2357F935">
            <wp:extent cx="5760000" cy="2743200"/>
            <wp:effectExtent l="0" t="0" r="0" b="0"/>
            <wp:docPr id="84362309" name="Chart 1">
              <a:extLst xmlns:a="http://schemas.openxmlformats.org/drawingml/2006/main">
                <a:ext uri="{FF2B5EF4-FFF2-40B4-BE49-F238E27FC236}">
                  <a16:creationId xmlns:a16="http://schemas.microsoft.com/office/drawing/2014/main" id="{0603248F-501D-3399-EC8D-3C6F7E85BD3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77CFB8D1" w14:textId="1AAFFAF8" w:rsidR="00324FEC" w:rsidRPr="00704BE7" w:rsidRDefault="00324FEC" w:rsidP="00AF6C11">
      <w:pPr>
        <w:pStyle w:val="Caption"/>
      </w:pPr>
      <w:bookmarkStart w:id="233" w:name="_Ref108101860"/>
      <w:bookmarkStart w:id="234" w:name="_Toc149560199"/>
      <w:r w:rsidRPr="00704BE7">
        <w:t xml:space="preserve">Figure </w:t>
      </w:r>
      <w:r w:rsidR="00FC7334">
        <w:fldChar w:fldCharType="begin"/>
      </w:r>
      <w:r w:rsidR="00FC7334">
        <w:instrText xml:space="preserve"> STYLEREF 1 \s </w:instrText>
      </w:r>
      <w:r w:rsidR="00FC7334">
        <w:fldChar w:fldCharType="separate"/>
      </w:r>
      <w:r w:rsidR="000A0462">
        <w:rPr>
          <w:noProof/>
        </w:rPr>
        <w:t>4</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7</w:t>
      </w:r>
      <w:r w:rsidR="00FC7334">
        <w:fldChar w:fldCharType="end"/>
      </w:r>
      <w:bookmarkEnd w:id="233"/>
      <w:r w:rsidRPr="00704BE7">
        <w:t xml:space="preserve"> </w:t>
      </w:r>
      <w:r w:rsidR="00FC7334">
        <w:t>Capital cost s</w:t>
      </w:r>
      <w:r w:rsidRPr="00704BE7">
        <w:t xml:space="preserve">ensitivity </w:t>
      </w:r>
      <w:r w:rsidR="00FC7334">
        <w:t xml:space="preserve">analysis </w:t>
      </w:r>
      <w:r w:rsidRPr="00704BE7">
        <w:t xml:space="preserve">of biomass gasification and </w:t>
      </w:r>
      <w:r w:rsidRPr="00AF6C11">
        <w:t>pyrolysis</w:t>
      </w:r>
      <w:bookmarkEnd w:id="234"/>
      <w:r w:rsidRPr="00704BE7">
        <w:t xml:space="preserve"> </w:t>
      </w:r>
    </w:p>
    <w:p w14:paraId="78FDC361" w14:textId="3E4FD480" w:rsidR="00B4010C" w:rsidRDefault="00B4010C" w:rsidP="00324FEC">
      <w:pPr>
        <w:jc w:val="both"/>
      </w:pPr>
      <w:r>
        <w:t>As the dominant influence on LCOH, the capital cost sensitivity analysis demonstrated the largest variability. Decreasing the capital cost by 30% saw the BIO-G and BIO-P-STM-LO cases yield levelized costs below $4/kg H2, however, none approached the $2/kg target range. The competitiveness between technologies didn’t change with this sensitivity analysis, although the higher capital cost component of the OLGA scenarios had a more significant impact than for the STM scenarios. Indeed, a 50% capital cost increase reduces the difference between the BIO-P-OLGA-LO and BIO-P-STM-HI cases to ~2.5% (down from 8% in the base case), despite the substantial additional CO</w:t>
      </w:r>
      <w:r w:rsidRPr="00B4010C">
        <w:rPr>
          <w:vertAlign w:val="subscript"/>
        </w:rPr>
        <w:t>2</w:t>
      </w:r>
      <w:r>
        <w:t xml:space="preserve"> capture costs associated with the HI scenario. </w:t>
      </w:r>
    </w:p>
    <w:p w14:paraId="6F34AF2B" w14:textId="217ED988" w:rsidR="00324FEC" w:rsidRDefault="00FC7334" w:rsidP="00324FEC">
      <w:pPr>
        <w:keepNext/>
        <w:spacing w:after="0"/>
      </w:pPr>
      <w:r>
        <w:rPr>
          <w:noProof/>
        </w:rPr>
        <w:lastRenderedPageBreak/>
        <w:drawing>
          <wp:inline distT="0" distB="0" distL="0" distR="0" wp14:anchorId="1A6BEB29" wp14:editId="1D27B954">
            <wp:extent cx="5760000" cy="2743200"/>
            <wp:effectExtent l="0" t="0" r="0" b="0"/>
            <wp:docPr id="1923740553" name="Chart 1">
              <a:extLst xmlns:a="http://schemas.openxmlformats.org/drawingml/2006/main">
                <a:ext uri="{FF2B5EF4-FFF2-40B4-BE49-F238E27FC236}">
                  <a16:creationId xmlns:a16="http://schemas.microsoft.com/office/drawing/2014/main" id="{A53ECA0F-FCDD-2F86-F538-D0E98DCE15F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5330EC2C" w14:textId="2CBEC70C" w:rsidR="00324FEC" w:rsidRDefault="00324FEC" w:rsidP="00324FEC">
      <w:pPr>
        <w:pStyle w:val="Caption"/>
      </w:pPr>
      <w:bookmarkStart w:id="235" w:name="_Ref108101969"/>
      <w:bookmarkStart w:id="236" w:name="_Toc149560200"/>
      <w:r>
        <w:t xml:space="preserve">Figure </w:t>
      </w:r>
      <w:r w:rsidR="00FC7334">
        <w:fldChar w:fldCharType="begin"/>
      </w:r>
      <w:r w:rsidR="00FC7334">
        <w:instrText xml:space="preserve"> STYLEREF 1 \s </w:instrText>
      </w:r>
      <w:r w:rsidR="00FC7334">
        <w:fldChar w:fldCharType="separate"/>
      </w:r>
      <w:r w:rsidR="000A0462">
        <w:rPr>
          <w:noProof/>
        </w:rPr>
        <w:t>4</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8</w:t>
      </w:r>
      <w:r w:rsidR="00FC7334">
        <w:fldChar w:fldCharType="end"/>
      </w:r>
      <w:bookmarkEnd w:id="235"/>
      <w:r>
        <w:t xml:space="preserve"> </w:t>
      </w:r>
      <w:r w:rsidR="00FC7334">
        <w:t>Electricity price s</w:t>
      </w:r>
      <w:r>
        <w:t>ensitivity analysis of biomass gasification and pyrolysis</w:t>
      </w:r>
      <w:bookmarkEnd w:id="236"/>
      <w:r>
        <w:t xml:space="preserve"> </w:t>
      </w:r>
    </w:p>
    <w:p w14:paraId="16E12F06" w14:textId="5279E10E" w:rsidR="00324FEC" w:rsidRPr="009E2821" w:rsidRDefault="00B4010C" w:rsidP="00324FEC">
      <w:pPr>
        <w:jc w:val="both"/>
      </w:pPr>
      <w:r>
        <w:t xml:space="preserve">Electricity price did not have as large an impact on LCOH, however, the dramatic difference in electricity usage between the STM and OLGA scenarios, meant that the competitiveness of the technologies changed under this sensitivity analysis. Specifically, the lower electricity price reduced the LCOH for the BIO-P-STM-LO scenario below the BIO-G scenario, which was the lowest cost option under the base case assumptions. parameter which yielded a sensitivity in the competitiveness order of processes was electricity price. </w:t>
      </w:r>
      <w:r w:rsidR="00324FEC">
        <w:t xml:space="preserve">This is due to the </w:t>
      </w:r>
      <w:r>
        <w:t xml:space="preserve">relevant </w:t>
      </w:r>
      <w:r w:rsidR="00324FEC">
        <w:t xml:space="preserve">portion of LCOH that is driven by variable </w:t>
      </w:r>
      <w:r>
        <w:t xml:space="preserve">operating costs </w:t>
      </w:r>
      <w:r w:rsidR="00324FEC">
        <w:t xml:space="preserve">for </w:t>
      </w:r>
      <w:r>
        <w:t xml:space="preserve">the </w:t>
      </w:r>
      <w:r w:rsidR="00324FEC">
        <w:t xml:space="preserve">pyrolysis cases compared to gasification, where </w:t>
      </w:r>
      <w:r>
        <w:t xml:space="preserve">capital costs are </w:t>
      </w:r>
      <w:r w:rsidR="00324FEC">
        <w:t xml:space="preserve">more prominent. </w:t>
      </w:r>
      <w:r>
        <w:t>However, the sensitivity analysis did not identify that electricity price alone could reduce LCOH to the $2/kg target range, indeed, no scenario demonstrated an LCOH below $4/kg.</w:t>
      </w:r>
    </w:p>
    <w:p w14:paraId="43DD41CD" w14:textId="552D5586" w:rsidR="00FC7334" w:rsidRDefault="00FC7334" w:rsidP="00475379">
      <w:pPr>
        <w:jc w:val="both"/>
      </w:pPr>
      <w:r>
        <w:rPr>
          <w:noProof/>
        </w:rPr>
        <w:drawing>
          <wp:inline distT="0" distB="0" distL="0" distR="0" wp14:anchorId="4736E52C" wp14:editId="04CF6483">
            <wp:extent cx="5760000" cy="2743200"/>
            <wp:effectExtent l="0" t="0" r="0" b="0"/>
            <wp:docPr id="759174690" name="Chart 1">
              <a:extLst xmlns:a="http://schemas.openxmlformats.org/drawingml/2006/main">
                <a:ext uri="{FF2B5EF4-FFF2-40B4-BE49-F238E27FC236}">
                  <a16:creationId xmlns:a16="http://schemas.microsoft.com/office/drawing/2014/main" id="{8FEBD475-175F-3025-F920-9B5544286D1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6E3AB6AD" w14:textId="3B38E3C3" w:rsidR="00FC7334" w:rsidRDefault="00FC7334" w:rsidP="00FC7334">
      <w:pPr>
        <w:pStyle w:val="Caption"/>
      </w:pPr>
      <w:bookmarkStart w:id="237" w:name="_Ref146522403"/>
      <w:bookmarkStart w:id="238" w:name="_Toc149560201"/>
      <w:r>
        <w:t xml:space="preserve">Figure </w:t>
      </w:r>
      <w:r>
        <w:fldChar w:fldCharType="begin"/>
      </w:r>
      <w:r>
        <w:instrText xml:space="preserve"> STYLEREF 1 \s </w:instrText>
      </w:r>
      <w:r>
        <w:fldChar w:fldCharType="separate"/>
      </w:r>
      <w:r w:rsidR="000A0462">
        <w:rPr>
          <w:noProof/>
        </w:rPr>
        <w:t>4</w:t>
      </w:r>
      <w:r>
        <w:fldChar w:fldCharType="end"/>
      </w:r>
      <w:r>
        <w:noBreakHyphen/>
      </w:r>
      <w:r>
        <w:fldChar w:fldCharType="begin"/>
      </w:r>
      <w:r>
        <w:instrText xml:space="preserve"> SEQ Figure \* ARABIC \s 1 </w:instrText>
      </w:r>
      <w:r>
        <w:fldChar w:fldCharType="separate"/>
      </w:r>
      <w:r w:rsidR="000A0462">
        <w:rPr>
          <w:noProof/>
        </w:rPr>
        <w:t>9</w:t>
      </w:r>
      <w:r>
        <w:fldChar w:fldCharType="end"/>
      </w:r>
      <w:bookmarkEnd w:id="237"/>
      <w:r>
        <w:t xml:space="preserve"> ACCU price sensitivity analysis for biomass gasification and pyrolysis</w:t>
      </w:r>
      <w:bookmarkEnd w:id="238"/>
      <w:r>
        <w:t xml:space="preserve"> </w:t>
      </w:r>
    </w:p>
    <w:p w14:paraId="59F55213" w14:textId="689618CE" w:rsidR="00370F23" w:rsidRDefault="00324FEC" w:rsidP="00475379">
      <w:pPr>
        <w:jc w:val="both"/>
      </w:pPr>
      <w:r>
        <w:t xml:space="preserve">LCOH demonstrated </w:t>
      </w:r>
      <w:r w:rsidR="00B4010C">
        <w:t xml:space="preserve">some </w:t>
      </w:r>
      <w:r>
        <w:t xml:space="preserve">sensitivity to </w:t>
      </w:r>
      <w:r w:rsidR="00B4010C">
        <w:t xml:space="preserve">ACCU price, with $100/tCO2 offset price lowering the LCOH of the BIO-G sensitivity analysis to $3.62/kg. Importantly the sensitivity analysis and </w:t>
      </w:r>
      <w:r w:rsidR="00B4010C">
        <w:lastRenderedPageBreak/>
        <w:t xml:space="preserve">the underlying base case suggest the additional capital and operating costs imposed by attempting to generate negative emissions are not sufficient to lower the LCOH below $2/kg under realistic ACCU pricing levels. Indeed, the analysis strongly suggests negative abatement coupled with green hydrogen production from biomass, is less competitive than simply green hydrogen production. </w:t>
      </w:r>
      <w:r>
        <w:t>Minimal sensitivity in LCOH was demonstrated when varying CO</w:t>
      </w:r>
      <w:r>
        <w:rPr>
          <w:vertAlign w:val="subscript"/>
        </w:rPr>
        <w:t>2</w:t>
      </w:r>
      <w:r>
        <w:t xml:space="preserve"> storage and biomass prices over the defined ranges. </w:t>
      </w:r>
    </w:p>
    <w:p w14:paraId="122D96B8" w14:textId="77777777" w:rsidR="007B371C" w:rsidRDefault="007B371C" w:rsidP="007B371C">
      <w:pPr>
        <w:pStyle w:val="Heading1"/>
      </w:pPr>
      <w:bookmarkStart w:id="239" w:name="_Toc149560765"/>
      <w:r>
        <w:t>Electrolysis</w:t>
      </w:r>
      <w:bookmarkEnd w:id="239"/>
      <w:r>
        <w:t xml:space="preserve"> </w:t>
      </w:r>
    </w:p>
    <w:p w14:paraId="2C2608E0" w14:textId="74458EFE" w:rsidR="00E97E57" w:rsidRDefault="00E97E57" w:rsidP="00E97E57">
      <w:pPr>
        <w:pStyle w:val="Heading2"/>
      </w:pPr>
      <w:bookmarkStart w:id="240" w:name="_Toc149560766"/>
      <w:r>
        <w:t>Introduction</w:t>
      </w:r>
      <w:bookmarkEnd w:id="240"/>
    </w:p>
    <w:p w14:paraId="4E25473D" w14:textId="09064628" w:rsidR="007B371C" w:rsidRDefault="007B371C" w:rsidP="007B371C">
      <w:pPr>
        <w:jc w:val="both"/>
      </w:pPr>
      <w:r>
        <w:t xml:space="preserve">The electrolysis of water is </w:t>
      </w:r>
      <w:r w:rsidR="00094B83">
        <w:t>a</w:t>
      </w:r>
      <w:r>
        <w:t xml:space="preserve"> process by which electricity s</w:t>
      </w:r>
      <w:r w:rsidR="00094B83">
        <w:t>plits</w:t>
      </w:r>
      <w:r>
        <w:t xml:space="preserve"> water (H</w:t>
      </w:r>
      <w:r w:rsidRPr="00ED25E8">
        <w:rPr>
          <w:vertAlign w:val="subscript"/>
        </w:rPr>
        <w:t>2</w:t>
      </w:r>
      <w:r>
        <w:t>O) into hydrogen (H</w:t>
      </w:r>
      <w:r w:rsidRPr="00ED25E8">
        <w:rPr>
          <w:vertAlign w:val="subscript"/>
        </w:rPr>
        <w:t>2</w:t>
      </w:r>
      <w:r>
        <w:t>) and oxygen (O</w:t>
      </w:r>
      <w:r w:rsidRPr="00ED25E8">
        <w:rPr>
          <w:vertAlign w:val="subscript"/>
        </w:rPr>
        <w:t>2</w:t>
      </w:r>
      <w:r>
        <w:t>) gas</w:t>
      </w:r>
      <w:r w:rsidR="00094B83">
        <w:t>es</w:t>
      </w:r>
      <w:r>
        <w:t xml:space="preserve">. If this electricity is generated renewably, the hydrogen </w:t>
      </w:r>
      <w:r w:rsidR="00094B83">
        <w:t>is</w:t>
      </w:r>
      <w:r>
        <w:t xml:space="preserve"> considered </w:t>
      </w:r>
      <w:r w:rsidRPr="007C081E">
        <w:rPr>
          <w:i/>
        </w:rPr>
        <w:t>green</w:t>
      </w:r>
      <w:r>
        <w:t xml:space="preserve">. This process is achieved by two half-reactions occurring simultaneously at </w:t>
      </w:r>
      <w:r w:rsidR="00094B83">
        <w:t xml:space="preserve">two separate </w:t>
      </w:r>
      <w:r>
        <w:t>electrode</w:t>
      </w:r>
      <w:r w:rsidR="00094B83">
        <w:t>s</w:t>
      </w:r>
      <w:r>
        <w:t>. These reactions</w:t>
      </w:r>
      <w:r w:rsidRPr="004714C5">
        <w:t xml:space="preserve"> are differentiated by whether electrons are lost through oxidation or gained through reduction. The electrode where oxidation occurs is called the anode, while the electrode where reduction occurs is called the cathode</w:t>
      </w:r>
      <w:sdt>
        <w:sdtPr>
          <w:id w:val="-1719814880"/>
          <w:citation/>
        </w:sdtPr>
        <w:sdtContent>
          <w:r w:rsidRPr="004714C5">
            <w:fldChar w:fldCharType="begin"/>
          </w:r>
          <w:r w:rsidRPr="004714C5">
            <w:instrText xml:space="preserve"> CITATION Sin20 \l 3081 </w:instrText>
          </w:r>
          <w:r w:rsidRPr="004714C5">
            <w:fldChar w:fldCharType="separate"/>
          </w:r>
          <w:r w:rsidR="009357B5">
            <w:rPr>
              <w:noProof/>
            </w:rPr>
            <w:t xml:space="preserve"> </w:t>
          </w:r>
          <w:r w:rsidR="009357B5" w:rsidRPr="009357B5">
            <w:rPr>
              <w:noProof/>
            </w:rPr>
            <w:t>[1]</w:t>
          </w:r>
          <w:r w:rsidRPr="004714C5">
            <w:fldChar w:fldCharType="end"/>
          </w:r>
        </w:sdtContent>
      </w:sdt>
      <w:r w:rsidRPr="004714C5">
        <w:t>. In an acidic environment, the two half-reactions for the electrolysis of water are</w:t>
      </w:r>
      <w:sdt>
        <w:sdtPr>
          <w:id w:val="-533497880"/>
          <w:citation/>
        </w:sdtPr>
        <w:sdtContent>
          <w:r w:rsidRPr="004714C5">
            <w:fldChar w:fldCharType="begin"/>
          </w:r>
          <w:r w:rsidRPr="004714C5">
            <w:instrText xml:space="preserve">CITATION Ran18 \l 3081 </w:instrText>
          </w:r>
          <w:r w:rsidRPr="004714C5">
            <w:fldChar w:fldCharType="separate"/>
          </w:r>
          <w:r w:rsidR="009357B5">
            <w:rPr>
              <w:noProof/>
            </w:rPr>
            <w:t xml:space="preserve"> </w:t>
          </w:r>
          <w:r w:rsidR="009357B5" w:rsidRPr="009357B5">
            <w:rPr>
              <w:noProof/>
            </w:rPr>
            <w:t>[2]</w:t>
          </w:r>
          <w:r w:rsidRPr="004714C5">
            <w:fldChar w:fldCharType="end"/>
          </w:r>
        </w:sdtContent>
      </w:sdt>
      <w:r>
        <w: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4928"/>
        <w:gridCol w:w="1083"/>
      </w:tblGrid>
      <w:tr w:rsidR="007B371C" w14:paraId="68E08506" w14:textId="77777777" w:rsidTr="00F21222">
        <w:trPr>
          <w:trHeight w:val="397"/>
        </w:trPr>
        <w:tc>
          <w:tcPr>
            <w:tcW w:w="3005" w:type="dxa"/>
            <w:vAlign w:val="center"/>
          </w:tcPr>
          <w:p w14:paraId="072ADF55" w14:textId="77777777" w:rsidR="007B371C" w:rsidRDefault="007B371C" w:rsidP="00F21222">
            <w:pPr>
              <w:jc w:val="right"/>
            </w:pPr>
            <w:r>
              <w:t>Anode (oxidation):</w:t>
            </w:r>
          </w:p>
        </w:tc>
        <w:tc>
          <w:tcPr>
            <w:tcW w:w="4928" w:type="dxa"/>
            <w:vAlign w:val="center"/>
          </w:tcPr>
          <w:p w14:paraId="12C67023" w14:textId="1FEF6849" w:rsidR="007B371C" w:rsidRPr="00C612A4" w:rsidRDefault="00C612A4" w:rsidP="00F21222">
            <w:pPr>
              <w:jc w:val="center"/>
              <w:rPr>
                <w:iCs/>
              </w:rPr>
            </w:pPr>
            <m:oMathPara>
              <m:oMath>
                <m:r>
                  <m:rPr>
                    <m:sty m:val="p"/>
                  </m:rPr>
                  <w:rPr>
                    <w:rFonts w:ascii="Cambria Math" w:hAnsi="Cambria Math"/>
                  </w:rPr>
                  <m:t>2</m:t>
                </m:r>
                <m:sSub>
                  <m:sSubPr>
                    <m:ctrlPr>
                      <w:rPr>
                        <w:rFonts w:ascii="Cambria Math" w:hAnsi="Cambria Math"/>
                        <w:iCs/>
                      </w:rPr>
                    </m:ctrlPr>
                  </m:sSubPr>
                  <m:e>
                    <m:r>
                      <m:rPr>
                        <m:sty m:val="p"/>
                      </m:rPr>
                      <w:rPr>
                        <w:rFonts w:ascii="Cambria Math" w:hAnsi="Cambria Math"/>
                      </w:rPr>
                      <m:t>H</m:t>
                    </m:r>
                  </m:e>
                  <m:sub>
                    <m:r>
                      <m:rPr>
                        <m:sty m:val="p"/>
                      </m:rPr>
                      <w:rPr>
                        <w:rFonts w:ascii="Cambria Math" w:hAnsi="Cambria Math"/>
                      </w:rPr>
                      <m:t>2</m:t>
                    </m:r>
                  </m:sub>
                </m:sSub>
                <m:r>
                  <m:rPr>
                    <m:sty m:val="p"/>
                  </m:rPr>
                  <w:rPr>
                    <w:rFonts w:ascii="Cambria Math" w:hAnsi="Cambria Math"/>
                  </w:rPr>
                  <m:t>O+Energy →</m:t>
                </m:r>
                <m:sSub>
                  <m:sSubPr>
                    <m:ctrlPr>
                      <w:rPr>
                        <w:rFonts w:ascii="Cambria Math" w:hAnsi="Cambria Math"/>
                        <w:iCs/>
                      </w:rPr>
                    </m:ctrlPr>
                  </m:sSubPr>
                  <m:e>
                    <m:r>
                      <m:rPr>
                        <m:sty m:val="p"/>
                      </m:rPr>
                      <w:rPr>
                        <w:rFonts w:ascii="Cambria Math" w:hAnsi="Cambria Math"/>
                      </w:rPr>
                      <m:t>O</m:t>
                    </m:r>
                  </m:e>
                  <m:sub>
                    <m:r>
                      <m:rPr>
                        <m:sty m:val="p"/>
                      </m:rPr>
                      <w:rPr>
                        <w:rFonts w:ascii="Cambria Math" w:hAnsi="Cambria Math"/>
                      </w:rPr>
                      <m:t>2</m:t>
                    </m:r>
                  </m:sub>
                </m:sSub>
                <m:r>
                  <m:rPr>
                    <m:sty m:val="p"/>
                  </m:rPr>
                  <w:rPr>
                    <w:rFonts w:ascii="Cambria Math" w:hAnsi="Cambria Math"/>
                  </w:rPr>
                  <m:t>+4</m:t>
                </m:r>
                <m:sSup>
                  <m:sSupPr>
                    <m:ctrlPr>
                      <w:rPr>
                        <w:rFonts w:ascii="Cambria Math" w:hAnsi="Cambria Math"/>
                        <w:iCs/>
                      </w:rPr>
                    </m:ctrlPr>
                  </m:sSupPr>
                  <m:e>
                    <m:r>
                      <m:rPr>
                        <m:sty m:val="p"/>
                      </m:rPr>
                      <w:rPr>
                        <w:rFonts w:ascii="Cambria Math" w:hAnsi="Cambria Math"/>
                      </w:rPr>
                      <m:t>H</m:t>
                    </m:r>
                  </m:e>
                  <m:sup>
                    <m:r>
                      <m:rPr>
                        <m:sty m:val="p"/>
                      </m:rPr>
                      <w:rPr>
                        <w:rFonts w:ascii="Cambria Math" w:hAnsi="Cambria Math"/>
                      </w:rPr>
                      <m:t>+</m:t>
                    </m:r>
                  </m:sup>
                </m:sSup>
                <m:r>
                  <m:rPr>
                    <m:sty m:val="p"/>
                  </m:rPr>
                  <w:rPr>
                    <w:rFonts w:ascii="Cambria Math" w:hAnsi="Cambria Math"/>
                  </w:rPr>
                  <m:t>+2</m:t>
                </m:r>
                <m:sSup>
                  <m:sSupPr>
                    <m:ctrlPr>
                      <w:rPr>
                        <w:rFonts w:ascii="Cambria Math" w:hAnsi="Cambria Math"/>
                        <w:iCs/>
                      </w:rPr>
                    </m:ctrlPr>
                  </m:sSupPr>
                  <m:e>
                    <m:r>
                      <m:rPr>
                        <m:sty m:val="p"/>
                      </m:rPr>
                      <w:rPr>
                        <w:rFonts w:ascii="Cambria Math" w:hAnsi="Cambria Math"/>
                      </w:rPr>
                      <m:t>e</m:t>
                    </m:r>
                  </m:e>
                  <m:sup>
                    <m:r>
                      <m:rPr>
                        <m:sty m:val="p"/>
                      </m:rPr>
                      <w:rPr>
                        <w:rFonts w:ascii="Cambria Math" w:hAnsi="Cambria Math"/>
                      </w:rPr>
                      <m:t>-</m:t>
                    </m:r>
                  </m:sup>
                </m:sSup>
              </m:oMath>
            </m:oMathPara>
          </w:p>
        </w:tc>
        <w:tc>
          <w:tcPr>
            <w:tcW w:w="1083" w:type="dxa"/>
            <w:vAlign w:val="center"/>
          </w:tcPr>
          <w:p w14:paraId="61C8A14A" w14:textId="77777777" w:rsidR="007B371C" w:rsidRDefault="007B371C" w:rsidP="00F21222">
            <w:pPr>
              <w:jc w:val="center"/>
            </w:pPr>
            <w:r>
              <w:t>Eqn. 1</w:t>
            </w:r>
          </w:p>
        </w:tc>
      </w:tr>
      <w:tr w:rsidR="007B371C" w14:paraId="04B8F57F" w14:textId="77777777" w:rsidTr="00F21222">
        <w:trPr>
          <w:trHeight w:val="397"/>
        </w:trPr>
        <w:tc>
          <w:tcPr>
            <w:tcW w:w="3005" w:type="dxa"/>
            <w:vAlign w:val="center"/>
          </w:tcPr>
          <w:p w14:paraId="085C1BAA" w14:textId="77777777" w:rsidR="007B371C" w:rsidRDefault="007B371C" w:rsidP="00F21222">
            <w:pPr>
              <w:jc w:val="right"/>
            </w:pPr>
            <w:r>
              <w:t>Cathode (reduction):</w:t>
            </w:r>
          </w:p>
        </w:tc>
        <w:tc>
          <w:tcPr>
            <w:tcW w:w="4928" w:type="dxa"/>
            <w:vAlign w:val="center"/>
          </w:tcPr>
          <w:p w14:paraId="509DEC20" w14:textId="231832DD" w:rsidR="007B371C" w:rsidRPr="00C612A4" w:rsidRDefault="00C612A4" w:rsidP="00F21222">
            <w:pPr>
              <w:jc w:val="center"/>
              <w:rPr>
                <w:iCs/>
              </w:rPr>
            </w:pPr>
            <m:oMathPara>
              <m:oMath>
                <m:r>
                  <m:rPr>
                    <m:sty m:val="p"/>
                  </m:rPr>
                  <w:rPr>
                    <w:rFonts w:ascii="Cambria Math" w:hAnsi="Cambria Math"/>
                  </w:rPr>
                  <m:t>4</m:t>
                </m:r>
                <m:sSup>
                  <m:sSupPr>
                    <m:ctrlPr>
                      <w:rPr>
                        <w:rFonts w:ascii="Cambria Math" w:hAnsi="Cambria Math"/>
                        <w:iCs/>
                      </w:rPr>
                    </m:ctrlPr>
                  </m:sSupPr>
                  <m:e>
                    <m:r>
                      <m:rPr>
                        <m:sty m:val="p"/>
                      </m:rPr>
                      <w:rPr>
                        <w:rFonts w:ascii="Cambria Math" w:hAnsi="Cambria Math"/>
                      </w:rPr>
                      <m:t>H</m:t>
                    </m:r>
                  </m:e>
                  <m:sup>
                    <m:r>
                      <m:rPr>
                        <m:sty m:val="p"/>
                      </m:rPr>
                      <w:rPr>
                        <w:rFonts w:ascii="Cambria Math" w:hAnsi="Cambria Math"/>
                      </w:rPr>
                      <m:t>+</m:t>
                    </m:r>
                  </m:sup>
                </m:sSup>
                <m:r>
                  <m:rPr>
                    <m:sty m:val="p"/>
                  </m:rPr>
                  <w:rPr>
                    <w:rFonts w:ascii="Cambria Math" w:hAnsi="Cambria Math"/>
                  </w:rPr>
                  <m:t>+4</m:t>
                </m:r>
                <m:sSup>
                  <m:sSupPr>
                    <m:ctrlPr>
                      <w:rPr>
                        <w:rFonts w:ascii="Cambria Math" w:hAnsi="Cambria Math"/>
                        <w:iCs/>
                      </w:rPr>
                    </m:ctrlPr>
                  </m:sSupPr>
                  <m:e>
                    <m:r>
                      <m:rPr>
                        <m:sty m:val="p"/>
                      </m:rPr>
                      <w:rPr>
                        <w:rFonts w:ascii="Cambria Math" w:hAnsi="Cambria Math"/>
                      </w:rPr>
                      <m:t>e</m:t>
                    </m:r>
                  </m:e>
                  <m:sup>
                    <m:r>
                      <m:rPr>
                        <m:sty m:val="p"/>
                      </m:rPr>
                      <w:rPr>
                        <w:rFonts w:ascii="Cambria Math" w:hAnsi="Cambria Math"/>
                      </w:rPr>
                      <m:t>-</m:t>
                    </m:r>
                  </m:sup>
                </m:sSup>
                <m:r>
                  <m:rPr>
                    <m:sty m:val="p"/>
                  </m:rPr>
                  <w:rPr>
                    <w:rFonts w:ascii="Cambria Math" w:hAnsi="Cambria Math"/>
                  </w:rPr>
                  <m:t>→2</m:t>
                </m:r>
                <m:sSub>
                  <m:sSubPr>
                    <m:ctrlPr>
                      <w:rPr>
                        <w:rFonts w:ascii="Cambria Math" w:hAnsi="Cambria Math"/>
                        <w:iCs/>
                      </w:rPr>
                    </m:ctrlPr>
                  </m:sSubPr>
                  <m:e>
                    <m:r>
                      <m:rPr>
                        <m:sty m:val="p"/>
                      </m:rPr>
                      <w:rPr>
                        <w:rFonts w:ascii="Cambria Math" w:hAnsi="Cambria Math"/>
                      </w:rPr>
                      <m:t>H</m:t>
                    </m:r>
                  </m:e>
                  <m:sub>
                    <m:r>
                      <m:rPr>
                        <m:sty m:val="p"/>
                      </m:rPr>
                      <w:rPr>
                        <w:rFonts w:ascii="Cambria Math" w:hAnsi="Cambria Math"/>
                      </w:rPr>
                      <m:t>2</m:t>
                    </m:r>
                  </m:sub>
                </m:sSub>
              </m:oMath>
            </m:oMathPara>
          </w:p>
        </w:tc>
        <w:tc>
          <w:tcPr>
            <w:tcW w:w="1083" w:type="dxa"/>
            <w:vAlign w:val="center"/>
          </w:tcPr>
          <w:p w14:paraId="55785746" w14:textId="77777777" w:rsidR="007B371C" w:rsidRDefault="007B371C" w:rsidP="00F21222">
            <w:pPr>
              <w:jc w:val="center"/>
            </w:pPr>
            <w:r>
              <w:t>Eqn. 2</w:t>
            </w:r>
          </w:p>
        </w:tc>
      </w:tr>
    </w:tbl>
    <w:p w14:paraId="46AEAD2D" w14:textId="189996B2" w:rsidR="007B371C" w:rsidRDefault="00094B83" w:rsidP="007B371C">
      <w:pPr>
        <w:spacing w:before="160"/>
        <w:jc w:val="both"/>
        <w:rPr>
          <w:rFonts w:eastAsiaTheme="minorEastAsia"/>
        </w:rPr>
      </w:pPr>
      <w:r>
        <w:rPr>
          <w:rFonts w:eastAsiaTheme="minorEastAsia"/>
        </w:rPr>
        <w:t xml:space="preserve">Electrolysis cells also contain electrolytes which enable better transport of the electrons and mobile ions through solution. </w:t>
      </w:r>
      <w:r w:rsidR="007B371C">
        <w:rPr>
          <w:rFonts w:eastAsiaTheme="minorEastAsia"/>
        </w:rPr>
        <w:t xml:space="preserve">The two most prominent and commercially available </w:t>
      </w:r>
      <w:r>
        <w:rPr>
          <w:rFonts w:eastAsiaTheme="minorEastAsia"/>
        </w:rPr>
        <w:t xml:space="preserve">electrolyser </w:t>
      </w:r>
      <w:r w:rsidR="007B371C">
        <w:rPr>
          <w:rFonts w:eastAsiaTheme="minorEastAsia"/>
        </w:rPr>
        <w:t>technologies are:</w:t>
      </w:r>
    </w:p>
    <w:p w14:paraId="36367F59" w14:textId="77777777" w:rsidR="007B371C" w:rsidRDefault="007B371C" w:rsidP="00BF0373">
      <w:pPr>
        <w:pStyle w:val="ListParagraph"/>
        <w:numPr>
          <w:ilvl w:val="0"/>
          <w:numId w:val="8"/>
        </w:numPr>
        <w:rPr>
          <w:rFonts w:eastAsiaTheme="minorEastAsia"/>
        </w:rPr>
      </w:pPr>
      <w:r w:rsidRPr="00ED25E8">
        <w:rPr>
          <w:rFonts w:eastAsiaTheme="minorEastAsia"/>
          <w:b/>
        </w:rPr>
        <w:t>Proton exchange membrane (PEM) electrolysers</w:t>
      </w:r>
      <w:r>
        <w:rPr>
          <w:rFonts w:eastAsiaTheme="minorEastAsia"/>
        </w:rPr>
        <w:t>—using a solid polymer cation electrolyte, and</w:t>
      </w:r>
    </w:p>
    <w:p w14:paraId="63C057AA" w14:textId="3FA9D624" w:rsidR="007B371C" w:rsidRDefault="007B371C" w:rsidP="00BF0373">
      <w:pPr>
        <w:pStyle w:val="ListParagraph"/>
        <w:numPr>
          <w:ilvl w:val="0"/>
          <w:numId w:val="8"/>
        </w:numPr>
        <w:rPr>
          <w:rFonts w:eastAsiaTheme="minorEastAsia"/>
        </w:rPr>
      </w:pPr>
      <w:r w:rsidRPr="00ED25E8">
        <w:rPr>
          <w:rFonts w:eastAsiaTheme="minorEastAsia"/>
          <w:b/>
        </w:rPr>
        <w:t>Alkaline electrolysers</w:t>
      </w:r>
      <w:r>
        <w:rPr>
          <w:rFonts w:eastAsiaTheme="minorEastAsia"/>
          <w:b/>
        </w:rPr>
        <w:t xml:space="preserve"> (AE)</w:t>
      </w:r>
      <w:r>
        <w:rPr>
          <w:rFonts w:eastAsiaTheme="minorEastAsia"/>
        </w:rPr>
        <w:t>—using an alkali electrolyte (</w:t>
      </w:r>
      <w:r w:rsidR="00094B83">
        <w:rPr>
          <w:rFonts w:eastAsiaTheme="minorEastAsia"/>
        </w:rPr>
        <w:t xml:space="preserve">typically </w:t>
      </w:r>
      <w:r>
        <w:rPr>
          <w:rFonts w:eastAsiaTheme="minorEastAsia"/>
        </w:rPr>
        <w:t>KOH or NaOH) dissolved in water.</w:t>
      </w:r>
    </w:p>
    <w:p w14:paraId="64F008E5" w14:textId="77777777" w:rsidR="007B371C" w:rsidRDefault="007B371C" w:rsidP="007B371C">
      <w:pPr>
        <w:jc w:val="both"/>
        <w:rPr>
          <w:rFonts w:eastAsiaTheme="minorEastAsia"/>
        </w:rPr>
      </w:pPr>
      <w:r>
        <w:rPr>
          <w:rFonts w:eastAsiaTheme="minorEastAsia"/>
        </w:rPr>
        <w:t>Alongside these stand less commercially-developed technologies, which include:</w:t>
      </w:r>
    </w:p>
    <w:p w14:paraId="679227DC" w14:textId="77777777" w:rsidR="007B371C" w:rsidRDefault="007B371C" w:rsidP="00BF0373">
      <w:pPr>
        <w:pStyle w:val="ListParagraph"/>
        <w:numPr>
          <w:ilvl w:val="0"/>
          <w:numId w:val="9"/>
        </w:numPr>
        <w:rPr>
          <w:rFonts w:eastAsiaTheme="minorEastAsia"/>
        </w:rPr>
      </w:pPr>
      <w:r w:rsidRPr="00ED25E8">
        <w:rPr>
          <w:rFonts w:eastAsiaTheme="minorEastAsia"/>
          <w:b/>
        </w:rPr>
        <w:t>Anion exchange membrane (AEM) electrolysers</w:t>
      </w:r>
      <w:r>
        <w:rPr>
          <w:rFonts w:eastAsiaTheme="minorEastAsia"/>
        </w:rPr>
        <w:t>—using a solid polymer anion electrolyte, and</w:t>
      </w:r>
    </w:p>
    <w:p w14:paraId="6D1007A0" w14:textId="77777777" w:rsidR="007B371C" w:rsidRPr="00ED25E8" w:rsidRDefault="007B371C" w:rsidP="00BF0373">
      <w:pPr>
        <w:pStyle w:val="ListParagraph"/>
        <w:numPr>
          <w:ilvl w:val="0"/>
          <w:numId w:val="9"/>
        </w:numPr>
        <w:rPr>
          <w:rFonts w:eastAsiaTheme="minorEastAsia"/>
        </w:rPr>
      </w:pPr>
      <w:r w:rsidRPr="00ED25E8">
        <w:rPr>
          <w:rFonts w:eastAsiaTheme="minorEastAsia"/>
          <w:b/>
        </w:rPr>
        <w:t>Solid oxide electrolysers (SOE)</w:t>
      </w:r>
      <w:r>
        <w:rPr>
          <w:rFonts w:eastAsiaTheme="minorEastAsia"/>
        </w:rPr>
        <w:t xml:space="preserve">—using solid ion-conducting ceramics at elevated temperatures. </w:t>
      </w:r>
    </w:p>
    <w:p w14:paraId="1B0163C3" w14:textId="670738FB" w:rsidR="007B371C" w:rsidRDefault="007B371C" w:rsidP="007B371C">
      <w:pPr>
        <w:jc w:val="both"/>
      </w:pPr>
      <w:r>
        <w:t xml:space="preserve">A </w:t>
      </w:r>
      <w:r w:rsidR="00652E29">
        <w:t>high-level</w:t>
      </w:r>
      <w:r>
        <w:t xml:space="preserve"> overview of the four listed electrolyser technologies is given in the following sections, with </w:t>
      </w:r>
      <w:r>
        <w:fldChar w:fldCharType="begin"/>
      </w:r>
      <w:r>
        <w:instrText xml:space="preserve"> REF _Ref108707388 \h </w:instrText>
      </w:r>
      <w:r>
        <w:fldChar w:fldCharType="separate"/>
      </w:r>
      <w:r w:rsidR="000A0462">
        <w:t xml:space="preserve">Table </w:t>
      </w:r>
      <w:r w:rsidR="000A0462">
        <w:rPr>
          <w:noProof/>
        </w:rPr>
        <w:t>5</w:t>
      </w:r>
      <w:r w:rsidR="000A0462">
        <w:t>.</w:t>
      </w:r>
      <w:r w:rsidR="000A0462">
        <w:rPr>
          <w:noProof/>
        </w:rPr>
        <w:t>1</w:t>
      </w:r>
      <w:r>
        <w:fldChar w:fldCharType="end"/>
      </w:r>
      <w:r>
        <w:t xml:space="preserve"> highlighting the significant differences between the four technologies. </w:t>
      </w:r>
    </w:p>
    <w:p w14:paraId="5E5CD68E" w14:textId="3B350F89" w:rsidR="007B371C" w:rsidRDefault="007B371C" w:rsidP="007B371C">
      <w:pPr>
        <w:pStyle w:val="Caption"/>
        <w:keepNext/>
      </w:pPr>
      <w:bookmarkStart w:id="241" w:name="_Ref108707388"/>
      <w:bookmarkStart w:id="242" w:name="_Toc149572616"/>
      <w:r>
        <w:t xml:space="preserve">Table </w:t>
      </w:r>
      <w:r w:rsidR="006C4330">
        <w:fldChar w:fldCharType="begin"/>
      </w:r>
      <w:r w:rsidR="006C4330">
        <w:instrText xml:space="preserve"> STYLEREF 1 \s </w:instrText>
      </w:r>
      <w:r w:rsidR="006C4330">
        <w:fldChar w:fldCharType="separate"/>
      </w:r>
      <w:r w:rsidR="000A0462">
        <w:rPr>
          <w:noProof/>
        </w:rPr>
        <w:t>5</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1</w:t>
      </w:r>
      <w:r w:rsidR="006C4330">
        <w:fldChar w:fldCharType="end"/>
      </w:r>
      <w:bookmarkEnd w:id="241"/>
      <w:r>
        <w:t xml:space="preserve"> </w:t>
      </w:r>
      <w:r w:rsidRPr="002A58C4">
        <w:t>High level electrolyser technology comparison</w:t>
      </w:r>
      <w:bookmarkEnd w:id="242"/>
    </w:p>
    <w:tbl>
      <w:tblPr>
        <w:tblStyle w:val="PlainTable1"/>
        <w:tblW w:w="9016" w:type="dxa"/>
        <w:tblLayout w:type="fixed"/>
        <w:tblLook w:val="04A0" w:firstRow="1" w:lastRow="0" w:firstColumn="1" w:lastColumn="0" w:noHBand="0" w:noVBand="1"/>
      </w:tblPr>
      <w:tblGrid>
        <w:gridCol w:w="846"/>
        <w:gridCol w:w="1134"/>
        <w:gridCol w:w="1401"/>
        <w:gridCol w:w="1127"/>
        <w:gridCol w:w="1016"/>
        <w:gridCol w:w="1275"/>
        <w:gridCol w:w="1090"/>
        <w:gridCol w:w="1127"/>
      </w:tblGrid>
      <w:tr w:rsidR="007B371C" w:rsidRPr="007B371C" w14:paraId="21B1C004" w14:textId="77777777" w:rsidTr="007B371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6" w:type="dxa"/>
          </w:tcPr>
          <w:p w14:paraId="4BEAD0AE" w14:textId="77777777" w:rsidR="007B371C" w:rsidRPr="007B371C" w:rsidRDefault="007B371C" w:rsidP="00F21222">
            <w:pPr>
              <w:rPr>
                <w:rFonts w:cs="Arial"/>
                <w:b w:val="0"/>
                <w:sz w:val="18"/>
                <w:szCs w:val="18"/>
              </w:rPr>
            </w:pPr>
            <w:r w:rsidRPr="007B371C">
              <w:rPr>
                <w:rFonts w:cs="Arial"/>
                <w:sz w:val="18"/>
                <w:szCs w:val="18"/>
              </w:rPr>
              <w:t>Type</w:t>
            </w:r>
          </w:p>
        </w:tc>
        <w:tc>
          <w:tcPr>
            <w:tcW w:w="1134" w:type="dxa"/>
          </w:tcPr>
          <w:p w14:paraId="0A54854C" w14:textId="77777777" w:rsidR="007B371C" w:rsidRPr="007B371C" w:rsidRDefault="007B371C" w:rsidP="00F21222">
            <w:pPr>
              <w:cnfStyle w:val="100000000000" w:firstRow="1" w:lastRow="0" w:firstColumn="0" w:lastColumn="0" w:oddVBand="0" w:evenVBand="0" w:oddHBand="0" w:evenHBand="0" w:firstRowFirstColumn="0" w:firstRowLastColumn="0" w:lastRowFirstColumn="0" w:lastRowLastColumn="0"/>
              <w:rPr>
                <w:rFonts w:cs="Arial"/>
                <w:b w:val="0"/>
                <w:sz w:val="18"/>
                <w:szCs w:val="18"/>
              </w:rPr>
            </w:pPr>
            <w:r w:rsidRPr="007B371C">
              <w:rPr>
                <w:rFonts w:cs="Arial"/>
                <w:sz w:val="18"/>
                <w:szCs w:val="18"/>
              </w:rPr>
              <w:t>Mobile ion</w:t>
            </w:r>
          </w:p>
        </w:tc>
        <w:tc>
          <w:tcPr>
            <w:tcW w:w="1401" w:type="dxa"/>
          </w:tcPr>
          <w:p w14:paraId="678A5F2B" w14:textId="77777777" w:rsidR="007B371C" w:rsidRPr="007B371C" w:rsidRDefault="007B371C" w:rsidP="00F21222">
            <w:pPr>
              <w:cnfStyle w:val="100000000000" w:firstRow="1"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Temperature (°C)</w:t>
            </w:r>
          </w:p>
        </w:tc>
        <w:tc>
          <w:tcPr>
            <w:tcW w:w="1127" w:type="dxa"/>
          </w:tcPr>
          <w:p w14:paraId="4271D50E" w14:textId="77777777" w:rsidR="007B371C" w:rsidRPr="007B371C" w:rsidRDefault="007B371C" w:rsidP="00F21222">
            <w:pPr>
              <w:cnfStyle w:val="100000000000" w:firstRow="1"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Discharge pressure (barg)</w:t>
            </w:r>
          </w:p>
        </w:tc>
        <w:tc>
          <w:tcPr>
            <w:tcW w:w="1016" w:type="dxa"/>
          </w:tcPr>
          <w:p w14:paraId="24074B29" w14:textId="54184618" w:rsidR="007B371C" w:rsidRPr="007B371C" w:rsidRDefault="007B371C" w:rsidP="00F21222">
            <w:pPr>
              <w:cnfStyle w:val="100000000000" w:firstRow="1" w:lastRow="0" w:firstColumn="0" w:lastColumn="0" w:oddVBand="0" w:evenVBand="0" w:oddHBand="0" w:evenHBand="0" w:firstRowFirstColumn="0" w:firstRowLastColumn="0" w:lastRowFirstColumn="0" w:lastRowLastColumn="0"/>
              <w:rPr>
                <w:rFonts w:cs="Arial"/>
                <w:b w:val="0"/>
                <w:sz w:val="18"/>
                <w:szCs w:val="18"/>
              </w:rPr>
            </w:pPr>
            <w:r w:rsidRPr="007B371C">
              <w:rPr>
                <w:rFonts w:cs="Arial"/>
                <w:sz w:val="18"/>
                <w:szCs w:val="18"/>
              </w:rPr>
              <w:t xml:space="preserve">Stack life (h </w:t>
            </w:r>
            <m:oMath>
              <m:r>
                <m:rPr>
                  <m:sty m:val="bi"/>
                </m:rPr>
                <w:rPr>
                  <w:rFonts w:ascii="Cambria Math" w:hAnsi="Cambria Math" w:cs="Arial"/>
                  <w:sz w:val="18"/>
                  <w:szCs w:val="18"/>
                </w:rPr>
                <m:t>×</m:t>
              </m:r>
            </m:oMath>
            <w:r w:rsidRPr="007B371C">
              <w:rPr>
                <w:rFonts w:eastAsiaTheme="minorEastAsia" w:cs="Arial"/>
                <w:sz w:val="18"/>
                <w:szCs w:val="18"/>
              </w:rPr>
              <w:t xml:space="preserve"> 10</w:t>
            </w:r>
            <w:r w:rsidR="00785B42">
              <w:rPr>
                <w:rFonts w:eastAsiaTheme="minorEastAsia" w:cs="Arial"/>
                <w:sz w:val="18"/>
                <w:szCs w:val="18"/>
                <w:vertAlign w:val="superscript"/>
              </w:rPr>
              <w:t>-3</w:t>
            </w:r>
            <w:r w:rsidRPr="007B371C">
              <w:rPr>
                <w:rFonts w:eastAsiaTheme="minorEastAsia" w:cs="Arial"/>
                <w:sz w:val="18"/>
                <w:szCs w:val="18"/>
              </w:rPr>
              <w:t>)</w:t>
            </w:r>
          </w:p>
        </w:tc>
        <w:tc>
          <w:tcPr>
            <w:tcW w:w="1275" w:type="dxa"/>
          </w:tcPr>
          <w:p w14:paraId="46DB2BE7" w14:textId="77777777" w:rsidR="007B371C" w:rsidRPr="007B371C" w:rsidRDefault="007B371C" w:rsidP="00F21222">
            <w:pPr>
              <w:cnfStyle w:val="100000000000" w:firstRow="1" w:lastRow="0" w:firstColumn="0" w:lastColumn="0" w:oddVBand="0" w:evenVBand="0" w:oddHBand="0" w:evenHBand="0" w:firstRowFirstColumn="0" w:firstRowLastColumn="0" w:lastRowFirstColumn="0" w:lastRowLastColumn="0"/>
              <w:rPr>
                <w:rFonts w:cs="Arial"/>
                <w:b w:val="0"/>
                <w:sz w:val="18"/>
                <w:szCs w:val="18"/>
              </w:rPr>
            </w:pPr>
            <w:r w:rsidRPr="007B371C">
              <w:rPr>
                <w:rFonts w:cs="Arial"/>
                <w:sz w:val="18"/>
                <w:szCs w:val="18"/>
              </w:rPr>
              <w:t>System response</w:t>
            </w:r>
          </w:p>
        </w:tc>
        <w:tc>
          <w:tcPr>
            <w:tcW w:w="1090" w:type="dxa"/>
          </w:tcPr>
          <w:p w14:paraId="613005BF" w14:textId="77777777" w:rsidR="007B371C" w:rsidRPr="007B371C" w:rsidRDefault="007B371C" w:rsidP="00F21222">
            <w:pPr>
              <w:cnfStyle w:val="100000000000" w:firstRow="1" w:lastRow="0" w:firstColumn="0" w:lastColumn="0" w:oddVBand="0" w:evenVBand="0" w:oddHBand="0" w:evenHBand="0" w:firstRowFirstColumn="0" w:firstRowLastColumn="0" w:lastRowFirstColumn="0" w:lastRowLastColumn="0"/>
              <w:rPr>
                <w:rFonts w:cs="Arial"/>
                <w:b w:val="0"/>
                <w:sz w:val="18"/>
                <w:szCs w:val="18"/>
              </w:rPr>
            </w:pPr>
            <w:r w:rsidRPr="007B371C">
              <w:rPr>
                <w:rFonts w:cs="Arial"/>
                <w:sz w:val="18"/>
                <w:szCs w:val="18"/>
              </w:rPr>
              <w:t>Efficiency (kWh/kg H</w:t>
            </w:r>
            <w:r w:rsidRPr="007B371C">
              <w:rPr>
                <w:rFonts w:cs="Arial"/>
                <w:sz w:val="18"/>
                <w:szCs w:val="18"/>
                <w:vertAlign w:val="subscript"/>
              </w:rPr>
              <w:t>2</w:t>
            </w:r>
            <w:r w:rsidRPr="007B371C">
              <w:rPr>
                <w:rFonts w:cs="Arial"/>
                <w:sz w:val="18"/>
                <w:szCs w:val="18"/>
              </w:rPr>
              <w:t>)</w:t>
            </w:r>
          </w:p>
        </w:tc>
        <w:tc>
          <w:tcPr>
            <w:tcW w:w="1127" w:type="dxa"/>
          </w:tcPr>
          <w:p w14:paraId="0A595F82" w14:textId="77777777" w:rsidR="007B371C" w:rsidRPr="007B371C" w:rsidRDefault="007B371C" w:rsidP="00F21222">
            <w:pPr>
              <w:cnfStyle w:val="100000000000" w:firstRow="1" w:lastRow="0" w:firstColumn="0" w:lastColumn="0" w:oddVBand="0" w:evenVBand="0" w:oddHBand="0" w:evenHBand="0" w:firstRowFirstColumn="0" w:firstRowLastColumn="0" w:lastRowFirstColumn="0" w:lastRowLastColumn="0"/>
              <w:rPr>
                <w:rFonts w:cs="Arial"/>
                <w:b w:val="0"/>
                <w:sz w:val="18"/>
                <w:szCs w:val="18"/>
              </w:rPr>
            </w:pPr>
            <w:r w:rsidRPr="007B371C">
              <w:rPr>
                <w:rFonts w:cs="Arial"/>
                <w:sz w:val="18"/>
                <w:szCs w:val="18"/>
              </w:rPr>
              <w:t>CAPEX ($AUD/kW)</w:t>
            </w:r>
          </w:p>
        </w:tc>
      </w:tr>
      <w:tr w:rsidR="007B371C" w:rsidRPr="007B371C" w14:paraId="6221683D" w14:textId="77777777" w:rsidTr="007B371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6" w:type="dxa"/>
          </w:tcPr>
          <w:p w14:paraId="3B201F5D" w14:textId="77777777" w:rsidR="007B371C" w:rsidRPr="007B371C" w:rsidRDefault="007B371C" w:rsidP="00F21222">
            <w:pPr>
              <w:rPr>
                <w:rFonts w:cs="Arial"/>
                <w:sz w:val="18"/>
                <w:szCs w:val="18"/>
              </w:rPr>
            </w:pPr>
            <w:r w:rsidRPr="007B371C">
              <w:rPr>
                <w:rFonts w:cs="Arial"/>
                <w:sz w:val="18"/>
                <w:szCs w:val="18"/>
              </w:rPr>
              <w:t>PEM</w:t>
            </w:r>
          </w:p>
        </w:tc>
        <w:tc>
          <w:tcPr>
            <w:tcW w:w="1134" w:type="dxa"/>
          </w:tcPr>
          <w:p w14:paraId="5A5FF851" w14:textId="77777777" w:rsidR="007B371C" w:rsidRPr="007B371C" w:rsidRDefault="00000000"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m:oMathPara>
              <m:oMath>
                <m:sSup>
                  <m:sSupPr>
                    <m:ctrlPr>
                      <w:rPr>
                        <w:rFonts w:ascii="Cambria Math" w:hAnsi="Cambria Math" w:cs="Arial"/>
                        <w:sz w:val="18"/>
                        <w:szCs w:val="18"/>
                      </w:rPr>
                    </m:ctrlPr>
                  </m:sSupPr>
                  <m:e>
                    <m:r>
                      <m:rPr>
                        <m:sty m:val="p"/>
                      </m:rPr>
                      <w:rPr>
                        <w:rFonts w:ascii="Cambria Math" w:hAnsi="Cambria Math" w:cs="Arial"/>
                        <w:sz w:val="18"/>
                        <w:szCs w:val="18"/>
                      </w:rPr>
                      <m:t>H</m:t>
                    </m:r>
                  </m:e>
                  <m:sup>
                    <m:r>
                      <m:rPr>
                        <m:sty m:val="p"/>
                      </m:rPr>
                      <w:rPr>
                        <w:rFonts w:ascii="Cambria Math" w:hAnsi="Cambria Math" w:cs="Arial"/>
                        <w:sz w:val="18"/>
                        <w:szCs w:val="18"/>
                      </w:rPr>
                      <m:t>+</m:t>
                    </m:r>
                  </m:sup>
                </m:sSup>
              </m:oMath>
            </m:oMathPara>
          </w:p>
        </w:tc>
        <w:tc>
          <w:tcPr>
            <w:tcW w:w="1401" w:type="dxa"/>
          </w:tcPr>
          <w:p w14:paraId="2EC62AD8"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60–90</w:t>
            </w:r>
          </w:p>
        </w:tc>
        <w:tc>
          <w:tcPr>
            <w:tcW w:w="1127" w:type="dxa"/>
          </w:tcPr>
          <w:p w14:paraId="03667E22"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&lt;40</w:t>
            </w:r>
          </w:p>
        </w:tc>
        <w:tc>
          <w:tcPr>
            <w:tcW w:w="1016" w:type="dxa"/>
          </w:tcPr>
          <w:p w14:paraId="0E0193C7"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20–60</w:t>
            </w:r>
          </w:p>
        </w:tc>
        <w:tc>
          <w:tcPr>
            <w:tcW w:w="1275" w:type="dxa"/>
          </w:tcPr>
          <w:p w14:paraId="6D8F0053"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Milliseconds</w:t>
            </w:r>
          </w:p>
        </w:tc>
        <w:tc>
          <w:tcPr>
            <w:tcW w:w="1090" w:type="dxa"/>
          </w:tcPr>
          <w:p w14:paraId="220C517D"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45–57</w:t>
            </w:r>
          </w:p>
        </w:tc>
        <w:tc>
          <w:tcPr>
            <w:tcW w:w="1127" w:type="dxa"/>
          </w:tcPr>
          <w:p w14:paraId="4D9EDA16"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390–2870</w:t>
            </w:r>
          </w:p>
        </w:tc>
      </w:tr>
      <w:tr w:rsidR="007B371C" w:rsidRPr="007B371C" w14:paraId="1DB7CE44" w14:textId="77777777" w:rsidTr="007B371C">
        <w:tc>
          <w:tcPr>
            <w:cnfStyle w:val="001000000000" w:firstRow="0" w:lastRow="0" w:firstColumn="1" w:lastColumn="0" w:oddVBand="0" w:evenVBand="0" w:oddHBand="0" w:evenHBand="0" w:firstRowFirstColumn="0" w:firstRowLastColumn="0" w:lastRowFirstColumn="0" w:lastRowLastColumn="0"/>
            <w:tcW w:w="846" w:type="dxa"/>
          </w:tcPr>
          <w:p w14:paraId="36A8DBBB" w14:textId="77777777" w:rsidR="007B371C" w:rsidRPr="007B371C" w:rsidRDefault="007B371C" w:rsidP="00F21222">
            <w:pPr>
              <w:rPr>
                <w:rFonts w:cs="Arial"/>
                <w:sz w:val="18"/>
                <w:szCs w:val="18"/>
              </w:rPr>
            </w:pPr>
            <w:r w:rsidRPr="007B371C">
              <w:rPr>
                <w:rFonts w:cs="Arial"/>
                <w:sz w:val="18"/>
                <w:szCs w:val="18"/>
              </w:rPr>
              <w:lastRenderedPageBreak/>
              <w:t>AE</w:t>
            </w:r>
          </w:p>
        </w:tc>
        <w:tc>
          <w:tcPr>
            <w:tcW w:w="1134" w:type="dxa"/>
          </w:tcPr>
          <w:p w14:paraId="07025A2C"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m:oMathPara>
              <m:oMath>
                <m:r>
                  <m:rPr>
                    <m:sty m:val="p"/>
                  </m:rPr>
                  <w:rPr>
                    <w:rFonts w:ascii="Cambria Math" w:hAnsi="Cambria Math" w:cs="Arial"/>
                    <w:sz w:val="18"/>
                    <w:szCs w:val="18"/>
                  </w:rPr>
                  <m:t>O</m:t>
                </m:r>
                <m:sSup>
                  <m:sSupPr>
                    <m:ctrlPr>
                      <w:rPr>
                        <w:rFonts w:ascii="Cambria Math" w:hAnsi="Cambria Math" w:cs="Arial"/>
                        <w:sz w:val="18"/>
                        <w:szCs w:val="18"/>
                      </w:rPr>
                    </m:ctrlPr>
                  </m:sSupPr>
                  <m:e>
                    <m:r>
                      <m:rPr>
                        <m:sty m:val="p"/>
                      </m:rPr>
                      <w:rPr>
                        <w:rFonts w:ascii="Cambria Math" w:hAnsi="Cambria Math" w:cs="Arial"/>
                        <w:sz w:val="18"/>
                        <w:szCs w:val="18"/>
                      </w:rPr>
                      <m:t>H</m:t>
                    </m:r>
                  </m:e>
                  <m:sup>
                    <m:r>
                      <m:rPr>
                        <m:sty m:val="p"/>
                      </m:rPr>
                      <w:rPr>
                        <w:rFonts w:ascii="Cambria Math" w:hAnsi="Cambria Math" w:cs="Arial"/>
                        <w:sz w:val="18"/>
                        <w:szCs w:val="18"/>
                      </w:rPr>
                      <m:t>-</m:t>
                    </m:r>
                  </m:sup>
                </m:sSup>
              </m:oMath>
            </m:oMathPara>
          </w:p>
        </w:tc>
        <w:tc>
          <w:tcPr>
            <w:tcW w:w="1401" w:type="dxa"/>
          </w:tcPr>
          <w:p w14:paraId="0049F72C"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50–80</w:t>
            </w:r>
          </w:p>
        </w:tc>
        <w:tc>
          <w:tcPr>
            <w:tcW w:w="1127" w:type="dxa"/>
          </w:tcPr>
          <w:p w14:paraId="309BF467"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&lt;0.3</w:t>
            </w:r>
          </w:p>
        </w:tc>
        <w:tc>
          <w:tcPr>
            <w:tcW w:w="1016" w:type="dxa"/>
          </w:tcPr>
          <w:p w14:paraId="69FBEDB5"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60–90</w:t>
            </w:r>
          </w:p>
        </w:tc>
        <w:tc>
          <w:tcPr>
            <w:tcW w:w="1275" w:type="dxa"/>
          </w:tcPr>
          <w:p w14:paraId="00DB1C43"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Seconds</w:t>
            </w:r>
          </w:p>
        </w:tc>
        <w:tc>
          <w:tcPr>
            <w:tcW w:w="1090" w:type="dxa"/>
          </w:tcPr>
          <w:p w14:paraId="70D7F234"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50–67</w:t>
            </w:r>
          </w:p>
        </w:tc>
        <w:tc>
          <w:tcPr>
            <w:tcW w:w="1127" w:type="dxa"/>
          </w:tcPr>
          <w:p w14:paraId="2773BA1E"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790–1760</w:t>
            </w:r>
          </w:p>
        </w:tc>
      </w:tr>
      <w:tr w:rsidR="007B371C" w:rsidRPr="007B371C" w14:paraId="6CF2BF01" w14:textId="77777777" w:rsidTr="007B371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6" w:type="dxa"/>
          </w:tcPr>
          <w:p w14:paraId="2F70D77A" w14:textId="77777777" w:rsidR="007B371C" w:rsidRPr="007B371C" w:rsidRDefault="007B371C" w:rsidP="00F21222">
            <w:pPr>
              <w:rPr>
                <w:rFonts w:cs="Arial"/>
                <w:sz w:val="18"/>
                <w:szCs w:val="18"/>
              </w:rPr>
            </w:pPr>
            <w:r w:rsidRPr="007B371C">
              <w:rPr>
                <w:rFonts w:cs="Arial"/>
                <w:sz w:val="18"/>
                <w:szCs w:val="18"/>
              </w:rPr>
              <w:t>AEM</w:t>
            </w:r>
          </w:p>
        </w:tc>
        <w:tc>
          <w:tcPr>
            <w:tcW w:w="1134" w:type="dxa"/>
          </w:tcPr>
          <w:p w14:paraId="170735D2"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m:oMathPara>
              <m:oMath>
                <m:r>
                  <m:rPr>
                    <m:sty m:val="p"/>
                  </m:rPr>
                  <w:rPr>
                    <w:rFonts w:ascii="Cambria Math" w:hAnsi="Cambria Math" w:cs="Arial"/>
                    <w:sz w:val="18"/>
                    <w:szCs w:val="18"/>
                  </w:rPr>
                  <m:t>O</m:t>
                </m:r>
                <m:sSup>
                  <m:sSupPr>
                    <m:ctrlPr>
                      <w:rPr>
                        <w:rFonts w:ascii="Cambria Math" w:hAnsi="Cambria Math" w:cs="Arial"/>
                        <w:sz w:val="18"/>
                        <w:szCs w:val="18"/>
                      </w:rPr>
                    </m:ctrlPr>
                  </m:sSupPr>
                  <m:e>
                    <m:r>
                      <m:rPr>
                        <m:sty m:val="p"/>
                      </m:rPr>
                      <w:rPr>
                        <w:rFonts w:ascii="Cambria Math" w:hAnsi="Cambria Math" w:cs="Arial"/>
                        <w:sz w:val="18"/>
                        <w:szCs w:val="18"/>
                      </w:rPr>
                      <m:t>H</m:t>
                    </m:r>
                  </m:e>
                  <m:sup>
                    <m:r>
                      <m:rPr>
                        <m:sty m:val="p"/>
                      </m:rPr>
                      <w:rPr>
                        <w:rFonts w:ascii="Cambria Math" w:hAnsi="Cambria Math" w:cs="Arial"/>
                        <w:sz w:val="18"/>
                        <w:szCs w:val="18"/>
                      </w:rPr>
                      <m:t>-</m:t>
                    </m:r>
                  </m:sup>
                </m:sSup>
              </m:oMath>
            </m:oMathPara>
          </w:p>
        </w:tc>
        <w:tc>
          <w:tcPr>
            <w:tcW w:w="1401" w:type="dxa"/>
          </w:tcPr>
          <w:p w14:paraId="0AA86C3E"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60–80</w:t>
            </w:r>
          </w:p>
        </w:tc>
        <w:tc>
          <w:tcPr>
            <w:tcW w:w="1127" w:type="dxa"/>
          </w:tcPr>
          <w:p w14:paraId="7A4D4DC7"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&lt;35</w:t>
            </w:r>
          </w:p>
        </w:tc>
        <w:tc>
          <w:tcPr>
            <w:tcW w:w="1016" w:type="dxa"/>
          </w:tcPr>
          <w:p w14:paraId="02ADC189"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30</w:t>
            </w:r>
          </w:p>
        </w:tc>
        <w:tc>
          <w:tcPr>
            <w:tcW w:w="1275" w:type="dxa"/>
          </w:tcPr>
          <w:p w14:paraId="5EE64A28"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No data</w:t>
            </w:r>
          </w:p>
        </w:tc>
        <w:tc>
          <w:tcPr>
            <w:tcW w:w="1090" w:type="dxa"/>
          </w:tcPr>
          <w:p w14:paraId="43B7D2E0"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57–80</w:t>
            </w:r>
          </w:p>
        </w:tc>
        <w:tc>
          <w:tcPr>
            <w:tcW w:w="1127" w:type="dxa"/>
          </w:tcPr>
          <w:p w14:paraId="7E21ACE5" w14:textId="77777777" w:rsidR="007B371C" w:rsidRPr="007B371C" w:rsidRDefault="007B371C" w:rsidP="00F21222">
            <w:pPr>
              <w:cnfStyle w:val="000000100000" w:firstRow="0" w:lastRow="0" w:firstColumn="0" w:lastColumn="0" w:oddVBand="0" w:evenVBand="0" w:oddHBand="1" w:evenHBand="0" w:firstRowFirstColumn="0" w:firstRowLastColumn="0" w:lastRowFirstColumn="0" w:lastRowLastColumn="0"/>
              <w:rPr>
                <w:rFonts w:cs="Arial"/>
                <w:sz w:val="18"/>
                <w:szCs w:val="18"/>
              </w:rPr>
            </w:pPr>
            <w:r w:rsidRPr="007B371C">
              <w:rPr>
                <w:rFonts w:cs="Arial"/>
                <w:sz w:val="18"/>
                <w:szCs w:val="18"/>
              </w:rPr>
              <w:t>No data</w:t>
            </w:r>
          </w:p>
        </w:tc>
      </w:tr>
      <w:tr w:rsidR="007B371C" w:rsidRPr="007B371C" w14:paraId="654ACE6F" w14:textId="77777777" w:rsidTr="007B371C">
        <w:tc>
          <w:tcPr>
            <w:cnfStyle w:val="001000000000" w:firstRow="0" w:lastRow="0" w:firstColumn="1" w:lastColumn="0" w:oddVBand="0" w:evenVBand="0" w:oddHBand="0" w:evenHBand="0" w:firstRowFirstColumn="0" w:firstRowLastColumn="0" w:lastRowFirstColumn="0" w:lastRowLastColumn="0"/>
            <w:tcW w:w="846" w:type="dxa"/>
          </w:tcPr>
          <w:p w14:paraId="37968645" w14:textId="77777777" w:rsidR="007B371C" w:rsidRPr="007B371C" w:rsidRDefault="007B371C" w:rsidP="00F21222">
            <w:pPr>
              <w:rPr>
                <w:rFonts w:cs="Arial"/>
                <w:sz w:val="18"/>
                <w:szCs w:val="18"/>
              </w:rPr>
            </w:pPr>
            <w:r w:rsidRPr="007B371C">
              <w:rPr>
                <w:rFonts w:cs="Arial"/>
                <w:sz w:val="18"/>
                <w:szCs w:val="18"/>
              </w:rPr>
              <w:t>SOE</w:t>
            </w:r>
          </w:p>
        </w:tc>
        <w:tc>
          <w:tcPr>
            <w:tcW w:w="1134" w:type="dxa"/>
          </w:tcPr>
          <w:p w14:paraId="24A9D71D" w14:textId="77777777" w:rsidR="007B371C" w:rsidRPr="007B371C" w:rsidRDefault="00000000"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m:oMathPara>
              <m:oMath>
                <m:sSubSup>
                  <m:sSubSupPr>
                    <m:ctrlPr>
                      <w:rPr>
                        <w:rFonts w:ascii="Cambria Math" w:eastAsiaTheme="minorEastAsia" w:hAnsi="Cambria Math" w:cs="Arial"/>
                        <w:sz w:val="18"/>
                        <w:szCs w:val="18"/>
                      </w:rPr>
                    </m:ctrlPr>
                  </m:sSubSupPr>
                  <m:e>
                    <m:r>
                      <m:rPr>
                        <m:sty m:val="p"/>
                      </m:rPr>
                      <w:rPr>
                        <w:rFonts w:ascii="Cambria Math" w:hAnsi="Cambria Math" w:cs="Arial"/>
                        <w:sz w:val="18"/>
                        <w:szCs w:val="18"/>
                      </w:rPr>
                      <m:t>O</m:t>
                    </m:r>
                    <m:ctrlPr>
                      <w:rPr>
                        <w:rFonts w:ascii="Cambria Math" w:hAnsi="Cambria Math" w:cs="Arial"/>
                        <w:sz w:val="18"/>
                        <w:szCs w:val="18"/>
                      </w:rPr>
                    </m:ctrlPr>
                  </m:e>
                  <m:sub>
                    <m:r>
                      <m:rPr>
                        <m:sty m:val="p"/>
                      </m:rPr>
                      <w:rPr>
                        <w:rFonts w:ascii="Cambria Math" w:hAnsi="Cambria Math" w:cs="Arial"/>
                        <w:sz w:val="18"/>
                        <w:szCs w:val="18"/>
                      </w:rPr>
                      <m:t>2</m:t>
                    </m:r>
                    <m:ctrlPr>
                      <w:rPr>
                        <w:rFonts w:ascii="Cambria Math" w:hAnsi="Cambria Math" w:cs="Arial"/>
                        <w:sz w:val="18"/>
                        <w:szCs w:val="18"/>
                      </w:rPr>
                    </m:ctrlPr>
                  </m:sub>
                  <m:sup>
                    <m:r>
                      <m:rPr>
                        <m:sty m:val="p"/>
                      </m:rPr>
                      <w:rPr>
                        <w:rFonts w:ascii="Cambria Math" w:eastAsiaTheme="minorEastAsia" w:hAnsi="Cambria Math" w:cs="Arial"/>
                        <w:sz w:val="18"/>
                        <w:szCs w:val="18"/>
                      </w:rPr>
                      <m:t>-</m:t>
                    </m:r>
                  </m:sup>
                </m:sSubSup>
              </m:oMath>
            </m:oMathPara>
          </w:p>
        </w:tc>
        <w:tc>
          <w:tcPr>
            <w:tcW w:w="1401" w:type="dxa"/>
          </w:tcPr>
          <w:p w14:paraId="22AE4968"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800–1100</w:t>
            </w:r>
          </w:p>
        </w:tc>
        <w:tc>
          <w:tcPr>
            <w:tcW w:w="1127" w:type="dxa"/>
          </w:tcPr>
          <w:p w14:paraId="1342D467"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&lt;25</w:t>
            </w:r>
          </w:p>
        </w:tc>
        <w:tc>
          <w:tcPr>
            <w:tcW w:w="1016" w:type="dxa"/>
          </w:tcPr>
          <w:p w14:paraId="05DB410C"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&lt;20</w:t>
            </w:r>
          </w:p>
        </w:tc>
        <w:tc>
          <w:tcPr>
            <w:tcW w:w="1275" w:type="dxa"/>
          </w:tcPr>
          <w:p w14:paraId="475B23BA"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Seconds</w:t>
            </w:r>
          </w:p>
        </w:tc>
        <w:tc>
          <w:tcPr>
            <w:tcW w:w="1090" w:type="dxa"/>
          </w:tcPr>
          <w:p w14:paraId="0E768385"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45</w:t>
            </w:r>
          </w:p>
        </w:tc>
        <w:tc>
          <w:tcPr>
            <w:tcW w:w="1127" w:type="dxa"/>
          </w:tcPr>
          <w:p w14:paraId="73A03CD6" w14:textId="77777777" w:rsidR="007B371C" w:rsidRPr="007B371C" w:rsidRDefault="007B371C" w:rsidP="00F21222">
            <w:pPr>
              <w:cnfStyle w:val="000000000000" w:firstRow="0" w:lastRow="0" w:firstColumn="0" w:lastColumn="0" w:oddVBand="0" w:evenVBand="0" w:oddHBand="0" w:evenHBand="0" w:firstRowFirstColumn="0" w:firstRowLastColumn="0" w:lastRowFirstColumn="0" w:lastRowLastColumn="0"/>
              <w:rPr>
                <w:rFonts w:cs="Arial"/>
                <w:sz w:val="18"/>
                <w:szCs w:val="18"/>
              </w:rPr>
            </w:pPr>
            <w:r w:rsidRPr="007B371C">
              <w:rPr>
                <w:rFonts w:cs="Arial"/>
                <w:sz w:val="18"/>
                <w:szCs w:val="18"/>
              </w:rPr>
              <w:t>940–3170</w:t>
            </w:r>
          </w:p>
        </w:tc>
      </w:tr>
    </w:tbl>
    <w:p w14:paraId="4A16DA84" w14:textId="6A831550" w:rsidR="007B371C" w:rsidRDefault="007B371C" w:rsidP="007B371C">
      <w:pPr>
        <w:spacing w:before="120"/>
      </w:pPr>
      <w:r>
        <w:t xml:space="preserve">Of these four technologies, PEM and AE were considered for further analysis due to their commercial readiness and </w:t>
      </w:r>
      <w:r w:rsidR="00652E29">
        <w:t>publicly</w:t>
      </w:r>
      <w:r>
        <w:t xml:space="preserve"> available data. </w:t>
      </w:r>
    </w:p>
    <w:p w14:paraId="7DCABD15" w14:textId="77777777" w:rsidR="00652E29" w:rsidRDefault="00652E29" w:rsidP="00652E29">
      <w:pPr>
        <w:pStyle w:val="Heading2"/>
      </w:pPr>
      <w:bookmarkStart w:id="243" w:name="_Toc149560767"/>
      <w:r>
        <w:t>Process Description</w:t>
      </w:r>
      <w:bookmarkEnd w:id="243"/>
    </w:p>
    <w:p w14:paraId="11499B31" w14:textId="77777777" w:rsidR="00652E29" w:rsidRDefault="00652E29" w:rsidP="00652E29">
      <w:pPr>
        <w:pStyle w:val="Heading3"/>
      </w:pPr>
      <w:bookmarkStart w:id="244" w:name="_Toc149560768"/>
      <w:r>
        <w:t>Electrolyser Stack</w:t>
      </w:r>
      <w:bookmarkEnd w:id="244"/>
    </w:p>
    <w:p w14:paraId="4FD36D15" w14:textId="48C3C372" w:rsidR="00652E29" w:rsidRPr="004714C5" w:rsidRDefault="00652E29" w:rsidP="00652E29">
      <w:pPr>
        <w:jc w:val="both"/>
      </w:pPr>
      <w:r w:rsidRPr="004714C5">
        <w:t xml:space="preserve">An electrolyser, at its simplest unit of composition, is made up of a number electrolyser </w:t>
      </w:r>
      <w:r w:rsidRPr="004714C5">
        <w:rPr>
          <w:i/>
          <w:iCs/>
        </w:rPr>
        <w:t>cells</w:t>
      </w:r>
      <w:r w:rsidRPr="004714C5">
        <w:t xml:space="preserve">—a collective term which refers to the anode, cathode, membrane, and electrolyte. These cells are then connected in series to form an electrolyser </w:t>
      </w:r>
      <w:r w:rsidRPr="004714C5">
        <w:rPr>
          <w:i/>
          <w:iCs/>
        </w:rPr>
        <w:t>stack</w:t>
      </w:r>
      <w:r w:rsidRPr="004714C5">
        <w:t>, which in turn are connected together until the target hydrogen production capacity is reached</w:t>
      </w:r>
      <w:r w:rsidRPr="004714C5">
        <w:fldChar w:fldCharType="begin"/>
      </w:r>
      <w:r w:rsidRPr="004714C5">
        <w:instrText xml:space="preserve"> CITATION Ran18 \l 3081 </w:instrText>
      </w:r>
      <w:r w:rsidRPr="004714C5">
        <w:fldChar w:fldCharType="separate"/>
      </w:r>
      <w:r w:rsidR="009357B5">
        <w:rPr>
          <w:noProof/>
        </w:rPr>
        <w:t xml:space="preserve"> </w:t>
      </w:r>
      <w:r w:rsidR="009357B5" w:rsidRPr="009357B5">
        <w:rPr>
          <w:noProof/>
        </w:rPr>
        <w:t>[2]</w:t>
      </w:r>
      <w:r w:rsidRPr="004714C5">
        <w:fldChar w:fldCharType="end"/>
      </w:r>
      <w:r>
        <w:t>.</w:t>
      </w:r>
    </w:p>
    <w:p w14:paraId="69C9C75B" w14:textId="7911D4D3" w:rsidR="007B371C" w:rsidRPr="004714C5" w:rsidRDefault="007B371C" w:rsidP="007B371C">
      <w:pPr>
        <w:jc w:val="both"/>
        <w:rPr>
          <w:szCs w:val="20"/>
        </w:rPr>
      </w:pPr>
      <w:r w:rsidRPr="000D5801">
        <w:rPr>
          <w:b/>
        </w:rPr>
        <w:t>Proton-exchange membrane (PEM) electrolysers</w:t>
      </w:r>
      <w:r w:rsidRPr="004714C5">
        <w:t xml:space="preserve"> </w:t>
      </w:r>
      <w:r w:rsidR="00EE518F">
        <w:t>(</w:t>
      </w:r>
      <w:r w:rsidR="00EE518F">
        <w:fldChar w:fldCharType="begin"/>
      </w:r>
      <w:r w:rsidR="00EE518F">
        <w:instrText xml:space="preserve"> REF _Ref146463242 \h </w:instrText>
      </w:r>
      <w:r w:rsidR="00EE518F">
        <w:fldChar w:fldCharType="separate"/>
      </w:r>
      <w:r w:rsidR="000A0462">
        <w:t xml:space="preserve">Figure </w:t>
      </w:r>
      <w:r w:rsidR="000A0462">
        <w:rPr>
          <w:noProof/>
        </w:rPr>
        <w:t>5</w:t>
      </w:r>
      <w:r w:rsidR="000A0462">
        <w:noBreakHyphen/>
      </w:r>
      <w:r w:rsidR="000A0462">
        <w:rPr>
          <w:noProof/>
        </w:rPr>
        <w:t>1</w:t>
      </w:r>
      <w:r w:rsidR="00EE518F">
        <w:fldChar w:fldCharType="end"/>
      </w:r>
      <w:r w:rsidR="00EE518F">
        <w:t xml:space="preserve">) </w:t>
      </w:r>
      <w:r w:rsidRPr="004714C5">
        <w:t xml:space="preserve">are the most widely known acid-electrolyte cell and use a solid polymer electrolyte to support the exchange of hydrogen ions from the anode to the cathode. </w:t>
      </w:r>
    </w:p>
    <w:p w14:paraId="7CF1D0E3" w14:textId="07BF16AA" w:rsidR="007B371C" w:rsidRPr="004714C5" w:rsidRDefault="007B371C" w:rsidP="007B371C">
      <w:pPr>
        <w:jc w:val="both"/>
      </w:pPr>
      <w:r w:rsidRPr="004714C5">
        <w:t>A unique feature of the PEM electrolysis cell (which also extends to other membrane-based cells, such as AEM and SOE cells) is that the solid electrolyte is bound on both sides to sheets of catalysed porous electrodes. This solid assembly enables the production of very compact electrolysis cells, which allows them to have higher energy efficiencies, higher hydrogen production rates, higher operating pressures, and a smaller footprint when compared to alkaline electrolysers</w:t>
      </w:r>
      <w:sdt>
        <w:sdtPr>
          <w:id w:val="-1582600575"/>
          <w:citation/>
        </w:sdtPr>
        <w:sdtContent>
          <w:r w:rsidRPr="004714C5">
            <w:fldChar w:fldCharType="begin"/>
          </w:r>
          <w:r w:rsidRPr="004714C5">
            <w:instrText xml:space="preserve"> CITATION Ran18 \l 3081 </w:instrText>
          </w:r>
          <w:r w:rsidRPr="004714C5">
            <w:fldChar w:fldCharType="separate"/>
          </w:r>
          <w:r w:rsidR="009357B5">
            <w:rPr>
              <w:noProof/>
            </w:rPr>
            <w:t xml:space="preserve"> </w:t>
          </w:r>
          <w:r w:rsidR="009357B5" w:rsidRPr="009357B5">
            <w:rPr>
              <w:noProof/>
            </w:rPr>
            <w:t>[2]</w:t>
          </w:r>
          <w:r w:rsidRPr="004714C5">
            <w:fldChar w:fldCharType="end"/>
          </w:r>
        </w:sdtContent>
      </w:sdt>
      <w:r w:rsidRPr="004714C5">
        <w:t>. PEM’s biggest advantage, due to its ability to operate at near ambient conditions, is its wide operating range and short start-up time (~10 s), making it compatible with renewable energy sources (e.g. wind, solar) since it can quickly meet sub</w:t>
      </w:r>
      <w:r w:rsidRPr="004714C5">
        <w:softHyphen/>
        <w:t>stantial changes in demand</w:t>
      </w:r>
      <w:sdt>
        <w:sdtPr>
          <w:id w:val="977258315"/>
          <w:citation/>
        </w:sdtPr>
        <w:sdtContent>
          <w:r w:rsidRPr="004714C5">
            <w:fldChar w:fldCharType="begin"/>
          </w:r>
          <w:r w:rsidRPr="004714C5">
            <w:instrText xml:space="preserve"> CITATION Kum19 \l 3081 </w:instrText>
          </w:r>
          <w:r w:rsidRPr="004714C5">
            <w:fldChar w:fldCharType="separate"/>
          </w:r>
          <w:r w:rsidR="009357B5">
            <w:rPr>
              <w:noProof/>
            </w:rPr>
            <w:t xml:space="preserve"> </w:t>
          </w:r>
          <w:r w:rsidR="009357B5" w:rsidRPr="009357B5">
            <w:rPr>
              <w:noProof/>
            </w:rPr>
            <w:t>[3]</w:t>
          </w:r>
          <w:r w:rsidRPr="004714C5">
            <w:fldChar w:fldCharType="end"/>
          </w:r>
        </w:sdtContent>
      </w:sdt>
      <w:r>
        <w:t>.</w:t>
      </w:r>
    </w:p>
    <w:p w14:paraId="63E784B5" w14:textId="732DAD8A" w:rsidR="007B371C" w:rsidRDefault="007B371C" w:rsidP="007B371C">
      <w:pPr>
        <w:jc w:val="both"/>
      </w:pPr>
      <w:r w:rsidRPr="004714C5">
        <w:t xml:space="preserve">PEM electrolysis cells are, however, typically more expensive than alkaline electrolysers—due partly to their expensive polymer membrane and the noble metal catalysts used. </w:t>
      </w:r>
      <w:r>
        <w:t>T</w:t>
      </w:r>
      <w:r w:rsidRPr="004714C5">
        <w:t xml:space="preserve">here is </w:t>
      </w:r>
      <w:r>
        <w:t xml:space="preserve">also </w:t>
      </w:r>
      <w:r w:rsidRPr="004714C5">
        <w:t>limited data on the reliable long-term performance of PEM cells, and on the performance degradation of the mem</w:t>
      </w:r>
      <w:r w:rsidRPr="004714C5">
        <w:softHyphen/>
        <w:t>brane and catalysts over time</w:t>
      </w:r>
      <w:sdt>
        <w:sdtPr>
          <w:id w:val="1523284649"/>
          <w:citation/>
        </w:sdtPr>
        <w:sdtContent>
          <w:r w:rsidRPr="004714C5">
            <w:fldChar w:fldCharType="begin"/>
          </w:r>
          <w:r w:rsidRPr="004714C5">
            <w:instrText xml:space="preserve"> CITATION Ran18 \l 3081 </w:instrText>
          </w:r>
          <w:r w:rsidRPr="004714C5">
            <w:fldChar w:fldCharType="separate"/>
          </w:r>
          <w:r w:rsidR="009357B5">
            <w:rPr>
              <w:noProof/>
            </w:rPr>
            <w:t xml:space="preserve"> </w:t>
          </w:r>
          <w:r w:rsidR="009357B5" w:rsidRPr="009357B5">
            <w:rPr>
              <w:noProof/>
            </w:rPr>
            <w:t>[2]</w:t>
          </w:r>
          <w:r w:rsidRPr="004714C5">
            <w:fldChar w:fldCharType="end"/>
          </w:r>
        </w:sdtContent>
      </w:sdt>
      <w:r w:rsidRPr="004714C5">
        <w:t xml:space="preserve">. </w:t>
      </w:r>
    </w:p>
    <w:p w14:paraId="7D8ABE1C" w14:textId="6FD21DFC" w:rsidR="00652E29" w:rsidRDefault="00EE518F" w:rsidP="007B371C">
      <w:pPr>
        <w:jc w:val="both"/>
      </w:pPr>
      <w:r w:rsidRPr="00EE518F">
        <w:rPr>
          <w:noProof/>
        </w:rPr>
        <mc:AlternateContent>
          <mc:Choice Requires="wpg">
            <w:drawing>
              <wp:inline distT="0" distB="0" distL="0" distR="0" wp14:anchorId="6AD53718" wp14:editId="1D9A75E2">
                <wp:extent cx="5760000" cy="2190816"/>
                <wp:effectExtent l="0" t="0" r="12700" b="19050"/>
                <wp:docPr id="28" name="Group 27">
                  <a:extLst xmlns:a="http://schemas.openxmlformats.org/drawingml/2006/main">
                    <a:ext uri="{FF2B5EF4-FFF2-40B4-BE49-F238E27FC236}">
                      <a16:creationId xmlns:a16="http://schemas.microsoft.com/office/drawing/2014/main" id="{47AB94A7-7528-0626-A0E2-FAE9DF21F4B8}"/>
                    </a:ext>
                  </a:extLst>
                </wp:docPr>
                <wp:cNvGraphicFramePr/>
                <a:graphic xmlns:a="http://schemas.openxmlformats.org/drawingml/2006/main">
                  <a:graphicData uri="http://schemas.microsoft.com/office/word/2010/wordprocessingGroup">
                    <wpg:wgp>
                      <wpg:cNvGrpSpPr/>
                      <wpg:grpSpPr>
                        <a:xfrm>
                          <a:off x="0" y="0"/>
                          <a:ext cx="5760000" cy="2190816"/>
                          <a:chOff x="0" y="0"/>
                          <a:chExt cx="7698475" cy="2190816"/>
                        </a:xfrm>
                      </wpg:grpSpPr>
                      <wps:wsp>
                        <wps:cNvPr id="118721915" name="Rectangle 118721915">
                          <a:extLst>
                            <a:ext uri="{FF2B5EF4-FFF2-40B4-BE49-F238E27FC236}">
                              <a16:creationId xmlns:a16="http://schemas.microsoft.com/office/drawing/2014/main" id="{86E7121B-021E-9352-12EB-1B24B8ACE77D}"/>
                            </a:ext>
                          </a:extLst>
                        </wps:cNvPr>
                        <wps:cNvSpPr/>
                        <wps:spPr>
                          <a:xfrm>
                            <a:off x="723588" y="901494"/>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1D28978B"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Water Pre-treatment</w:t>
                              </w:r>
                            </w:p>
                          </w:txbxContent>
                        </wps:txbx>
                        <wps:bodyPr rtlCol="0" anchor="ctr"/>
                      </wps:wsp>
                      <wps:wsp>
                        <wps:cNvPr id="958046617" name="Rectangle 958046617">
                          <a:extLst>
                            <a:ext uri="{FF2B5EF4-FFF2-40B4-BE49-F238E27FC236}">
                              <a16:creationId xmlns:a16="http://schemas.microsoft.com/office/drawing/2014/main" id="{95192869-615F-C58A-A0A4-9C681E72108E}"/>
                            </a:ext>
                          </a:extLst>
                        </wps:cNvPr>
                        <wps:cNvSpPr/>
                        <wps:spPr>
                          <a:xfrm>
                            <a:off x="2197310" y="897408"/>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75C3BC20"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PEM Electrolyser</w:t>
                              </w:r>
                            </w:p>
                          </w:txbxContent>
                        </wps:txbx>
                        <wps:bodyPr rtlCol="0" anchor="ctr"/>
                      </wps:wsp>
                      <wps:wsp>
                        <wps:cNvPr id="204832914" name="Rectangle 204832914">
                          <a:extLst>
                            <a:ext uri="{FF2B5EF4-FFF2-40B4-BE49-F238E27FC236}">
                              <a16:creationId xmlns:a16="http://schemas.microsoft.com/office/drawing/2014/main" id="{D3A52BEB-4E59-74C0-1A10-408BEC768E1B}"/>
                            </a:ext>
                          </a:extLst>
                        </wps:cNvPr>
                        <wps:cNvSpPr/>
                        <wps:spPr>
                          <a:xfrm>
                            <a:off x="3671032" y="1794816"/>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512EB28A"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Demister</w:t>
                              </w:r>
                            </w:p>
                          </w:txbxContent>
                        </wps:txbx>
                        <wps:bodyPr rtlCol="0" anchor="ctr"/>
                      </wps:wsp>
                      <wps:wsp>
                        <wps:cNvPr id="1134735206" name="Rectangle 1134735206">
                          <a:extLst>
                            <a:ext uri="{FF2B5EF4-FFF2-40B4-BE49-F238E27FC236}">
                              <a16:creationId xmlns:a16="http://schemas.microsoft.com/office/drawing/2014/main" id="{92DFB4A8-F788-CE0C-C018-5FA6B645DC81}"/>
                            </a:ext>
                          </a:extLst>
                        </wps:cNvPr>
                        <wps:cNvSpPr/>
                        <wps:spPr>
                          <a:xfrm>
                            <a:off x="3671032" y="0"/>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746FBB48"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H2 Purification</w:t>
                              </w:r>
                            </w:p>
                          </w:txbxContent>
                        </wps:txbx>
                        <wps:bodyPr rtlCol="0" anchor="ctr"/>
                      </wps:wsp>
                      <wps:wsp>
                        <wps:cNvPr id="1471449942" name="Rectangle 1471449942">
                          <a:extLst>
                            <a:ext uri="{FF2B5EF4-FFF2-40B4-BE49-F238E27FC236}">
                              <a16:creationId xmlns:a16="http://schemas.microsoft.com/office/drawing/2014/main" id="{1A1D1BD0-264C-289E-5126-44A4250130B3}"/>
                            </a:ext>
                          </a:extLst>
                        </wps:cNvPr>
                        <wps:cNvSpPr/>
                        <wps:spPr>
                          <a:xfrm>
                            <a:off x="6618475" y="0"/>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69024A7A"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Hydrogen Product</w:t>
                              </w:r>
                            </w:p>
                          </w:txbxContent>
                        </wps:txbx>
                        <wps:bodyPr rtlCol="0" anchor="ctr"/>
                      </wps:wsp>
                      <wps:wsp>
                        <wps:cNvPr id="352748297" name="Rectangle 352748297">
                          <a:extLst>
                            <a:ext uri="{FF2B5EF4-FFF2-40B4-BE49-F238E27FC236}">
                              <a16:creationId xmlns:a16="http://schemas.microsoft.com/office/drawing/2014/main" id="{E6F2F85C-E288-F2DE-3698-0BDB533B3007}"/>
                            </a:ext>
                          </a:extLst>
                        </wps:cNvPr>
                        <wps:cNvSpPr/>
                        <wps:spPr>
                          <a:xfrm>
                            <a:off x="6618475" y="1794816"/>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706BCD14"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To atmosphere</w:t>
                              </w:r>
                            </w:p>
                          </w:txbxContent>
                        </wps:txbx>
                        <wps:bodyPr rtlCol="0" anchor="ctr"/>
                      </wps:wsp>
                      <wps:wsp>
                        <wps:cNvPr id="751140083" name="Straight Arrow Connector 751140083">
                          <a:extLst>
                            <a:ext uri="{FF2B5EF4-FFF2-40B4-BE49-F238E27FC236}">
                              <a16:creationId xmlns:a16="http://schemas.microsoft.com/office/drawing/2014/main" id="{D84A1222-22A4-A917-A7E5-5680E37130E1}"/>
                            </a:ext>
                          </a:extLst>
                        </wps:cNvPr>
                        <wps:cNvCnPr>
                          <a:cxnSpLocks/>
                          <a:stCxn id="118721915" idx="3"/>
                          <a:endCxn id="958046617" idx="1"/>
                        </wps:cNvCnPr>
                        <wps:spPr>
                          <a:xfrm flipV="1">
                            <a:off x="1803588" y="1095408"/>
                            <a:ext cx="393722" cy="4086"/>
                          </a:xfrm>
                          <a:prstGeom prst="straightConnector1">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55151307" name="Connector: Elbow 1655151307">
                          <a:extLst>
                            <a:ext uri="{FF2B5EF4-FFF2-40B4-BE49-F238E27FC236}">
                              <a16:creationId xmlns:a16="http://schemas.microsoft.com/office/drawing/2014/main" id="{D8CFE428-0189-E093-620B-5B5DDD3741EA}"/>
                            </a:ext>
                          </a:extLst>
                        </wps:cNvPr>
                        <wps:cNvCnPr>
                          <a:cxnSpLocks/>
                          <a:stCxn id="958046617" idx="0"/>
                          <a:endCxn id="1134735206" idx="1"/>
                        </wps:cNvCnPr>
                        <wps:spPr>
                          <a:xfrm rot="5400000" flipH="1" flipV="1">
                            <a:off x="2854467" y="80843"/>
                            <a:ext cx="699408" cy="933722"/>
                          </a:xfrm>
                          <a:prstGeom prst="bentConnector2">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393579822" name="Straight Arrow Connector 1393579822">
                          <a:extLst>
                            <a:ext uri="{FF2B5EF4-FFF2-40B4-BE49-F238E27FC236}">
                              <a16:creationId xmlns:a16="http://schemas.microsoft.com/office/drawing/2014/main" id="{87A040A4-78FA-5F86-A6C5-7061C10C5EA9}"/>
                            </a:ext>
                          </a:extLst>
                        </wps:cNvPr>
                        <wps:cNvCnPr>
                          <a:cxnSpLocks/>
                          <a:stCxn id="1134735206" idx="3"/>
                          <a:endCxn id="1471449942" idx="1"/>
                        </wps:cNvCnPr>
                        <wps:spPr>
                          <a:xfrm>
                            <a:off x="4751032" y="198000"/>
                            <a:ext cx="1867443" cy="0"/>
                          </a:xfrm>
                          <a:prstGeom prst="straightConnector1">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653149316" name="Connector: Elbow 653149316">
                          <a:extLst>
                            <a:ext uri="{FF2B5EF4-FFF2-40B4-BE49-F238E27FC236}">
                              <a16:creationId xmlns:a16="http://schemas.microsoft.com/office/drawing/2014/main" id="{EDCC88DB-00F7-3DB5-FC2B-721D01D1D96E}"/>
                            </a:ext>
                          </a:extLst>
                        </wps:cNvPr>
                        <wps:cNvCnPr>
                          <a:cxnSpLocks/>
                          <a:stCxn id="958046617" idx="2"/>
                          <a:endCxn id="204832914" idx="1"/>
                        </wps:cNvCnPr>
                        <wps:spPr>
                          <a:xfrm rot="16200000" flipH="1">
                            <a:off x="2854467" y="1176251"/>
                            <a:ext cx="699408" cy="933722"/>
                          </a:xfrm>
                          <a:prstGeom prst="bentConnector2">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23265372" name="Straight Arrow Connector 123265372">
                          <a:extLst>
                            <a:ext uri="{FF2B5EF4-FFF2-40B4-BE49-F238E27FC236}">
                              <a16:creationId xmlns:a16="http://schemas.microsoft.com/office/drawing/2014/main" id="{0AB6CEF0-0C80-859D-D937-60B093F83072}"/>
                            </a:ext>
                          </a:extLst>
                        </wps:cNvPr>
                        <wps:cNvCnPr>
                          <a:cxnSpLocks/>
                          <a:endCxn id="352748297" idx="1"/>
                        </wps:cNvCnPr>
                        <wps:spPr>
                          <a:xfrm>
                            <a:off x="4751032" y="1992816"/>
                            <a:ext cx="1867443" cy="0"/>
                          </a:xfrm>
                          <a:prstGeom prst="straightConnector1">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72312892" name="Straight Arrow Connector 172312892">
                          <a:extLst>
                            <a:ext uri="{FF2B5EF4-FFF2-40B4-BE49-F238E27FC236}">
                              <a16:creationId xmlns:a16="http://schemas.microsoft.com/office/drawing/2014/main" id="{3E702F1D-A858-5F70-39CB-E91FD774D102}"/>
                            </a:ext>
                          </a:extLst>
                        </wps:cNvPr>
                        <wps:cNvCnPr>
                          <a:cxnSpLocks/>
                          <a:stCxn id="1734363618" idx="1"/>
                        </wps:cNvCnPr>
                        <wps:spPr>
                          <a:xfrm flipH="1" flipV="1">
                            <a:off x="3268081" y="1093121"/>
                            <a:ext cx="388095" cy="2287"/>
                          </a:xfrm>
                          <a:prstGeom prst="straightConnector1">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718736303" name="Straight Arrow Connector 718736303">
                          <a:extLst>
                            <a:ext uri="{FF2B5EF4-FFF2-40B4-BE49-F238E27FC236}">
                              <a16:creationId xmlns:a16="http://schemas.microsoft.com/office/drawing/2014/main" id="{DA2AB823-F997-1BDA-6CE2-66FE8F30DFAA}"/>
                            </a:ext>
                          </a:extLst>
                        </wps:cNvPr>
                        <wps:cNvCnPr>
                          <a:cxnSpLocks/>
                        </wps:cNvCnPr>
                        <wps:spPr>
                          <a:xfrm flipV="1">
                            <a:off x="0" y="1095408"/>
                            <a:ext cx="723588" cy="4086"/>
                          </a:xfrm>
                          <a:prstGeom prst="straightConnector1">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2034200001" name="TextBox 19">
                          <a:extLst>
                            <a:ext uri="{FF2B5EF4-FFF2-40B4-BE49-F238E27FC236}">
                              <a16:creationId xmlns:a16="http://schemas.microsoft.com/office/drawing/2014/main" id="{CC3D87A6-6B81-8F06-BAAF-7A566572109D}"/>
                            </a:ext>
                          </a:extLst>
                        </wps:cNvPr>
                        <wps:cNvSpPr txBox="1"/>
                        <wps:spPr>
                          <a:xfrm>
                            <a:off x="2702086" y="1596528"/>
                            <a:ext cx="811360" cy="361315"/>
                          </a:xfrm>
                          <a:prstGeom prst="rect">
                            <a:avLst/>
                          </a:prstGeom>
                          <a:noFill/>
                        </wps:spPr>
                        <wps:txbx>
                          <w:txbxContent>
                            <w:p w14:paraId="1ADFC6B6" w14:textId="77777777" w:rsidR="00EE518F" w:rsidRPr="00EE518F" w:rsidRDefault="00EE518F" w:rsidP="00EE518F">
                              <w:pP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Oxygen</w:t>
                              </w:r>
                            </w:p>
                          </w:txbxContent>
                        </wps:txbx>
                        <wps:bodyPr wrap="square" rtlCol="0">
                          <a:spAutoFit/>
                        </wps:bodyPr>
                      </wps:wsp>
                      <wps:wsp>
                        <wps:cNvPr id="1734363618" name="Rectangle 1734363618">
                          <a:extLst>
                            <a:ext uri="{FF2B5EF4-FFF2-40B4-BE49-F238E27FC236}">
                              <a16:creationId xmlns:a16="http://schemas.microsoft.com/office/drawing/2014/main" id="{23310119-5B28-3CA9-90BA-EE916064682A}"/>
                            </a:ext>
                          </a:extLst>
                        </wps:cNvPr>
                        <wps:cNvSpPr/>
                        <wps:spPr>
                          <a:xfrm>
                            <a:off x="3656176" y="897408"/>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6FD8CB64"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Renewable Electricity</w:t>
                              </w:r>
                            </w:p>
                          </w:txbxContent>
                        </wps:txbx>
                        <wps:bodyPr rtlCol="0" anchor="ctr"/>
                      </wps:wsp>
                      <wps:wsp>
                        <wps:cNvPr id="1601684730" name="TextBox 26">
                          <a:extLst>
                            <a:ext uri="{FF2B5EF4-FFF2-40B4-BE49-F238E27FC236}">
                              <a16:creationId xmlns:a16="http://schemas.microsoft.com/office/drawing/2014/main" id="{9E24D9D3-E873-653B-9A57-AAA93F0C9716}"/>
                            </a:ext>
                          </a:extLst>
                        </wps:cNvPr>
                        <wps:cNvSpPr txBox="1"/>
                        <wps:spPr>
                          <a:xfrm>
                            <a:off x="2702086" y="407098"/>
                            <a:ext cx="953094" cy="361315"/>
                          </a:xfrm>
                          <a:prstGeom prst="rect">
                            <a:avLst/>
                          </a:prstGeom>
                          <a:noFill/>
                        </wps:spPr>
                        <wps:txbx>
                          <w:txbxContent>
                            <w:p w14:paraId="6B4C55E2" w14:textId="77777777" w:rsidR="00EE518F" w:rsidRPr="00EE518F" w:rsidRDefault="00EE518F" w:rsidP="00EE518F">
                              <w:pP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Hydrogen</w:t>
                              </w:r>
                            </w:p>
                          </w:txbxContent>
                        </wps:txbx>
                        <wps:bodyPr wrap="square" rtlCol="0">
                          <a:spAutoFit/>
                        </wps:bodyPr>
                      </wps:wsp>
                    </wpg:wgp>
                  </a:graphicData>
                </a:graphic>
              </wp:inline>
            </w:drawing>
          </mc:Choice>
          <mc:Fallback>
            <w:pict>
              <v:group w14:anchorId="6AD53718" id="Group 27" o:spid="_x0000_s1031" style="width:453.55pt;height:172.5pt;mso-position-horizontal-relative:char;mso-position-vertical-relative:line" coordsize="76984,219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67IzUgYAAKIvAAAOAAAAZHJzL2Uyb0RvYy54bWzsWttu4zYQfS/QfxD03pgUdTXiLLbZSx8W&#10;7WKz7bsiS7ZQWVQpJnb+vsOLSMWyGzlBUyPVPnhj8SJyfM4M53Au3+02lXOfs7ak9cLFF8h18jqj&#10;y7JeLdzfv3/6KXadlqf1Mq1onS/ch7x13139+MPltpnnHl3TapkzByap2/m2Wbhrzpv5bNZm63yT&#10;the0yWtoLCjbpBy+stVsydItzL6pZh5C4WxL2bJhNMvbFp5+UI3ulZy/KPKM/1YUbc6dauHC2rj8&#10;ZPLzVnzOri7T+YqlzbrM9DLSZ6xik5Y1vNRM9SHlqXPHysFUmzJjtKUFv8joZkaLosxyuQfYDUZ7&#10;u/nM6F0j97Kab1eNMROYds9Oz542+/X+M2tumq8MLLFtVmAL+U3sZVewjfgfVunspMkejMnyHXcy&#10;eBhEIYJ/rpNBm4cTFONQGTVbg+UH47L1Rz0yCpPYj4LByFn34tmj5WwbAEhrbdC+zAY367TJpWnb&#10;OdjgK3PKJeAXxxFsAsOq6nQDcP0GAErrVZU7tkkaSo4yZmvnLVjwgM0ijwQxUACMkyDsJ76yTWc9&#10;jGJrPZIIU4oOxgTpvGEt/5zTjSP+WLgM1iNxlt5/abnq2nURr6/pp7Kq4Hk6r2rx2dKqXIpn8otg&#10;VX5dMec+BT7wHdZv6/WCd4uRYPxuU/Iv/lDlatZveQG2gp/ekwuRTLVzplmW1xyrpnW6zNWrcGC3&#10;ZkbIjVY1TChmLmCRZm49weP1dnOrbev+YmguiW4Go39amBpsRsg305qbwZuypuzQBBXsSr9Z9e+M&#10;pEwjrMR3tzuJo0D0FE9u6fIBsMV4dU2VB0rrbE3BAWWcyelEL8C16v6vAzwJYuSHIY6GALdNeu1A&#10;i6cBDmyJCAb+A8LjJPJRLHYFP4lm+YRwoNMbRLh08ueIcA/5MfES7A8RbptOQTgJI4yIJxGOo8Q3&#10;AW6CuHD7b9eJR+fqxDEmfkQCD4VDjPfangtyfSie4P224S0D9Tl6cOxH2PeTxAefOziF27ZT4A0n&#10;HpVrDBOY6YDyNg8oybl6b3DckR97yYEjuG16LrinA0qXQP8PskxIuzROzi3NjAKMfYRi0nnwG87S&#10;crXmznvG6Na5pnUNSgZlju1pIX9dKy0l29U3zRea/dlCG0gZ/HpX78s0UokgOuesl10Pm8wqrUKl&#10;7iLaQVar5hdf+qqNU1Rl8wdoQDL515oXjpERcDBKgkF+SxISeRCohPwFjTItOi7ftNoMZv/qZUfE&#10;nGcqOOmcp2X1sV46/KEBDYuzUkpYwkjj1Z0RCszhxHaE+vLa0o0Vuopj0o1ikLCQwMXrCTI4DAIc&#10;YIJMODDYmDsfq1sgS6/LCRzZZ0B3qrcc6aUK40nCKKiQQAMlWwrK/CIoc5A8Xhz4fggbE9oQiv2O&#10;ploaCuGIB3KRpE5CJI0UQjvduRM2tfZ5C8KiMY4SHyfidGLsCNY9Q/M8Z+KA5w2iJBbOV2UJR2MM&#10;tl1PINCAHh18ewyy2choBolIpoML3H5YZSkRNwE6jnXaaRxGPrBGMqQ71xwhxxRZZHCbIou5ywoD&#10;AhdOBK7jND+M7+wCi+1xAi3244o3OHtZmXU0KRwZVnAIN7qCBTKayLjSY0s/mmAchV4gD3X2qmGK&#10;J4/v0EaEhIkuhi7YIx4QIhoRTkzPJ2mT21hhc/vRrOiB/3GoSLzhJcQUKzSYlXkn8LPloZKSI3UP&#10;UKeAvTgZAX7T80nw9/L1iPgkJCDCuqPBb2PAwdwCyAopBSQekFtAYg6r34sGJI4hX9fVJV4sL3Om&#10;xBxUlHOqqTjj/CKCUiDALBohYZmeT1BCSgun6U+qsOKg8tSVFk3K0wk58HTgMQceDxFfnrfBiaoE&#10;+jtc+f5Mdw42dye6BMjhO3gudB6N8L5u2juleBHyhAYqnXKQhIG3Vw0UQ1Id6mJBCAcECu1gxuNu&#10;eXS52165minEwmbJWiLfQqnnwm3/uktZ7vbqssQu2ub9HYcCOllXZ29GX18T7IXLwQWobbPe5uky&#10;LRIGUPSlfpmpTEuDzoRCCcHDavYIGfy1fcophYhYpucWyz3EO/9tJSIOEQ7hUp6AO3jsfjxTW/YC&#10;9+OjCCV73icJCIIKXCmnvY73kZJhz/ov9D7g5WQhuMSrLloXleb979Jb2dL6q78BAAD//wMAUEsD&#10;BBQABgAIAAAAIQDVARu/3QAAAAUBAAAPAAAAZHJzL2Rvd25yZXYueG1sTI9BS8NAEIXvgv9hGcGb&#10;3Y21WmM2pRT1VAq2QvE2zU6T0OxsyG6T9N+7etHLwOM93vsmW4y2ET11vnasIZkoEMSFMzWXGj53&#10;b3dzED4gG2wck4YLeVjk11cZpsYN/EH9NpQilrBPUUMVQptK6YuKLPqJa4mjd3SdxRBlV0rT4RDL&#10;bSPvlXqUFmuOCxW2tKqoOG3PVsP7gMNymrz269NxdfnazTb7dUJa396MyxcQgcbwF4Yf/IgOeWQ6&#10;uDMbLxoN8ZHwe6P3rJ4SEAcN04eZApln8j99/g0AAP//AwBQSwECLQAUAAYACAAAACEAtoM4kv4A&#10;AADhAQAAEwAAAAAAAAAAAAAAAAAAAAAAW0NvbnRlbnRfVHlwZXNdLnhtbFBLAQItABQABgAIAAAA&#10;IQA4/SH/1gAAAJQBAAALAAAAAAAAAAAAAAAAAC8BAABfcmVscy8ucmVsc1BLAQItABQABgAIAAAA&#10;IQC567IzUgYAAKIvAAAOAAAAAAAAAAAAAAAAAC4CAABkcnMvZTJvRG9jLnhtbFBLAQItABQABgAI&#10;AAAAIQDVARu/3QAAAAUBAAAPAAAAAAAAAAAAAAAAAKwIAABkcnMvZG93bnJldi54bWxQSwUGAAAA&#10;AAQABADzAAAAtgkAAAAA&#10;">
                <v:rect id="Rectangle 118721915" o:spid="_x0000_s1032" style="position:absolute;left:7235;top:9014;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h36JyAAAAOIAAAAPAAAAZHJzL2Rvd25yZXYueG1sRE9NSwMx&#10;EL0L/ocwgpdisymo7dq0iKLsQQSrPXibbsbN2s1k2Yzt+u+NIHh8vO/legydOtCQ2sgWzLQARVxH&#10;13Jj4e314WIOKgmywy4yWfimBOvV6ckSSxeP/EKHjTQqh3Aq0YIX6UutU+0pYJrGnjhzH3EIKBkO&#10;jXYDHnN46PSsKK50wJZzg8ee7jzV+81XsPBejdJ8mkd52uNkO6n8rn6+31l7fjbe3oASGuVf/Oeu&#10;XJ5v5tczszCX8HspY9CrHwAAAP//AwBQSwECLQAUAAYACAAAACEA2+H2y+4AAACFAQAAEwAAAAAA&#10;AAAAAAAAAAAAAAAAW0NvbnRlbnRfVHlwZXNdLnhtbFBLAQItABQABgAIAAAAIQBa9CxbvwAAABUB&#10;AAALAAAAAAAAAAAAAAAAAB8BAABfcmVscy8ucmVsc1BLAQItABQABgAIAAAAIQAAh36JyAAAAOIA&#10;AAAPAAAAAAAAAAAAAAAAAAcCAABkcnMvZG93bnJldi54bWxQSwUGAAAAAAMAAwC3AAAA/AIAAAAA&#10;" filled="f" strokecolor="black [3213]" strokeweight="1pt">
                  <v:textbox>
                    <w:txbxContent>
                      <w:p w14:paraId="1D28978B"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Water Pre-treatment</w:t>
                        </w:r>
                      </w:p>
                    </w:txbxContent>
                  </v:textbox>
                </v:rect>
                <v:rect id="Rectangle 958046617" o:spid="_x0000_s1033" style="position:absolute;left:21973;top:8974;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bGCvzAAAAOIAAAAPAAAAZHJzL2Rvd25yZXYueG1sRI9BS8NA&#10;FITvgv9heYKX0m4iGmvstoii5FAEWz14e80+s7HZtyH7bOO/dwXB4zAz3zCL1eg7daAhtoEN5LMM&#10;FHEdbMuNgdft43QOKgqyxS4wGfimCKvl6ckCSxuO/EKHjTQqQTiWaMCJ9KXWsXbkMc5CT5y8jzB4&#10;lCSHRtsBjwnuO32RZYX22HJacNjTvaN6v/nyBt6rUZrP/EnWe5y8TSq3q58fdsacn413t6CERvkP&#10;/7Ura+Dmap5dFkV+Db+X0h3Qyx8AAAD//wMAUEsBAi0AFAAGAAgAAAAhANvh9svuAAAAhQEAABMA&#10;AAAAAAAAAAAAAAAAAAAAAFtDb250ZW50X1R5cGVzXS54bWxQSwECLQAUAAYACAAAACEAWvQsW78A&#10;AAAVAQAACwAAAAAAAAAAAAAAAAAfAQAAX3JlbHMvLnJlbHNQSwECLQAUAAYACAAAACEAjGxgr8wA&#10;AADiAAAADwAAAAAAAAAAAAAAAAAHAgAAZHJzL2Rvd25yZXYueG1sUEsFBgAAAAADAAMAtwAAAAAD&#10;AAAAAA==&#10;" filled="f" strokecolor="black [3213]" strokeweight="1pt">
                  <v:textbox>
                    <w:txbxContent>
                      <w:p w14:paraId="75C3BC20"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PEM Electrolyser</w:t>
                        </w:r>
                      </w:p>
                    </w:txbxContent>
                  </v:textbox>
                </v:rect>
                <v:rect id="Rectangle 204832914" o:spid="_x0000_s1034" style="position:absolute;left:36710;top:17948;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t/4PzAAAAOIAAAAPAAAAZHJzL2Rvd25yZXYueG1sRI9BS8NA&#10;FITvgv9heYKXYjeJRWrstoii5CAFa3vw9pp9ZmOzb0P22cZ/7wqCx2FmvmEWq9F36khDbAMbyKcZ&#10;KOI62JYbA9u3p6s5qCjIFrvAZOCbIqyW52cLLG048SsdN9KoBOFYogEn0pdax9qRxzgNPXHyPsLg&#10;UZIcGm0HPCW473SRZTfaY8tpwWFPD47qw+bLG3ivRmk+82d5OeBkN6ncvl4/7o25vBjv70AJjfIf&#10;/mtX1kCRzebXxW0+g99L6Q7o5Q8AAAD//wMAUEsBAi0AFAAGAAgAAAAhANvh9svuAAAAhQEAABMA&#10;AAAAAAAAAAAAAAAAAAAAAFtDb250ZW50X1R5cGVzXS54bWxQSwECLQAUAAYACAAAACEAWvQsW78A&#10;AAAVAQAACwAAAAAAAAAAAAAAAAAfAQAAX3JlbHMvLnJlbHNQSwECLQAUAAYACAAAACEAyrf+D8wA&#10;AADiAAAADwAAAAAAAAAAAAAAAAAHAgAAZHJzL2Rvd25yZXYueG1sUEsFBgAAAAADAAMAtwAAAAAD&#10;AAAAAA==&#10;" filled="f" strokecolor="black [3213]" strokeweight="1pt">
                  <v:textbox>
                    <w:txbxContent>
                      <w:p w14:paraId="512EB28A"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Demister</w:t>
                        </w:r>
                      </w:p>
                    </w:txbxContent>
                  </v:textbox>
                </v:rect>
                <v:rect id="Rectangle 1134735206" o:spid="_x0000_s1035" style="position:absolute;left:36710;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80t6ygAAAOMAAAAPAAAAZHJzL2Rvd25yZXYueG1sRE/NSsNA&#10;EL4LvsMygpdiN2m1lrTbIoqSgwhWPfQ2zU6zsdnZkB3b+PauIHic73+W68G36kh9bAIbyMcZKOIq&#10;2IZrA+9vj1dzUFGQLbaBycA3RVivzs+WWNhw4lc6bqRWKYRjgQacSFdoHStHHuM4dMSJ24feo6Sz&#10;r7Xt8ZTCfasnWTbTHhtODQ47undUHTZf3sC2HKT+zJ/k+YCjj1HpdtXLw86Yy4vhbgFKaJB/8Z+7&#10;tGl+Pr2+nd5Mshn8/pQA0KsfAAAA//8DAFBLAQItABQABgAIAAAAIQDb4fbL7gAAAIUBAAATAAAA&#10;AAAAAAAAAAAAAAAAAABbQ29udGVudF9UeXBlc10ueG1sUEsBAi0AFAAGAAgAAAAhAFr0LFu/AAAA&#10;FQEAAAsAAAAAAAAAAAAAAAAAHwEAAF9yZWxzLy5yZWxzUEsBAi0AFAAGAAgAAAAhAFnzS3rKAAAA&#10;4wAAAA8AAAAAAAAAAAAAAAAABwIAAGRycy9kb3ducmV2LnhtbFBLBQYAAAAAAwADALcAAAD+AgAA&#10;AAA=&#10;" filled="f" strokecolor="black [3213]" strokeweight="1pt">
                  <v:textbox>
                    <w:txbxContent>
                      <w:p w14:paraId="746FBB48"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H2 Purification</w:t>
                        </w:r>
                      </w:p>
                    </w:txbxContent>
                  </v:textbox>
                </v:rect>
                <v:rect id="Rectangle 1471449942" o:spid="_x0000_s1036" style="position:absolute;left:66184;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0I7yQAAAOMAAAAPAAAAZHJzL2Rvd25yZXYueG1sRE/NSsNA&#10;EL4LvsMygpfSblKC2thtEUXJQQrWevA2zY7Z2OxsyI5tfHtXEDzO9z/L9eg7daQhtoEN5LMMFHEd&#10;bMuNgd3r4/QGVBRki11gMvBNEdar87Mlljac+IWOW2lUCuFYogEn0pdax9qRxzgLPXHiPsLgUdI5&#10;NNoOeErhvtPzLLvSHltODQ57undUH7Zf3sB7NUrzmT/J8wEnb5PK7evNw96Yy4vx7haU0Cj/4j93&#10;ZdP84jovisWimMPvTwkAvfoBAAD//wMAUEsBAi0AFAAGAAgAAAAhANvh9svuAAAAhQEAABMAAAAA&#10;AAAAAAAAAAAAAAAAAFtDb250ZW50X1R5cGVzXS54bWxQSwECLQAUAAYACAAAACEAWvQsW78AAAAV&#10;AQAACwAAAAAAAAAAAAAAAAAfAQAAX3JlbHMvLnJlbHNQSwECLQAUAAYACAAAACEAUi9CO8kAAADj&#10;AAAADwAAAAAAAAAAAAAAAAAHAgAAZHJzL2Rvd25yZXYueG1sUEsFBgAAAAADAAMAtwAAAP0CAAAA&#10;AA==&#10;" filled="f" strokecolor="black [3213]" strokeweight="1pt">
                  <v:textbox>
                    <w:txbxContent>
                      <w:p w14:paraId="69024A7A"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Hydrogen Product</w:t>
                        </w:r>
                      </w:p>
                    </w:txbxContent>
                  </v:textbox>
                </v:rect>
                <v:rect id="Rectangle 352748297" o:spid="_x0000_s1037" style="position:absolute;left:66184;top:17948;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Mb5kzAAAAOIAAAAPAAAAZHJzL2Rvd25yZXYueG1sRI9BS8NA&#10;FITvgv9heYKX0m4ata2x2yKKkoMIVj14e80+s7HZtyH7bOO/7wqCx2FmvmGW68G3ak99bAIbmE4y&#10;UMRVsA3XBt5eH8YLUFGQLbaBycAPRVivTk+WWNhw4Bfab6RWCcKxQANOpCu0jpUjj3ESOuLkfYbe&#10;oyTZ19r2eEhw3+o8y2baY8NpwWFHd46q3ebbG/goB6m/po/ytMPR+6h02+r5fmvM+dlwewNKaJD/&#10;8F+7tAYurvL55SK/nsPvpXQH9OoIAAD//wMAUEsBAi0AFAAGAAgAAAAhANvh9svuAAAAhQEAABMA&#10;AAAAAAAAAAAAAAAAAAAAAFtDb250ZW50X1R5cGVzXS54bWxQSwECLQAUAAYACAAAACEAWvQsW78A&#10;AAAVAQAACwAAAAAAAAAAAAAAAAAfAQAAX3JlbHMvLnJlbHNQSwECLQAUAAYACAAAACEAdTG+ZMwA&#10;AADiAAAADwAAAAAAAAAAAAAAAAAHAgAAZHJzL2Rvd25yZXYueG1sUEsFBgAAAAADAAMAtwAAAAAD&#10;AAAAAA==&#10;" filled="f" strokecolor="black [3213]" strokeweight="1pt">
                  <v:textbox>
                    <w:txbxContent>
                      <w:p w14:paraId="706BCD14"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To atmosphere</w:t>
                        </w:r>
                      </w:p>
                    </w:txbxContent>
                  </v:textbox>
                </v:rect>
                <v:shapetype id="_x0000_t32" coordsize="21600,21600" o:spt="32" o:oned="t" path="m,l21600,21600e" filled="f">
                  <v:path arrowok="t" fillok="f" o:connecttype="none"/>
                  <o:lock v:ext="edit" shapetype="t"/>
                </v:shapetype>
                <v:shape id="Straight Arrow Connector 751140083" o:spid="_x0000_s1038" type="#_x0000_t32" style="position:absolute;left:18035;top:10954;width:3938;height:4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1fzygAAAOIAAAAPAAAAZHJzL2Rvd25yZXYueG1sRI/dagIx&#10;FITvhb5DOIXeiCZb6w+rUUqpooiCPw9w2JzuLt2cbDdR17dvCgUvh5n5hpktWluJKzW+dKwh6SsQ&#10;xJkzJecazqdlbwLCB2SDlWPScCcPi/lTZ4apcTc+0PUYchEh7FPUUIRQp1L6rCCLvu9q4uh9ucZi&#10;iLLJpWnwFuG2kq9KjaTFkuNCgTV9FJR9Hy9Wg/1crcdt977r2urnZLZebfZBaf3y3L5PQQRqwyP8&#10;314bDeNhkrwpNRnA36V4B+T8FwAA//8DAFBLAQItABQABgAIAAAAIQDb4fbL7gAAAIUBAAATAAAA&#10;AAAAAAAAAAAAAAAAAABbQ29udGVudF9UeXBlc10ueG1sUEsBAi0AFAAGAAgAAAAhAFr0LFu/AAAA&#10;FQEAAAsAAAAAAAAAAAAAAAAAHwEAAF9yZWxzLy5yZWxzUEsBAi0AFAAGAAgAAAAhANZDV/PKAAAA&#10;4gAAAA8AAAAAAAAAAAAAAAAABwIAAGRycy9kb3ducmV2LnhtbFBLBQYAAAAAAwADALcAAAD+AgAA&#10;AAA=&#10;" strokecolor="black [3213]" strokeweight=".5pt">
                  <v:stroke endarrow="block" joinstyle="miter"/>
                  <o:lock v:ext="edit" shapetype="f"/>
                </v:shape>
                <v:shapetype id="_x0000_t33" coordsize="21600,21600" o:spt="33" o:oned="t" path="m,l21600,r,21600e" filled="f">
                  <v:stroke joinstyle="miter"/>
                  <v:path arrowok="t" fillok="f" o:connecttype="none"/>
                  <o:lock v:ext="edit" shapetype="t"/>
                </v:shapetype>
                <v:shape id="Connector: Elbow 1655151307" o:spid="_x0000_s1039" type="#_x0000_t33" style="position:absolute;left:28545;top:808;width:6994;height:9337;rotation:90;flip:x 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aBOQxgAAAOMAAAAPAAAAZHJzL2Rvd25yZXYueG1sRE9La8JA&#10;EL4L/odlBG+6iSVRUlcRIRARKT6g1yE7TUKzsyG71fjvuwWhx/nes94OphV36l1jWUE8j0AQl1Y3&#10;XCm4XfPZCoTzyBpby6TgSQ62m/FojZm2Dz7T/eIrEULYZaig9r7LpHRlTQbd3HbEgfuyvUEfzr6S&#10;usdHCDetXERRKg02HBpq7GhfU/l9+TEKcn1cnRZY3tzBFP7z+JE/06JVajoZdu8gPA3+X/xyFzrM&#10;T5MkTuK3aAl/PwUA5OYXAAD//wMAUEsBAi0AFAAGAAgAAAAhANvh9svuAAAAhQEAABMAAAAAAAAA&#10;AAAAAAAAAAAAAFtDb250ZW50X1R5cGVzXS54bWxQSwECLQAUAAYACAAAACEAWvQsW78AAAAVAQAA&#10;CwAAAAAAAAAAAAAAAAAfAQAAX3JlbHMvLnJlbHNQSwECLQAUAAYACAAAACEA7WgTkMYAAADjAAAA&#10;DwAAAAAAAAAAAAAAAAAHAgAAZHJzL2Rvd25yZXYueG1sUEsFBgAAAAADAAMAtwAAAPoCAAAAAA==&#10;" strokecolor="black [3213]" strokeweight=".5pt">
                  <v:stroke endarrow="block"/>
                  <o:lock v:ext="edit" shapetype="f"/>
                </v:shape>
                <v:shape id="Straight Arrow Connector 1393579822" o:spid="_x0000_s1040" type="#_x0000_t32" style="position:absolute;left:47510;top:1980;width:1867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cya2yQAAAOMAAAAPAAAAZHJzL2Rvd25yZXYueG1sRE9LS8NA&#10;EL4L/Q/LCL3ZjQm2Tey2iFBUeqmx+LgN2TFZmp0N2bWJ/94VCj3O957VZrStOFHvjWMFt7MEBHHl&#10;tOFaweFte7ME4QOyxtYxKfglD5v15GqFhXYDv9KpDLWIIewLVNCE0BVS+qohi37mOuLIfbveYohn&#10;X0vd4xDDbSvTJJlLi4ZjQ4MdPTZUHcsfq6A6fH7ktDfvesjM4qnbfe2y8kWp6fX4cA8i0Bgu4rP7&#10;Wcf5WZ7dLfJlmsL/TxEAuf4DAAD//wMAUEsBAi0AFAAGAAgAAAAhANvh9svuAAAAhQEAABMAAAAA&#10;AAAAAAAAAAAAAAAAAFtDb250ZW50X1R5cGVzXS54bWxQSwECLQAUAAYACAAAACEAWvQsW78AAAAV&#10;AQAACwAAAAAAAAAAAAAAAAAfAQAAX3JlbHMvLnJlbHNQSwECLQAUAAYACAAAACEA1XMmtskAAADj&#10;AAAADwAAAAAAAAAAAAAAAAAHAgAAZHJzL2Rvd25yZXYueG1sUEsFBgAAAAADAAMAtwAAAP0CAAAA&#10;AA==&#10;" strokecolor="black [3213]" strokeweight=".5pt">
                  <v:stroke endarrow="block" joinstyle="miter"/>
                  <o:lock v:ext="edit" shapetype="f"/>
                </v:shape>
                <v:shape id="Connector: Elbow 653149316" o:spid="_x0000_s1041" type="#_x0000_t33" style="position:absolute;left:28545;top:11762;width:6994;height:9337;rotation:90;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zKMvyQAAAOIAAAAPAAAAZHJzL2Rvd25yZXYueG1sRI9RS8Mw&#10;FIXfBf9DuIJvLqmrRbtlYwiKgg+z8Qdcmru0rLmpTdzqvzeC4OPhnPMdzno7+0GcaIp9YA3FQoEg&#10;boPt2Wn4ME839yBiQrY4BCYN3xRhu7m8WGNtw5nf6dQkJzKEY40aupTGWsrYduQxLsJInL1DmDym&#10;LCcn7YTnDPeDvFWqkh57zgsdjvTYUXtsvrwGF/bqVWJTPpdqZ6T5NG/uYLS+vpp3KxCJ5vQf/mu/&#10;WA3V3bIoH5ZFBb+X8h2Qmx8AAAD//wMAUEsBAi0AFAAGAAgAAAAhANvh9svuAAAAhQEAABMAAAAA&#10;AAAAAAAAAAAAAAAAAFtDb250ZW50X1R5cGVzXS54bWxQSwECLQAUAAYACAAAACEAWvQsW78AAAAV&#10;AQAACwAAAAAAAAAAAAAAAAAfAQAAX3JlbHMvLnJlbHNQSwECLQAUAAYACAAAACEA78yjL8kAAADi&#10;AAAADwAAAAAAAAAAAAAAAAAHAgAAZHJzL2Rvd25yZXYueG1sUEsFBgAAAAADAAMAtwAAAP0CAAAA&#10;AA==&#10;" strokecolor="black [3213]" strokeweight=".5pt">
                  <v:stroke endarrow="block"/>
                  <o:lock v:ext="edit" shapetype="f"/>
                </v:shape>
                <v:shape id="Straight Arrow Connector 123265372" o:spid="_x0000_s1042" type="#_x0000_t32" style="position:absolute;left:47510;top:19928;width:1867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p5YdxwAAAOIAAAAPAAAAZHJzL2Rvd25yZXYueG1sRE9bS8Mw&#10;FH4f+B/CEXzbUlt2q8uGCKJjL7Mb23w7NMc22JyUJq713xtB8PHju682g23ElTpvHCu4nyQgiEun&#10;DVcKjofn8QKED8gaG8ek4Js8bNY3oxXm2vX8RtciVCKGsM9RQR1Cm0vpy5os+olriSP34TqLIcKu&#10;krrDPobbRqZJMpMWDceGGlt6qqn8LL6sgvJ4OS9pb066z8z8pd2977Jiq9Td7fD4ACLQEP7Ff+5X&#10;HeenWTqbZvMUfi9FDHL9AwAA//8DAFBLAQItABQABgAIAAAAIQDb4fbL7gAAAIUBAAATAAAAAAAA&#10;AAAAAAAAAAAAAABbQ29udGVudF9UeXBlc10ueG1sUEsBAi0AFAAGAAgAAAAhAFr0LFu/AAAAFQEA&#10;AAsAAAAAAAAAAAAAAAAAHwEAAF9yZWxzLy5yZWxzUEsBAi0AFAAGAAgAAAAhAPGnlh3HAAAA4gAA&#10;AA8AAAAAAAAAAAAAAAAABwIAAGRycy9kb3ducmV2LnhtbFBLBQYAAAAAAwADALcAAAD7AgAAAAA=&#10;" strokecolor="black [3213]" strokeweight=".5pt">
                  <v:stroke endarrow="block" joinstyle="miter"/>
                  <o:lock v:ext="edit" shapetype="f"/>
                </v:shape>
                <v:shape id="Straight Arrow Connector 172312892" o:spid="_x0000_s1043" type="#_x0000_t32" style="position:absolute;left:32680;top:10931;width:3881;height:23;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5/CkyAAAAOIAAAAPAAAAZHJzL2Rvd25yZXYueG1sRE9dS8Mw&#10;FH0X9h/CHfjm0nVoZ102hij4IMKquD1em2tT1tzUJK7VX28EwcfD+V5tRtuJE/nQOlYwn2UgiGun&#10;W24UvDzfXyxBhIissXNMCr4owGY9OVthqd3AOzpVsREphEOJCkyMfSllqA1ZDDPXEyfu3XmLMUHf&#10;SO1xSOG2k3mWXUmLLacGgz3dGqqP1adVcNhXe9ZPl6+PH3fuUCy+vRneCqXOp+P2BkSkMf6L/9wP&#10;Os0v8sU8X17n8HspYZDrHwAAAP//AwBQSwECLQAUAAYACAAAACEA2+H2y+4AAACFAQAAEwAAAAAA&#10;AAAAAAAAAAAAAAAAW0NvbnRlbnRfVHlwZXNdLnhtbFBLAQItABQABgAIAAAAIQBa9CxbvwAAABUB&#10;AAALAAAAAAAAAAAAAAAAAB8BAABfcmVscy8ucmVsc1BLAQItABQABgAIAAAAIQBB5/CkyAAAAOIA&#10;AAAPAAAAAAAAAAAAAAAAAAcCAABkcnMvZG93bnJldi54bWxQSwUGAAAAAAMAAwC3AAAA/AIAAAAA&#10;" strokecolor="black [3213]" strokeweight=".5pt">
                  <v:stroke endarrow="block" joinstyle="miter"/>
                  <o:lock v:ext="edit" shapetype="f"/>
                </v:shape>
                <v:shape id="Straight Arrow Connector 718736303" o:spid="_x0000_s1044" type="#_x0000_t32" style="position:absolute;top:10954;width:7235;height:4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O2m8ygAAAOIAAAAPAAAAZHJzL2Rvd25yZXYueG1sRI/dasJA&#10;FITvC77DcoTeiO5qwEh0FZFaLNKCPw9wyB6TYPZsmt1qfPtuQejlMDPfMItVZ2txo9ZXjjWMRwoE&#10;ce5MxYWG82k7nIHwAdlg7Zg0PMjDatl7WWBm3J0PdDuGQkQI+ww1lCE0mZQ+L8miH7mGOHoX11oM&#10;UbaFNC3eI9zWcqLUVFqsOC6U2NCmpPx6/LEa7Nv7Lu0Gj8+Brb9PZu/Vx1dQWr/2u/UcRKAu/Ief&#10;7Z3RkI5naTJNVAJ/l+IdkMtfAAAA//8DAFBLAQItABQABgAIAAAAIQDb4fbL7gAAAIUBAAATAAAA&#10;AAAAAAAAAAAAAAAAAABbQ29udGVudF9UeXBlc10ueG1sUEsBAi0AFAAGAAgAAAAhAFr0LFu/AAAA&#10;FQEAAAsAAAAAAAAAAAAAAAAAHwEAAF9yZWxzLy5yZWxzUEsBAi0AFAAGAAgAAAAhAOA7abzKAAAA&#10;4gAAAA8AAAAAAAAAAAAAAAAABwIAAGRycy9kb3ducmV2LnhtbFBLBQYAAAAAAwADALcAAAD+AgAA&#10;AAA=&#10;" strokecolor="black [3213]" strokeweight=".5pt">
                  <v:stroke endarrow="block" joinstyle="miter"/>
                  <o:lock v:ext="edit" shapetype="f"/>
                </v:shape>
                <v:shape id="TextBox 19" o:spid="_x0000_s1045" type="#_x0000_t202" style="position:absolute;left:27020;top:15965;width:8114;height:36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IUZgxwAAAOMAAAAPAAAAZHJzL2Rvd25yZXYueG1sRI9BS8NA&#10;FITvQv/D8gRvdjetiqTdllIr9ODFGu+P7Gs2mH0bss8m/feuIHgcZuYbZr2dQqcuNKQ2soVibkAR&#10;19G13FioPl7vn0ElQXbYRSYLV0qw3cxu1li6OPI7XU7SqAzhVKIFL9KXWqfaU8A0jz1x9s5xCChZ&#10;Do12A44ZHjq9MOZJB2w5L3jsae+p/jp9Bwsibldcq0NIx8/p7WX0pn7Eytq722m3AiU0yX/4r310&#10;FhZm+ZCpxhTw+yn/Ab35AQAA//8DAFBLAQItABQABgAIAAAAIQDb4fbL7gAAAIUBAAATAAAAAAAA&#10;AAAAAAAAAAAAAABbQ29udGVudF9UeXBlc10ueG1sUEsBAi0AFAAGAAgAAAAhAFr0LFu/AAAAFQEA&#10;AAsAAAAAAAAAAAAAAAAAHwEAAF9yZWxzLy5yZWxzUEsBAi0AFAAGAAgAAAAhAEghRmDHAAAA4wAA&#10;AA8AAAAAAAAAAAAAAAAABwIAAGRycy9kb3ducmV2LnhtbFBLBQYAAAAAAwADALcAAAD7AgAAAAA=&#10;" filled="f" stroked="f">
                  <v:textbox style="mso-fit-shape-to-text:t">
                    <w:txbxContent>
                      <w:p w14:paraId="1ADFC6B6" w14:textId="77777777" w:rsidR="00EE518F" w:rsidRPr="00EE518F" w:rsidRDefault="00EE518F" w:rsidP="00EE518F">
                        <w:pP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Oxygen</w:t>
                        </w:r>
                      </w:p>
                    </w:txbxContent>
                  </v:textbox>
                </v:shape>
                <v:rect id="Rectangle 1734363618" o:spid="_x0000_s1046" style="position:absolute;left:36561;top:8974;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xcj4zQAAAOMAAAAPAAAAZHJzL2Rvd25yZXYueG1sRI9BT8Mw&#10;DIXvSPyHyEhcpi0tRQWVZRMCgXpAkxjjwM1rTFPWOFVjtvLvyQGJo/2e3/u8XE++V0caYxfYQL7I&#10;QBE3wXbcGti9Pc1vQUVBttgHJgM/FGG9Oj9bYmXDiV/puJVWpRCOFRpwIkOldWwceYyLMBAn7TOM&#10;HiWNY6vtiKcU7nt9lWWl9thxanA40IOj5rD99gY+6knar/xZXg44e5/Vbt9sHvfGXF5M93eghCb5&#10;N/9d1zbh3xTXRVmUeYJOP6UF6NUvAAAA//8DAFBLAQItABQABgAIAAAAIQDb4fbL7gAAAIUBAAAT&#10;AAAAAAAAAAAAAAAAAAAAAABbQ29udGVudF9UeXBlc10ueG1sUEsBAi0AFAAGAAgAAAAhAFr0LFu/&#10;AAAAFQEAAAsAAAAAAAAAAAAAAAAAHwEAAF9yZWxzLy5yZWxzUEsBAi0AFAAGAAgAAAAhACfFyPjN&#10;AAAA4wAAAA8AAAAAAAAAAAAAAAAABwIAAGRycy9kb3ducmV2LnhtbFBLBQYAAAAAAwADALcAAAAB&#10;AwAAAAA=&#10;" filled="f" strokecolor="black [3213]" strokeweight="1pt">
                  <v:textbox>
                    <w:txbxContent>
                      <w:p w14:paraId="6FD8CB64"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Renewable Electricity</w:t>
                        </w:r>
                      </w:p>
                    </w:txbxContent>
                  </v:textbox>
                </v:rect>
                <v:shape id="TextBox 26" o:spid="_x0000_s1047" type="#_x0000_t202" style="position:absolute;left:27020;top:4070;width:9531;height:36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jhIRyQAAAOMAAAAPAAAAZHJzL2Rvd25yZXYueG1sRI87b8Mw&#10;DIT3Av0PAgt0ayT34QZOlCDoA8jQJam7ExZrGbEkw2Jj59+XQ4GOJI939623c+jVmcbcpWihWBhQ&#10;FJvkuthaqD/f75agMmN02KdIFi6UYbu5vlpj5dIUD3Q+cqvEJOYKLXjmodI6N54C5kUaKMrtO40B&#10;Wcax1W7EScxDr++NKXXALkqCx4FePDWn40+wwOx2xaV+C3n/NX+8Tt40T1hbe3sz71agmGb+F/99&#10;753UL01RLh+fH4RCmGQBevMLAAD//wMAUEsBAi0AFAAGAAgAAAAhANvh9svuAAAAhQEAABMAAAAA&#10;AAAAAAAAAAAAAAAAAFtDb250ZW50X1R5cGVzXS54bWxQSwECLQAUAAYACAAAACEAWvQsW78AAAAV&#10;AQAACwAAAAAAAAAAAAAAAAAfAQAAX3JlbHMvLnJlbHNQSwECLQAUAAYACAAAACEAso4SEckAAADj&#10;AAAADwAAAAAAAAAAAAAAAAAHAgAAZHJzL2Rvd25yZXYueG1sUEsFBgAAAAADAAMAtwAAAP0CAAAA&#10;AA==&#10;" filled="f" stroked="f">
                  <v:textbox style="mso-fit-shape-to-text:t">
                    <w:txbxContent>
                      <w:p w14:paraId="6B4C55E2" w14:textId="77777777" w:rsidR="00EE518F" w:rsidRPr="00EE518F" w:rsidRDefault="00EE518F" w:rsidP="00EE518F">
                        <w:pP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Hydrogen</w:t>
                        </w:r>
                      </w:p>
                    </w:txbxContent>
                  </v:textbox>
                </v:shape>
                <w10:anchorlock/>
              </v:group>
            </w:pict>
          </mc:Fallback>
        </mc:AlternateContent>
      </w:r>
    </w:p>
    <w:p w14:paraId="54F341B1" w14:textId="575FBF43" w:rsidR="00EE518F" w:rsidRPr="004714C5" w:rsidRDefault="00EE518F" w:rsidP="00EE518F">
      <w:pPr>
        <w:pStyle w:val="Caption"/>
      </w:pPr>
      <w:bookmarkStart w:id="245" w:name="_Ref146463242"/>
      <w:bookmarkStart w:id="246" w:name="_Toc149560202"/>
      <w:r>
        <w:t xml:space="preserve">Figure </w:t>
      </w:r>
      <w:r w:rsidR="00FC7334">
        <w:fldChar w:fldCharType="begin"/>
      </w:r>
      <w:r w:rsidR="00FC7334">
        <w:instrText xml:space="preserve"> STYLEREF 1 \s </w:instrText>
      </w:r>
      <w:r w:rsidR="00FC7334">
        <w:fldChar w:fldCharType="separate"/>
      </w:r>
      <w:r w:rsidR="000A0462">
        <w:rPr>
          <w:noProof/>
        </w:rPr>
        <w:t>5</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w:t>
      </w:r>
      <w:r w:rsidR="00FC7334">
        <w:fldChar w:fldCharType="end"/>
      </w:r>
      <w:bookmarkEnd w:id="245"/>
      <w:r>
        <w:t xml:space="preserve"> Simplified process diagram for PEM</w:t>
      </w:r>
      <w:bookmarkEnd w:id="246"/>
    </w:p>
    <w:p w14:paraId="2C47BA40" w14:textId="5306B845" w:rsidR="00EE518F" w:rsidRDefault="007B371C" w:rsidP="007B371C">
      <w:pPr>
        <w:jc w:val="both"/>
      </w:pPr>
      <w:r w:rsidRPr="000D5801">
        <w:rPr>
          <w:b/>
        </w:rPr>
        <w:lastRenderedPageBreak/>
        <w:t>Alkaline electrolysers (AE)</w:t>
      </w:r>
      <w:r w:rsidRPr="004714C5">
        <w:t xml:space="preserve"> </w:t>
      </w:r>
      <w:r w:rsidR="00EE518F">
        <w:t>(</w:t>
      </w:r>
      <w:r w:rsidR="00EE518F">
        <w:fldChar w:fldCharType="begin"/>
      </w:r>
      <w:r w:rsidR="00EE518F">
        <w:instrText xml:space="preserve"> REF _Ref146463632 \h </w:instrText>
      </w:r>
      <w:r w:rsidR="00EE518F">
        <w:fldChar w:fldCharType="separate"/>
      </w:r>
      <w:r w:rsidR="000A0462">
        <w:t xml:space="preserve">Figure </w:t>
      </w:r>
      <w:r w:rsidR="000A0462">
        <w:rPr>
          <w:noProof/>
        </w:rPr>
        <w:t>5</w:t>
      </w:r>
      <w:r w:rsidR="000A0462">
        <w:noBreakHyphen/>
      </w:r>
      <w:r w:rsidR="000A0462">
        <w:rPr>
          <w:noProof/>
        </w:rPr>
        <w:t>2</w:t>
      </w:r>
      <w:r w:rsidR="00EE518F">
        <w:fldChar w:fldCharType="end"/>
      </w:r>
      <w:r w:rsidRPr="004714C5">
        <w:t xml:space="preserve">are the most commercially mature and cost-effective electrolysis technology, having been used at an industrial scale since 1939. Unlike acid-electrolyte cells, an alkaline electrolysis cell supports the transfer of hydroxide ions to the anode using a 30–40 wt% solution of either sodium hydroxide (NaOH) or potassium hydroxide (KOH)—the cheapest and most abundant alkaline hydroxides. </w:t>
      </w:r>
    </w:p>
    <w:p w14:paraId="3A3FC912" w14:textId="40C8C55E" w:rsidR="00EE518F" w:rsidRDefault="00EE518F" w:rsidP="007B371C">
      <w:pPr>
        <w:jc w:val="both"/>
      </w:pPr>
      <w:r w:rsidRPr="00EE518F">
        <w:rPr>
          <w:noProof/>
        </w:rPr>
        <mc:AlternateContent>
          <mc:Choice Requires="wpg">
            <w:drawing>
              <wp:inline distT="0" distB="0" distL="0" distR="0" wp14:anchorId="71488122" wp14:editId="23B3B5E6">
                <wp:extent cx="5760000" cy="2295526"/>
                <wp:effectExtent l="0" t="0" r="12700" b="0"/>
                <wp:docPr id="96440564" name="Group 37"/>
                <wp:cNvGraphicFramePr/>
                <a:graphic xmlns:a="http://schemas.openxmlformats.org/drawingml/2006/main">
                  <a:graphicData uri="http://schemas.microsoft.com/office/word/2010/wordprocessingGroup">
                    <wpg:wgp>
                      <wpg:cNvGrpSpPr/>
                      <wpg:grpSpPr>
                        <a:xfrm>
                          <a:off x="0" y="0"/>
                          <a:ext cx="5760000" cy="2295526"/>
                          <a:chOff x="0" y="0"/>
                          <a:chExt cx="7536184" cy="2295526"/>
                        </a:xfrm>
                      </wpg:grpSpPr>
                      <wps:wsp>
                        <wps:cNvPr id="729650959" name="Rectangle 729650959"/>
                        <wps:cNvSpPr/>
                        <wps:spPr>
                          <a:xfrm>
                            <a:off x="602612" y="281059"/>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5B5876A8"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Water Pre-treatment</w:t>
                              </w:r>
                            </w:p>
                          </w:txbxContent>
                        </wps:txbx>
                        <wps:bodyPr rtlCol="0" anchor="ctr"/>
                      </wps:wsp>
                      <wps:wsp>
                        <wps:cNvPr id="365289250" name="Rectangle 365289250"/>
                        <wps:cNvSpPr/>
                        <wps:spPr>
                          <a:xfrm>
                            <a:off x="2035019" y="897408"/>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309FD7BA"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AE Electrolyser</w:t>
                              </w:r>
                            </w:p>
                          </w:txbxContent>
                        </wps:txbx>
                        <wps:bodyPr rtlCol="0" anchor="ctr"/>
                      </wps:wsp>
                      <wps:wsp>
                        <wps:cNvPr id="1391300661" name="Rectangle 1391300661"/>
                        <wps:cNvSpPr/>
                        <wps:spPr>
                          <a:xfrm>
                            <a:off x="3508741" y="1794816"/>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185442F7"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Demister</w:t>
                              </w:r>
                            </w:p>
                          </w:txbxContent>
                        </wps:txbx>
                        <wps:bodyPr rtlCol="0" anchor="ctr"/>
                      </wps:wsp>
                      <wps:wsp>
                        <wps:cNvPr id="1447875869" name="Rectangle 1447875869"/>
                        <wps:cNvSpPr/>
                        <wps:spPr>
                          <a:xfrm>
                            <a:off x="3508741" y="0"/>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691C1C57"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H2 Purification</w:t>
                              </w:r>
                            </w:p>
                          </w:txbxContent>
                        </wps:txbx>
                        <wps:bodyPr rtlCol="0" anchor="ctr"/>
                      </wps:wsp>
                      <wps:wsp>
                        <wps:cNvPr id="1292608059" name="Rectangle 1292608059"/>
                        <wps:cNvSpPr/>
                        <wps:spPr>
                          <a:xfrm>
                            <a:off x="6456184" y="0"/>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78B5C5E8"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Hydrogen Product</w:t>
                              </w:r>
                            </w:p>
                          </w:txbxContent>
                        </wps:txbx>
                        <wps:bodyPr rtlCol="0" anchor="ctr"/>
                      </wps:wsp>
                      <wps:wsp>
                        <wps:cNvPr id="1150032857" name="Rectangle 1150032857"/>
                        <wps:cNvSpPr/>
                        <wps:spPr>
                          <a:xfrm>
                            <a:off x="6456184" y="1794816"/>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08133847"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To atmosphere</w:t>
                              </w:r>
                            </w:p>
                          </w:txbxContent>
                        </wps:txbx>
                        <wps:bodyPr rtlCol="0" anchor="ctr"/>
                      </wps:wsp>
                      <wps:wsp>
                        <wps:cNvPr id="37983105" name="Connector: Elbow 37983105"/>
                        <wps:cNvCnPr>
                          <a:cxnSpLocks/>
                        </wps:cNvCnPr>
                        <wps:spPr>
                          <a:xfrm rot="5400000" flipH="1" flipV="1">
                            <a:off x="2692176" y="80843"/>
                            <a:ext cx="699408" cy="933722"/>
                          </a:xfrm>
                          <a:prstGeom prst="bentConnector2">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982821488" name="Straight Arrow Connector 982821488"/>
                        <wps:cNvCnPr>
                          <a:cxnSpLocks/>
                        </wps:cNvCnPr>
                        <wps:spPr>
                          <a:xfrm>
                            <a:off x="4588741" y="198000"/>
                            <a:ext cx="1867443" cy="0"/>
                          </a:xfrm>
                          <a:prstGeom prst="straightConnector1">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094891995" name="Connector: Elbow 1094891995"/>
                        <wps:cNvCnPr>
                          <a:cxnSpLocks/>
                        </wps:cNvCnPr>
                        <wps:spPr>
                          <a:xfrm rot="16200000" flipH="1">
                            <a:off x="2692176" y="1176251"/>
                            <a:ext cx="699408" cy="933722"/>
                          </a:xfrm>
                          <a:prstGeom prst="bentConnector2">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978397462" name="Straight Arrow Connector 978397462"/>
                        <wps:cNvCnPr>
                          <a:cxnSpLocks/>
                        </wps:cNvCnPr>
                        <wps:spPr>
                          <a:xfrm>
                            <a:off x="4588741" y="1992816"/>
                            <a:ext cx="1867443" cy="0"/>
                          </a:xfrm>
                          <a:prstGeom prst="straightConnector1">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220333395" name="Straight Arrow Connector 220333395"/>
                        <wps:cNvCnPr>
                          <a:cxnSpLocks/>
                        </wps:cNvCnPr>
                        <wps:spPr>
                          <a:xfrm flipH="1" flipV="1">
                            <a:off x="3105790" y="1093121"/>
                            <a:ext cx="388095" cy="2287"/>
                          </a:xfrm>
                          <a:prstGeom prst="straightConnector1">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129840775" name="Straight Arrow Connector 1129840775"/>
                        <wps:cNvCnPr>
                          <a:cxnSpLocks/>
                        </wps:cNvCnPr>
                        <wps:spPr>
                          <a:xfrm>
                            <a:off x="0" y="479059"/>
                            <a:ext cx="602612" cy="0"/>
                          </a:xfrm>
                          <a:prstGeom prst="straightConnector1">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64905449" name="TextBox 16"/>
                        <wps:cNvSpPr txBox="1"/>
                        <wps:spPr>
                          <a:xfrm>
                            <a:off x="2540245" y="1596687"/>
                            <a:ext cx="731945" cy="361315"/>
                          </a:xfrm>
                          <a:prstGeom prst="rect">
                            <a:avLst/>
                          </a:prstGeom>
                          <a:noFill/>
                        </wps:spPr>
                        <wps:txbx>
                          <w:txbxContent>
                            <w:p w14:paraId="3A88A91E" w14:textId="77777777" w:rsidR="00EE518F" w:rsidRPr="00EE518F" w:rsidRDefault="00EE518F" w:rsidP="00EE518F">
                              <w:pP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Oxygen</w:t>
                              </w:r>
                            </w:p>
                          </w:txbxContent>
                        </wps:txbx>
                        <wps:bodyPr wrap="square" rtlCol="0">
                          <a:spAutoFit/>
                        </wps:bodyPr>
                      </wps:wsp>
                      <wps:wsp>
                        <wps:cNvPr id="1919882720" name="Rectangle 1919882720"/>
                        <wps:cNvSpPr/>
                        <wps:spPr>
                          <a:xfrm>
                            <a:off x="3493885" y="897408"/>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71D4AD25"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Renewable Electricity</w:t>
                              </w:r>
                            </w:p>
                          </w:txbxContent>
                        </wps:txbx>
                        <wps:bodyPr rtlCol="0" anchor="ctr"/>
                      </wps:wsp>
                      <wps:wsp>
                        <wps:cNvPr id="134101552" name="TextBox 18"/>
                        <wps:cNvSpPr txBox="1"/>
                        <wps:spPr>
                          <a:xfrm>
                            <a:off x="2540245" y="407138"/>
                            <a:ext cx="898108" cy="361315"/>
                          </a:xfrm>
                          <a:prstGeom prst="rect">
                            <a:avLst/>
                          </a:prstGeom>
                          <a:noFill/>
                        </wps:spPr>
                        <wps:txbx>
                          <w:txbxContent>
                            <w:p w14:paraId="24DA867D" w14:textId="77777777" w:rsidR="00EE518F" w:rsidRPr="00EE518F" w:rsidRDefault="00EE518F" w:rsidP="00EE518F">
                              <w:pP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Hydrogen</w:t>
                              </w:r>
                            </w:p>
                          </w:txbxContent>
                        </wps:txbx>
                        <wps:bodyPr wrap="square" rtlCol="0">
                          <a:spAutoFit/>
                        </wps:bodyPr>
                      </wps:wsp>
                      <wps:wsp>
                        <wps:cNvPr id="1332116180" name="Connector: Elbow 1332116180"/>
                        <wps:cNvCnPr/>
                        <wps:spPr>
                          <a:xfrm>
                            <a:off x="1682612" y="479059"/>
                            <a:ext cx="352407" cy="616349"/>
                          </a:xfrm>
                          <a:prstGeom prst="bentConnector3">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52857702" name="Rectangle 1652857702"/>
                        <wps:cNvSpPr/>
                        <wps:spPr>
                          <a:xfrm>
                            <a:off x="602612" y="1521926"/>
                            <a:ext cx="1080000" cy="396000"/>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60B687E2"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KOH Tank</w:t>
                              </w:r>
                            </w:p>
                          </w:txbxContent>
                        </wps:txbx>
                        <wps:bodyPr rtlCol="0" anchor="ctr"/>
                      </wps:wsp>
                      <wps:wsp>
                        <wps:cNvPr id="1291260514" name="Connector: Elbow 1291260514"/>
                        <wps:cNvCnPr/>
                        <wps:spPr>
                          <a:xfrm flipV="1">
                            <a:off x="1682612" y="1095408"/>
                            <a:ext cx="352407" cy="624518"/>
                          </a:xfrm>
                          <a:prstGeom prst="bentConnector3">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961350428" name="Straight Arrow Connector 961350428"/>
                        <wps:cNvCnPr>
                          <a:cxnSpLocks/>
                        </wps:cNvCnPr>
                        <wps:spPr>
                          <a:xfrm>
                            <a:off x="0" y="1719926"/>
                            <a:ext cx="602612" cy="0"/>
                          </a:xfrm>
                          <a:prstGeom prst="straightConnector1">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78504694" name="Connector: Elbow 178504694"/>
                        <wps:cNvCnPr/>
                        <wps:spPr>
                          <a:xfrm rot="10800000" flipV="1">
                            <a:off x="1142612" y="1293406"/>
                            <a:ext cx="1963178" cy="624519"/>
                          </a:xfrm>
                          <a:prstGeom prst="bentConnector4">
                            <a:avLst>
                              <a:gd name="adj1" fmla="val 36247"/>
                              <a:gd name="adj2" fmla="val 132339"/>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437816253" name="TextBox 36"/>
                        <wps:cNvSpPr txBox="1"/>
                        <wps:spPr>
                          <a:xfrm>
                            <a:off x="1149811" y="2101260"/>
                            <a:ext cx="1218801" cy="194266"/>
                          </a:xfrm>
                          <a:prstGeom prst="rect">
                            <a:avLst/>
                          </a:prstGeom>
                          <a:noFill/>
                        </wps:spPr>
                        <wps:txbx>
                          <w:txbxContent>
                            <w:p w14:paraId="555C9D11" w14:textId="77777777" w:rsidR="00EE518F" w:rsidRPr="00EE518F" w:rsidRDefault="00EE518F" w:rsidP="00EE518F">
                              <w:pP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Recirculated KOH</w:t>
                              </w:r>
                            </w:p>
                          </w:txbxContent>
                        </wps:txbx>
                        <wps:bodyPr wrap="square" rtlCol="0">
                          <a:noAutofit/>
                        </wps:bodyPr>
                      </wps:wsp>
                    </wpg:wgp>
                  </a:graphicData>
                </a:graphic>
              </wp:inline>
            </w:drawing>
          </mc:Choice>
          <mc:Fallback>
            <w:pict>
              <v:group w14:anchorId="71488122" id="Group 37" o:spid="_x0000_s1048" style="width:453.55pt;height:180.75pt;mso-position-horizontal-relative:char;mso-position-vertical-relative:line" coordsize="75361,229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ZOQ/VAcAAE87AAAOAAAAZHJzL2Uyb0RvYy54bWzsW8ty2zYU3Xem/8DhvhEB8AFoImdS59FF&#10;ps3Eafc0RUpsKYIFaUv++1wAJEBRki1bU0d16IUsCQ8CVwcHF+devH6zWRXObSrqnJczF73yXCct&#10;Ez7Py8XM/fPrh1+o69RNXM7jgpfpzL1La/fNxc8/vV5X0xTzJS/mqXCgk7KerquZu2yaajqZ1Mky&#10;XcX1K16lJRRmXKziBj6KxWQu4jX0viom2PPCyZqLeSV4ktY1fPtOF7oXqv8sS5Pmjyyr08YpZi6M&#10;rVGvQr1ey9fJxet4uhBxtcyTdhjxE0axivMSHmq6ehc3sXMj8p2uVnkieM2z5lXCVxOeZXmSqjnA&#10;bJA3mM1HwW8qNZfFdL2ojJnAtAM7Pbnb5Pfbj6K6qj4LsMS6WoAt1Cc5l00mVvI/jNLZKJPdGZOl&#10;m8ZJ4MsgCj34c50EyjBmQYBDbdRkCZbfaZcs37cto4CEiPo7LSfdgydbw1lXAJDa2qA+zQZXy7hK&#10;lWnrKdjgs3Dy+cyNMAsDjwXMdcp4BXD9AgCKy0WROrZIGUq1MmarpzVYcI/NQg+HCLuONA5FHnSs&#10;ANdZD3nUWo8waUpZwZggnlaibj6mfOXINzNXwHgUzuLbT3Wjq3ZV5ONL/iEvCvWMopRf1LzI5/I7&#10;9UGuqvSyEM5tDOuh2aD2ab1a8GzZEozfTUq9a+6KVHZRlF/SDGwFPz1WA1Er1fYZJ0laNkgXLeN5&#10;qh+FAjs100JNVHUoe85gkKbvtoPt8XZ962m39WXTVC1009i7b2C6sWmhnszLxjRe5SUX+zooYFbt&#10;k3X9zkjaNNJKzeZ6o3CEfFlVfnXN53cALtEUl1xTUFwmSw4MlDRC9SdrAbB19f8c4SQMMGU4gBU7&#10;RLgtascO6+JhhGOPBB6CBQMQpyzyPSpnBb9Ju8xHiOs18+IgHpwrxBFhiIBrEKJdjPfKHgNygDiN&#10;fOgPQI4i5lPUbnIjyiX1v2AiV7/zORI58v2IRgEN9/gqvbKnorz1jEd8v3B8R2fL4pjhENzjfb44&#10;smWPwXfoB/rEASw+4hvOBp17/YL5W3mjZ8nf8khEMA2iPV6KLXsqvkcvpTtJ/wgoV7LCOaKcRIwS&#10;0D06jF/ysgQJg4up87645mvHVLBAvyy1lJJsyqvqE0/+qaFM6RFwINWFcqp9xcURHMSRwJdiCpxs&#10;syKvfgNPXb/7S76Tx69Wx8IhwygK9YnVoz7ZPrCGjMlDrBK0GCERxrL8sCRzDXqHmZbWRA6IM09U&#10;ZOJpE+fF+3LuNHcVaFKNyJUk1Q7rSLXmCEVlvxRzhJry3FKMFa6yQ1KM1l064DyfvsIophj5FACk&#10;9ZWrRsT5Ytk4b4UAvBukOLbmSdDvAdsPqD2lMqksbiMb0TDyAe4K2h09diJvpyK2QmPdDtuMV+Nn&#10;RHanfh6xLJ4gMp4xspEHugdDjB0m816VkzCt6RyFEODZ5vMe2PssjoDOcaDkWSs8jjy+LakfAdiR&#10;x00kiEWUgJodQuzmIR43NU/CfA/a2zzOIHA0VBtHIt+KFo3QFvN98eP9QU4MIRv4szx+0EWxNU+C&#10;9gP+uDwfRAzcdimue4wgPGByQinEZLtAMVWS1WF/fPRc1Gll5HLD5Qj0Qup7UWQ8l4OI71U9CfI9&#10;NtfA9gHhw+h/lxwgUydGdxxMIK1m5BqdOPB9Y/5n7I6HPgDK90305yuEan7lG0f7ClIgacP3TrOB&#10;76UG0iK6L5z0cIpBPsE+LBFJwwELQ0201qGOCGKyXMIVUncIUhHgw0R8dK7KINfEZFFgtSh6stYa&#10;8rRmbv3vTSxSt5dToXBTvb1pIPtFJcXYNq1y9HwCAIIjEqU4gsHvZFj0yiy7PJxiQXwGW6D+ZcYU&#10;i1b2Mjyhdrv90tURmtdzb5OPySLSfpDFcg/xzvfNIkLERx6CXL8O44Z9TLzlBPaBrRqRQRoRZZA+&#10;16qyz0M+SvbtGf9/QT6EYIQgyGnIx+h3neCObBXLQVJVv393QCE1mYz7fBkSYPjZ9OYQohAoq12n&#10;B/TFLdWcqJ1/1BZ/XG1RZiUGUeQZQrGJt8iWWcA+vGl2zrXyZjCCZAIJSOvNjHmJLzMvEatwXo+3&#10;zyb1Fk6hCFJaAkgObj3DXXK2VSzWD5CzUlWGsc0+TYOWAi79YB/d4mlw95EqP+zEjzzdqeiKPJ4j&#10;0fyMD50Mjn2B5+Mjopum5jaQpRUfEdiX1beun6AIIlBDLu+4fhRS1MWMUUh5jByOIgqQDtk9rGxq&#10;bGO5/dTXU9rIpb7WA064zETZ4WjkG1ca9gTie0PXhIUERtU605KkH+NM+9aZlqtnMW83m3j+t0yI&#10;WRVwvw2u/zgkxL6S0rfrgAdm6yCCIVDQevLKP1en7S5XQPY/JrXsEypfVujfJxHEIHEAqSM6GNod&#10;94lJj3/kcR8hHw70+kIFBikB/KKBe44RRH2gguR00B1xqB512FE5XW0c3tm678Bfcqk2Zvepjer6&#10;ItzaVCumvWEqr4X2P8P7/j3Yi28AAAD//wMAUEsDBBQABgAIAAAAIQBLZrgr3QAAAAUBAAAPAAAA&#10;ZHJzL2Rvd25yZXYueG1sTI9BS8NAEIXvgv9hGcGb3aylVWM2pRT1VIS2Qultmp0modnZkN0m6b93&#10;9aKXgcd7vPdNthhtI3rqfO1Yg5okIIgLZ2ouNXzt3h+eQfiAbLBxTBqu5GGR395kmBo38Ib6bShF&#10;LGGfooYqhDaV0hcVWfQT1xJH7+Q6iyHKrpSmwyGW20Y+JslcWqw5LlTY0qqi4ry9WA0fAw7LqXrr&#10;1+fT6nrYzT73a0Va39+Ny1cQgcbwF4Yf/IgOeWQ6ugsbLxoN8ZHwe6P3kjwpEEcN07magcwz+Z8+&#10;/wYAAP//AwBQSwECLQAUAAYACAAAACEAtoM4kv4AAADhAQAAEwAAAAAAAAAAAAAAAAAAAAAAW0Nv&#10;bnRlbnRfVHlwZXNdLnhtbFBLAQItABQABgAIAAAAIQA4/SH/1gAAAJQBAAALAAAAAAAAAAAAAAAA&#10;AC8BAABfcmVscy8ucmVsc1BLAQItABQABgAIAAAAIQDTZOQ/VAcAAE87AAAOAAAAAAAAAAAAAAAA&#10;AC4CAABkcnMvZTJvRG9jLnhtbFBLAQItABQABgAIAAAAIQBLZrgr3QAAAAUBAAAPAAAAAAAAAAAA&#10;AAAAAK4JAABkcnMvZG93bnJldi54bWxQSwUGAAAAAAQABADzAAAAuAoAAAAA&#10;">
                <v:rect id="Rectangle 729650959" o:spid="_x0000_s1049" style="position:absolute;left:6026;top:2810;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5U5HzAAAAOIAAAAPAAAAZHJzL2Rvd25yZXYueG1sRI9BS8NA&#10;FITvQv/D8gQvxW5aaGtit0UUJQcRbPXg7TX7zKbNvg3ZZxv/vSsIHoeZ+YZZbQbfqhP1sQlsYDrJ&#10;QBFXwTZcG3jbPV7fgIqCbLENTAa+KcJmPbpYYWHDmV/ptJVaJQjHAg04ka7QOlaOPMZJ6IiT9xl6&#10;j5JkX2vb4znBfatnWbbQHhtOCw47undUHbdf3sBHOUh9mD7J8xHH7+PS7auXh70xV5fD3S0ooUH+&#10;w3/t0hpYzvLFPMvnOfxeSndAr38AAAD//wMAUEsBAi0AFAAGAAgAAAAhANvh9svuAAAAhQEAABMA&#10;AAAAAAAAAAAAAAAAAAAAAFtDb250ZW50X1R5cGVzXS54bWxQSwECLQAUAAYACAAAACEAWvQsW78A&#10;AAAVAQAACwAAAAAAAAAAAAAAAAAfAQAAX3JlbHMvLnJlbHNQSwECLQAUAAYACAAAACEAVOVOR8wA&#10;AADiAAAADwAAAAAAAAAAAAAAAAAHAgAAZHJzL2Rvd25yZXYueG1sUEsFBgAAAAADAAMAtwAAAAAD&#10;AAAAAA==&#10;" filled="f" strokecolor="black [3213]" strokeweight="1pt">
                  <v:textbox>
                    <w:txbxContent>
                      <w:p w14:paraId="5B5876A8"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Water Pre-treatment</w:t>
                        </w:r>
                      </w:p>
                    </w:txbxContent>
                  </v:textbox>
                </v:rect>
                <v:rect id="Rectangle 365289250" o:spid="_x0000_s1050" style="position:absolute;left:20350;top:8974;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CZMiywAAAOIAAAAPAAAAZHJzL2Rvd25yZXYueG1sRI9NS8NA&#10;EIbvgv9hGcFLsZtGWmrabRFFyUEKrXrwNs1Os7HZ2ZAd2/jv3YPQ48v7xbNcD75VJ+pjE9jAZJyB&#10;Iq6Cbbg28PH+cjcHFQXZYhuYDPxShPXq+mqJhQ1n3tJpJ7VKIxwLNOBEukLrWDnyGMehI07eIfQe&#10;Jcm+1rbHcxr3rc6zbKY9NpweHHb05Kg67n68ga9ykPp78ipvRxx9jkq3rzbPe2Nub4bHBSihQS7h&#10;/3ZpDdzPpvn8IZ8miISUcECv/gAAAP//AwBQSwECLQAUAAYACAAAACEA2+H2y+4AAACFAQAAEwAA&#10;AAAAAAAAAAAAAAAAAAAAW0NvbnRlbnRfVHlwZXNdLnhtbFBLAQItABQABgAIAAAAIQBa9CxbvwAA&#10;ABUBAAALAAAAAAAAAAAAAAAAAB8BAABfcmVscy8ucmVsc1BLAQItABQABgAIAAAAIQBgCZMiywAA&#10;AOIAAAAPAAAAAAAAAAAAAAAAAAcCAABkcnMvZG93bnJldi54bWxQSwUGAAAAAAMAAwC3AAAA/wIA&#10;AAAA&#10;" filled="f" strokecolor="black [3213]" strokeweight="1pt">
                  <v:textbox>
                    <w:txbxContent>
                      <w:p w14:paraId="309FD7BA"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AE Electrolyser</w:t>
                        </w:r>
                      </w:p>
                    </w:txbxContent>
                  </v:textbox>
                </v:rect>
                <v:rect id="Rectangle 1391300661" o:spid="_x0000_s1051" style="position:absolute;left:35087;top:17948;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a/yNzAAAAOMAAAAPAAAAZHJzL2Rvd25yZXYueG1sRI9PS8NA&#10;EMXvgt9hmYKX0m5iodjYbRFFyUGE/vHgbZods2mzsyE7tvHbu4Lgcea995s3y/XgW3WmPjaBDeTT&#10;DBRxFWzDtYH97nlyByoKssU2MBn4pgjr1fXVEgsbLryh81ZqlSAcCzTgRLpC61g58hinoSNO2mfo&#10;PUoa+1rbHi8J7lt9m2Vz7bHhdMFhR4+OqtP2yxv4KAepj/mLvJ5w/D4u3aF6ezoYczMaHu5BCQ3y&#10;b/5LlzbVny3yWaLOc/j9KS1Ar34AAAD//wMAUEsBAi0AFAAGAAgAAAAhANvh9svuAAAAhQEAABMA&#10;AAAAAAAAAAAAAAAAAAAAAFtDb250ZW50X1R5cGVzXS54bWxQSwECLQAUAAYACAAAACEAWvQsW78A&#10;AAAVAQAACwAAAAAAAAAAAAAAAAAfAQAAX3JlbHMvLnJlbHNQSwECLQAUAAYACAAAACEAuWv8jcwA&#10;AADjAAAADwAAAAAAAAAAAAAAAAAHAgAAZHJzL2Rvd25yZXYueG1sUEsFBgAAAAADAAMAtwAAAAAD&#10;AAAAAA==&#10;" filled="f" strokecolor="black [3213]" strokeweight="1pt">
                  <v:textbox>
                    <w:txbxContent>
                      <w:p w14:paraId="185442F7"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Demister</w:t>
                        </w:r>
                      </w:p>
                    </w:txbxContent>
                  </v:textbox>
                </v:rect>
                <v:rect id="Rectangle 1447875869" o:spid="_x0000_s1052" style="position:absolute;left:35087;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kIzjygAAAOMAAAAPAAAAZHJzL2Rvd25yZXYueG1sRE/NSsNA&#10;EL4LvsMygpfSbiq1jbHbIoqSQxFs9eBtmh2zsdnZkB3b+PauIHic73+W68G36kh9bAIbmE4yUMRV&#10;sA3XBl53j+McVBRki21gMvBNEdar87MlFjac+IWOW6lVCuFYoAEn0hVax8qRxzgJHXHiPkLvUdLZ&#10;19r2eErhvtVXWTbXHhtODQ47undUHbZf3sB7OUj9OX2SzQFHb6PS7avnh70xlxfD3S0ooUH+xX/u&#10;0qb5s9kiX1zn8xv4/SkBoFc/AAAA//8DAFBLAQItABQABgAIAAAAIQDb4fbL7gAAAIUBAAATAAAA&#10;AAAAAAAAAAAAAAAAAABbQ29udGVudF9UeXBlc10ueG1sUEsBAi0AFAAGAAgAAAAhAFr0LFu/AAAA&#10;FQEAAAsAAAAAAAAAAAAAAAAAHwEAAF9yZWxzLy5yZWxzUEsBAi0AFAAGAAgAAAAhAAqQjOPKAAAA&#10;4wAAAA8AAAAAAAAAAAAAAAAABwIAAGRycy9kb3ducmV2LnhtbFBLBQYAAAAAAwADALcAAAD+AgAA&#10;AAA=&#10;" filled="f" strokecolor="black [3213]" strokeweight="1pt">
                  <v:textbox>
                    <w:txbxContent>
                      <w:p w14:paraId="691C1C57"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H2 Purification</w:t>
                        </w:r>
                      </w:p>
                    </w:txbxContent>
                  </v:textbox>
                </v:rect>
                <v:rect id="Rectangle 1292608059" o:spid="_x0000_s1053" style="position:absolute;left:64561;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D56yQAAAOMAAAAPAAAAZHJzL2Rvd25yZXYueG1sRE/NSgMx&#10;EL4LvkMYwUuxSRcs7dq0iKLsQYRWPXibbsbN2s1k2Yzt+vZGEDzO9z+rzRg6daQhtZEtzKYGFHEd&#10;XcuNhdeXh6sFqCTIDrvIZOGbEmzW52crLF088ZaOO2lUDuFUogUv0pdap9pTwDSNPXHmPuIQUPI5&#10;NNoNeMrhodOFMXMdsOXc4LGnO0/1YfcVLLxXozSfs0d5OuDkbVL5ff18v7f28mK8vQElNMq/+M9d&#10;uTy/WBZzszDXS/j9KQOg1z8AAAD//wMAUEsBAi0AFAAGAAgAAAAhANvh9svuAAAAhQEAABMAAAAA&#10;AAAAAAAAAAAAAAAAAFtDb250ZW50X1R5cGVzXS54bWxQSwECLQAUAAYACAAAACEAWvQsW78AAAAV&#10;AQAACwAAAAAAAAAAAAAAAAAfAQAAX3JlbHMvLnJlbHNQSwECLQAUAAYACAAAACEAEPw+eskAAADj&#10;AAAADwAAAAAAAAAAAAAAAAAHAgAAZHJzL2Rvd25yZXYueG1sUEsFBgAAAAADAAMAtwAAAP0CAAAA&#10;AA==&#10;" filled="f" strokecolor="black [3213]" strokeweight="1pt">
                  <v:textbox>
                    <w:txbxContent>
                      <w:p w14:paraId="78B5C5E8"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Hydrogen Product</w:t>
                        </w:r>
                      </w:p>
                    </w:txbxContent>
                  </v:textbox>
                </v:rect>
                <v:rect id="Rectangle 1150032857" o:spid="_x0000_s1054" style="position:absolute;left:64561;top:17948;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eREDyQAAAOMAAAAPAAAAZHJzL2Rvd25yZXYueG1sRE/NSgMx&#10;EL4LvkMYwUuxyVaqZW1aRFH2IAWrHrxNN+Nm7WaybMZ2fXsjCB7n+5/legydOtCQ2sgWiqkBRVxH&#10;13Jj4fXl4WIBKgmywy4yWfimBOvV6ckSSxeP/EyHrTQqh3Aq0YIX6UutU+0pYJrGnjhzH3EIKPkc&#10;Gu0GPObw0OmZMVc6YMu5wWNPd57q/fYrWHivRmk+i0d52uPkbVL5Xb2531l7fjbe3oASGuVf/Oeu&#10;XJ5fzI25nC3m1/D7UwZAr34AAAD//wMAUEsBAi0AFAAGAAgAAAAhANvh9svuAAAAhQEAABMAAAAA&#10;AAAAAAAAAAAAAAAAAFtDb250ZW50X1R5cGVzXS54bWxQSwECLQAUAAYACAAAACEAWvQsW78AAAAV&#10;AQAACwAAAAAAAAAAAAAAAAAfAQAAX3JlbHMvLnJlbHNQSwECLQAUAAYACAAAACEA+nkRA8kAAADj&#10;AAAADwAAAAAAAAAAAAAAAAAHAgAAZHJzL2Rvd25yZXYueG1sUEsFBgAAAAADAAMAtwAAAP0CAAAA&#10;AA==&#10;" filled="f" strokecolor="black [3213]" strokeweight="1pt">
                  <v:textbox>
                    <w:txbxContent>
                      <w:p w14:paraId="08133847"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To atmosphere</w:t>
                        </w:r>
                      </w:p>
                    </w:txbxContent>
                  </v:textbox>
                </v:rect>
                <v:shape id="Connector: Elbow 37983105" o:spid="_x0000_s1055" type="#_x0000_t33" style="position:absolute;left:26922;top:808;width:6994;height:9337;rotation:90;flip:x 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TW/zxwAAAOEAAAAPAAAAZHJzL2Rvd25yZXYueG1sRI9Bi8Iw&#10;FITvgv8hPMGbpiqr3a5RRChURJZVYa+P5m1bbF5KE7X++40geBxm5htmue5MLW7Uusqygsk4AkGc&#10;W11xoeB8SkcxCOeRNdaWScGDHKxX/d4SE23v/EO3oy9EgLBLUEHpfZNI6fKSDLqxbYiD92dbgz7I&#10;tpC6xXuAm1pOo2guDVYcFkpsaFtSfjlejYJU7+PDFPOz25nM/+6/08c8q5UaDrrNFwhPnX+HX+1M&#10;K5gtPuPZJPqA56PwBuTqHwAA//8DAFBLAQItABQABgAIAAAAIQDb4fbL7gAAAIUBAAATAAAAAAAA&#10;AAAAAAAAAAAAAABbQ29udGVudF9UeXBlc10ueG1sUEsBAi0AFAAGAAgAAAAhAFr0LFu/AAAAFQEA&#10;AAsAAAAAAAAAAAAAAAAAHwEAAF9yZWxzLy5yZWxzUEsBAi0AFAAGAAgAAAAhAJ5Nb/PHAAAA4QAA&#10;AA8AAAAAAAAAAAAAAAAABwIAAGRycy9kb3ducmV2LnhtbFBLBQYAAAAAAwADALcAAAD7AgAAAAA=&#10;" strokecolor="black [3213]" strokeweight=".5pt">
                  <v:stroke endarrow="block"/>
                  <o:lock v:ext="edit" shapetype="f"/>
                </v:shape>
                <v:shape id="Straight Arrow Connector 982821488" o:spid="_x0000_s1056" type="#_x0000_t32" style="position:absolute;left:45887;top:1980;width:1867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eHWyAAAAOIAAAAPAAAAZHJzL2Rvd25yZXYueG1sRE/Pa8Iw&#10;FL4P/B/CE3abqXVstTPKGAwnXlwn090ezbMNNi+libb+98thsOPH93uxGmwjrtR541jBdJKAIC6d&#10;Nlwp2H+9P2QgfEDW2DgmBTfysFqO7haYa9fzJ12LUIkYwj5HBXUIbS6lL2uy6CeuJY7cyXUWQ4Rd&#10;JXWHfQy3jUyT5ElaNBwbamzprabyXFysgnJ/PMxpZ751PzPP63b7s50VG6Xux8PrC4hAQ/gX/7k/&#10;tIJ5lmbp9DGLm+OleAfk8hcAAP//AwBQSwECLQAUAAYACAAAACEA2+H2y+4AAACFAQAAEwAAAAAA&#10;AAAAAAAAAAAAAAAAW0NvbnRlbnRfVHlwZXNdLnhtbFBLAQItABQABgAIAAAAIQBa9CxbvwAAABUB&#10;AAALAAAAAAAAAAAAAAAAAB8BAABfcmVscy8ucmVsc1BLAQItABQABgAIAAAAIQD/veHWyAAAAOIA&#10;AAAPAAAAAAAAAAAAAAAAAAcCAABkcnMvZG93bnJldi54bWxQSwUGAAAAAAMAAwC3AAAA/AIAAAAA&#10;" strokecolor="black [3213]" strokeweight=".5pt">
                  <v:stroke endarrow="block" joinstyle="miter"/>
                  <o:lock v:ext="edit" shapetype="f"/>
                </v:shape>
                <v:shape id="Connector: Elbow 1094891995" o:spid="_x0000_s1057" type="#_x0000_t33" style="position:absolute;left:26922;top:11762;width:6994;height:9337;rotation:90;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jTfYxgAAAOMAAAAPAAAAZHJzL2Rvd25yZXYueG1sRE9fS8Mw&#10;EH8X9h3CDXxzyaTKWpeNITgUfNDGD3A0t7TYXGqTbd23XwTBx/v9v/V28r040Ri7wBqWCwWCuAm2&#10;Y6fhy7zcrUDEhGyxD0waLhRhu5ndrLGy4cyfdKqTEzmEY4Ua2pSGSsrYtOQxLsJAnLlDGD2mfI5O&#10;2hHPOdz38l6pR+mx49zQ4kDPLTXf9dFrcOFDvUmsi32hdkaaH/PuDkbr2/m0ewKRaEr/4j/3q83z&#10;VVmsymVZPsDvTxkAubkCAAD//wMAUEsBAi0AFAAGAAgAAAAhANvh9svuAAAAhQEAABMAAAAAAAAA&#10;AAAAAAAAAAAAAFtDb250ZW50X1R5cGVzXS54bWxQSwECLQAUAAYACAAAACEAWvQsW78AAAAVAQAA&#10;CwAAAAAAAAAAAAAAAAAfAQAAX3JlbHMvLnJlbHNQSwECLQAUAAYACAAAACEAkY032MYAAADjAAAA&#10;DwAAAAAAAAAAAAAAAAAHAgAAZHJzL2Rvd25yZXYueG1sUEsFBgAAAAADAAMAtwAAAPoCAAAAAA==&#10;" strokecolor="black [3213]" strokeweight=".5pt">
                  <v:stroke endarrow="block"/>
                  <o:lock v:ext="edit" shapetype="f"/>
                </v:shape>
                <v:shape id="Straight Arrow Connector 978397462" o:spid="_x0000_s1058" type="#_x0000_t32" style="position:absolute;left:45887;top:19928;width:1867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4YFaywAAAOIAAAAPAAAAZHJzL2Rvd25yZXYueG1sRI9BS8NA&#10;FITvQv/D8gre7MZGmiZ2W0QQlV5qLLbeHtlnsph9G7JrE/99Vyh4HGbmG2a1GW0rTtR741jB7SwB&#10;QVw5bbhWsH9/ulmC8AFZY+uYFPySh816crXCQruB3+hUhlpECPsCFTQhdIWUvmrIop+5jjh6X663&#10;GKLsa6l7HCLctnKeJAtp0XBcaLCjx4aq7/LHKqj2x0NOO/Ohh9Rkz932c5uWr0pdT8eHexCBxvAf&#10;vrRftII8W6Z5dreYw9+leAfk+gwAAP//AwBQSwECLQAUAAYACAAAACEA2+H2y+4AAACFAQAAEwAA&#10;AAAAAAAAAAAAAAAAAAAAW0NvbnRlbnRfVHlwZXNdLnhtbFBLAQItABQABgAIAAAAIQBa9CxbvwAA&#10;ABUBAAALAAAAAAAAAAAAAAAAAB8BAABfcmVscy8ucmVsc1BLAQItABQABgAIAAAAIQA64YFaywAA&#10;AOIAAAAPAAAAAAAAAAAAAAAAAAcCAABkcnMvZG93bnJldi54bWxQSwUGAAAAAAMAAwC3AAAA/wIA&#10;AAAA&#10;" strokecolor="black [3213]" strokeweight=".5pt">
                  <v:stroke endarrow="block" joinstyle="miter"/>
                  <o:lock v:ext="edit" shapetype="f"/>
                </v:shape>
                <v:shape id="Straight Arrow Connector 220333395" o:spid="_x0000_s1059" type="#_x0000_t32" style="position:absolute;left:31057;top:10931;width:3881;height:23;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YPw1yAAAAOIAAAAPAAAAZHJzL2Rvd25yZXYueG1sRE9dS8Mw&#10;FH0X/A/hCr5tqR37qsuGiIIPIqyObY/X5toUm5uaxLX6681A8LwdzhdntRlsK07kQ+NYwc04A0Fc&#10;Od1wrWD3+jhagAgRWWPrmBR8U4DN+vJihYV2PW/pVMZapBIOBSowMXaFlKEyZDGMXUectHfnLcZE&#10;fS21xz6V21bmWTaTFhtOCwY7ujdUfZRfVsHxUB5Yv0z3z58P7jif/HjTv82Vur4a7m5BRBriv/kv&#10;/aQV5Hk2SVhO4Xwp3QG5/gUAAP//AwBQSwECLQAUAAYACAAAACEA2+H2y+4AAACFAQAAEwAAAAAA&#10;AAAAAAAAAAAAAAAAW0NvbnRlbnRfVHlwZXNdLnhtbFBLAQItABQABgAIAAAAIQBa9CxbvwAAABUB&#10;AAALAAAAAAAAAAAAAAAAAB8BAABfcmVscy8ucmVsc1BLAQItABQABgAIAAAAIQBbYPw1yAAAAOIA&#10;AAAPAAAAAAAAAAAAAAAAAAcCAABkcnMvZG93bnJldi54bWxQSwUGAAAAAAMAAwC3AAAA/AIAAAAA&#10;" strokecolor="black [3213]" strokeweight=".5pt">
                  <v:stroke endarrow="block" joinstyle="miter"/>
                  <o:lock v:ext="edit" shapetype="f"/>
                </v:shape>
                <v:shape id="Straight Arrow Connector 1129840775" o:spid="_x0000_s1060" type="#_x0000_t32" style="position:absolute;top:4790;width:602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tb22yQAAAOMAAAAPAAAAZHJzL2Rvd25yZXYueG1sRE9fT8Iw&#10;EH838Ts0Z+KbdIAymBRCTIgaXmQQ0LfLem4N63VZC5vf3pqY8Hi//zdf9rYWF2q9caxgOEhAEBdO&#10;Gy4V7HfrhykIH5A11o5JwQ95WC5ub+aYadfxli55KEUMYZ+hgiqEJpPSFxVZ9APXEEfu27UWQzzb&#10;UuoWuxhuazlKkom0aDg2VNjQS0XFKT9bBcX+8zijD3PQ3dikr83mazPO35W6v+tXzyAC9eEq/ne/&#10;6Th/OJpNH5M0fYK/nyIAcvELAAD//wMAUEsBAi0AFAAGAAgAAAAhANvh9svuAAAAhQEAABMAAAAA&#10;AAAAAAAAAAAAAAAAAFtDb250ZW50X1R5cGVzXS54bWxQSwECLQAUAAYACAAAACEAWvQsW78AAAAV&#10;AQAACwAAAAAAAAAAAAAAAAAfAQAAX3JlbHMvLnJlbHNQSwECLQAUAAYACAAAACEAH7W9tskAAADj&#10;AAAADwAAAAAAAAAAAAAAAAAHAgAAZHJzL2Rvd25yZXYueG1sUEsFBgAAAAADAAMAtwAAAP0CAAAA&#10;AA==&#10;" strokecolor="black [3213]" strokeweight=".5pt">
                  <v:stroke endarrow="block" joinstyle="miter"/>
                  <o:lock v:ext="edit" shapetype="f"/>
                </v:shape>
                <v:shape id="TextBox 16" o:spid="_x0000_s1061" type="#_x0000_t202" style="position:absolute;left:25402;top:15966;width:7319;height:36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9xp+xwAAAOEAAAAPAAAAZHJzL2Rvd25yZXYueG1sRI/NasMw&#10;EITvhb6D2EJvjZTihMaNEkJ/IIdemrj3xdpaptbKWNvYefsoUOhxmJlvmPV2Cp060ZDayBbmMwOK&#10;uI6u5cZCdXx/eAKVBNlhF5ksnCnBdnN7s8bSxZE/6XSQRmUIpxIteJG+1DrVngKmWeyJs/cdh4CS&#10;5dBoN+CY4aHTj8YsdcCW84LHnl481T+H32BBxO3m5+otpP3X9PE6elMvsLL2/m7aPYMSmuQ//Nfe&#10;OwvLYmUWRbGC66P8BvTmAgAA//8DAFBLAQItABQABgAIAAAAIQDb4fbL7gAAAIUBAAATAAAAAAAA&#10;AAAAAAAAAAAAAABbQ29udGVudF9UeXBlc10ueG1sUEsBAi0AFAAGAAgAAAAhAFr0LFu/AAAAFQEA&#10;AAsAAAAAAAAAAAAAAAAAHwEAAF9yZWxzLy5yZWxzUEsBAi0AFAAGAAgAAAAhAOz3Gn7HAAAA4QAA&#10;AA8AAAAAAAAAAAAAAAAABwIAAGRycy9kb3ducmV2LnhtbFBLBQYAAAAAAwADALcAAAD7AgAAAAA=&#10;" filled="f" stroked="f">
                  <v:textbox style="mso-fit-shape-to-text:t">
                    <w:txbxContent>
                      <w:p w14:paraId="3A88A91E" w14:textId="77777777" w:rsidR="00EE518F" w:rsidRPr="00EE518F" w:rsidRDefault="00EE518F" w:rsidP="00EE518F">
                        <w:pP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Oxygen</w:t>
                        </w:r>
                      </w:p>
                    </w:txbxContent>
                  </v:textbox>
                </v:shape>
                <v:rect id="Rectangle 1919882720" o:spid="_x0000_s1062" style="position:absolute;left:34938;top:8974;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hRVszAAAAOMAAAAPAAAAZHJzL2Rvd25yZXYueG1sRI9BT8Mw&#10;DIXvSPyHyEhcJpa2B+jKsgmBQD0gJAY77OY1pilrnKoxW/n35IC0o+3n9963XE++V0caYxfYQD7P&#10;QBE3wXbcGvj8eL4pQUVBttgHJgO/FGG9urxYYmXDid/puJFWJROOFRpwIkOldWwceYzzMBCn21cY&#10;PUoax1bbEU/J3Pe6yLJb7bHjlOBwoEdHzWHz4w3s6kna7/xFXg84285qt2/envbGXF9ND/eghCY5&#10;i/+/a5vqL/JFWRZ3RaJITGkBevUHAAD//wMAUEsBAi0AFAAGAAgAAAAhANvh9svuAAAAhQEAABMA&#10;AAAAAAAAAAAAAAAAAAAAAFtDb250ZW50X1R5cGVzXS54bWxQSwECLQAUAAYACAAAACEAWvQsW78A&#10;AAAVAQAACwAAAAAAAAAAAAAAAAAfAQAAX3JlbHMvLnJlbHNQSwECLQAUAAYACAAAACEARYUVbMwA&#10;AADjAAAADwAAAAAAAAAAAAAAAAAHAgAAZHJzL2Rvd25yZXYueG1sUEsFBgAAAAADAAMAtwAAAAAD&#10;AAAAAA==&#10;" filled="f" strokecolor="black [3213]" strokeweight="1pt">
                  <v:textbox>
                    <w:txbxContent>
                      <w:p w14:paraId="71D4AD25"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Renewable Electricity</w:t>
                        </w:r>
                      </w:p>
                    </w:txbxContent>
                  </v:textbox>
                </v:rect>
                <v:shape id="TextBox 18" o:spid="_x0000_s1063" type="#_x0000_t202" style="position:absolute;left:25402;top:4071;width:8981;height:36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oN5WxAAAAOIAAAAPAAAAZHJzL2Rvd25yZXYueG1sRE9LS8NA&#10;EL4L/odlBG92N9WIxG5L8QE9eLGN9yE7zYZmZ0N2bNJ/7wqCx4/vvdrMoVdnGlMX2UKxMKCIm+g6&#10;bi3Uh/e7J1BJkB32kcnChRJs1tdXK6xcnPiTzntpVQ7hVKEFLzJUWqfGU8C0iANx5o5xDCgZjq12&#10;I045PPR6acyjDthxbvA40Iun5rT/DhZE3La41G8h7b7mj9fJm6bE2trbm3n7DEpoln/xn3vn8vz7&#10;h8IUZbmE30sZg17/AAAA//8DAFBLAQItABQABgAIAAAAIQDb4fbL7gAAAIUBAAATAAAAAAAAAAAA&#10;AAAAAAAAAABbQ29udGVudF9UeXBlc10ueG1sUEsBAi0AFAAGAAgAAAAhAFr0LFu/AAAAFQEAAAsA&#10;AAAAAAAAAAAAAAAAHwEAAF9yZWxzLy5yZWxzUEsBAi0AFAAGAAgAAAAhAOig3lbEAAAA4gAAAA8A&#10;AAAAAAAAAAAAAAAABwIAAGRycy9kb3ducmV2LnhtbFBLBQYAAAAAAwADALcAAAD4AgAAAAA=&#10;" filled="f" stroked="f">
                  <v:textbox style="mso-fit-shape-to-text:t">
                    <w:txbxContent>
                      <w:p w14:paraId="24DA867D" w14:textId="77777777" w:rsidR="00EE518F" w:rsidRPr="00EE518F" w:rsidRDefault="00EE518F" w:rsidP="00EE518F">
                        <w:pP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Hydrogen</w:t>
                        </w:r>
                      </w:p>
                    </w:txbxContent>
                  </v:textbox>
                </v:shape>
                <v:shapetype id="_x0000_t34" coordsize="21600,21600" o:spt="34" o:oned="t" adj="10800" path="m,l@0,0@0,21600,21600,21600e" filled="f">
                  <v:stroke joinstyle="miter"/>
                  <v:formulas>
                    <v:f eqn="val #0"/>
                  </v:formulas>
                  <v:path arrowok="t" fillok="f" o:connecttype="none"/>
                  <v:handles>
                    <v:h position="#0,center"/>
                  </v:handles>
                  <o:lock v:ext="edit" shapetype="t"/>
                </v:shapetype>
                <v:shape id="Connector: Elbow 1332116180" o:spid="_x0000_s1064" type="#_x0000_t34" style="position:absolute;left:16826;top:4790;width:3524;height:6164;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wZNGygAAAOMAAAAPAAAAZHJzL2Rvd25yZXYueG1sRI9BT8Mw&#10;DIXvSPyHyEjcWNpNqqqybCqTQOUwJLb9ANOYtqxxqiRs5d/jAxJHP7/v2W+9nd2oLhTi4NlAvshA&#10;EbfeDtwZOB2fH0pQMSFbHD2TgR+KsN3c3qyxsv7K73Q5pE5JCMcKDfQpTZXWse3JYVz4iVh2nz44&#10;TDKGTtuAVwl3o15mWaEdDiwXepxo11N7Pnw7eSO91ufibazLj6ddePna22PT7I25v5vrR1CJ5vRv&#10;/qMbK9xqtczzIi+lhXQSAfTmFwAA//8DAFBLAQItABQABgAIAAAAIQDb4fbL7gAAAIUBAAATAAAA&#10;AAAAAAAAAAAAAAAAAABbQ29udGVudF9UeXBlc10ueG1sUEsBAi0AFAAGAAgAAAAhAFr0LFu/AAAA&#10;FQEAAAsAAAAAAAAAAAAAAAAAHwEAAF9yZWxzLy5yZWxzUEsBAi0AFAAGAAgAAAAhAIrBk0bKAAAA&#10;4wAAAA8AAAAAAAAAAAAAAAAABwIAAGRycy9kb3ducmV2LnhtbFBLBQYAAAAAAwADALcAAAD+AgAA&#10;AAA=&#10;" strokecolor="black [3213]" strokeweight=".5pt">
                  <v:stroke endarrow="block"/>
                </v:shape>
                <v:rect id="Rectangle 1652857702" o:spid="_x0000_s1065" style="position:absolute;left:6026;top:15219;width:10800;height: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XJ+yyQAAAOMAAAAPAAAAZHJzL2Rvd25yZXYueG1sRE9LS8NA&#10;EL4L/odlBC/Fbhrog9htEUXJQQTbevA2zU6zabOzITu28d+7guBxvvcs14Nv1Zn62AQ2MBlnoIir&#10;YBuuDey2z3cLUFGQLbaBycA3RVivrq+WWNhw4Xc6b6RWKYRjgQacSFdoHStHHuM4dMSJO4Teo6Sz&#10;r7Xt8ZLCfavzLJtpjw2nBocdPTqqTpsvb+CzHKQ+Tl7k9YSjj1Hp9tXb096Y25vh4R6U0CD/4j93&#10;adP82TRfTOfzLIffnxIAevUDAAD//wMAUEsBAi0AFAAGAAgAAAAhANvh9svuAAAAhQEAABMAAAAA&#10;AAAAAAAAAAAAAAAAAFtDb250ZW50X1R5cGVzXS54bWxQSwECLQAUAAYACAAAACEAWvQsW78AAAAV&#10;AQAACwAAAAAAAAAAAAAAAAAfAQAAX3JlbHMvLnJlbHNQSwECLQAUAAYACAAAACEA7lyfsskAAADj&#10;AAAADwAAAAAAAAAAAAAAAAAHAgAAZHJzL2Rvd25yZXYueG1sUEsFBgAAAAADAAMAtwAAAP0CAAAA&#10;AA==&#10;" filled="f" strokecolor="black [3213]" strokeweight="1pt">
                  <v:textbox>
                    <w:txbxContent>
                      <w:p w14:paraId="60B687E2" w14:textId="77777777" w:rsidR="00EE518F" w:rsidRPr="00EE518F" w:rsidRDefault="00EE518F" w:rsidP="00EE518F">
                        <w:pPr>
                          <w:jc w:val="cente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KOH Tank</w:t>
                        </w:r>
                      </w:p>
                    </w:txbxContent>
                  </v:textbox>
                </v:rect>
                <v:shape id="Connector: Elbow 1291260514" o:spid="_x0000_s1066" type="#_x0000_t34" style="position:absolute;left:16826;top:10954;width:3524;height:6245;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xdfGyAAAAOMAAAAPAAAAZHJzL2Rvd25yZXYueG1sRE9PT8Iw&#10;FL+b+B2aZ+JNui1AcFKIEEQvBAUPHl/W5zpdX5e2sPHtrYmJx/f7/+bLwbbiTD40jhXkowwEceV0&#10;w7WC9+PT3QxEiMgaW8ek4EIBlovrqzmW2vX8RudDrEUK4VCiAhNjV0oZKkMWw8h1xIn7dN5iTKev&#10;pfbYp3DbyiLLptJiw6nBYEdrQ9X34WQVHLcb2rE5DdVl9aW1/3h+3fes1O3N8PgAItIQ/8V/7hed&#10;5hf3eTHNJvkYfn9KAMjFDwAAAP//AwBQSwECLQAUAAYACAAAACEA2+H2y+4AAACFAQAAEwAAAAAA&#10;AAAAAAAAAAAAAAAAW0NvbnRlbnRfVHlwZXNdLnhtbFBLAQItABQABgAIAAAAIQBa9CxbvwAAABUB&#10;AAALAAAAAAAAAAAAAAAAAB8BAABfcmVscy8ucmVsc1BLAQItABQABgAIAAAAIQDyxdfGyAAAAOMA&#10;AAAPAAAAAAAAAAAAAAAAAAcCAABkcnMvZG93bnJldi54bWxQSwUGAAAAAAMAAwC3AAAA/AIAAAAA&#10;" strokecolor="black [3213]" strokeweight=".5pt">
                  <v:stroke endarrow="block"/>
                </v:shape>
                <v:shape id="Straight Arrow Connector 961350428" o:spid="_x0000_s1067" type="#_x0000_t32" style="position:absolute;top:17199;width:602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J81jyQAAAOIAAAAPAAAAZHJzL2Rvd25yZXYueG1sRE/LTsJA&#10;FN2b8A+Ta+JOplDlURmIMTFK2GghgLubzrWd0LnTdEZa/p5ZmLA8Oe/Fqre1OFPrjWMFo2ECgrhw&#10;2nCpYLd9f5yB8AFZY+2YFFzIw2o5uFtgpl3H33TOQyliCPsMFVQhNJmUvqjIoh+6hjhyv661GCJs&#10;S6lb7GK4reU4SSbSouHYUGFDbxUVp/zPKih2x8Ocvsxed6mZfjSbn02ar5V6uO9fX0AE6sNN/O/+&#10;1Armk1H6nDyN4+Z4Kd4BubwCAAD//wMAUEsBAi0AFAAGAAgAAAAhANvh9svuAAAAhQEAABMAAAAA&#10;AAAAAAAAAAAAAAAAAFtDb250ZW50X1R5cGVzXS54bWxQSwECLQAUAAYACAAAACEAWvQsW78AAAAV&#10;AQAACwAAAAAAAAAAAAAAAAAfAQAAX3JlbHMvLnJlbHNQSwECLQAUAAYACAAAACEAqifNY8kAAADi&#10;AAAADwAAAAAAAAAAAAAAAAAHAgAAZHJzL2Rvd25yZXYueG1sUEsFBgAAAAADAAMAtwAAAP0CAAAA&#10;AA==&#10;" strokecolor="black [3213]" strokeweight=".5pt">
                  <v:stroke endarrow="block" joinstyle="miter"/>
                  <o:lock v:ext="edit" shapetype="f"/>
                </v:shape>
                <v:shapetype id="_x0000_t35" coordsize="21600,21600" o:spt="35" o:oned="t" adj="10800,10800" path="m,l@0,0@0@1,21600@1,21600,21600e" filled="f">
                  <v:stroke joinstyle="miter"/>
                  <v:formulas>
                    <v:f eqn="val #0"/>
                    <v:f eqn="val #1"/>
                    <v:f eqn="mid #0 width"/>
                    <v:f eqn="prod #1 1 2"/>
                  </v:formulas>
                  <v:path arrowok="t" fillok="f" o:connecttype="none"/>
                  <v:handles>
                    <v:h position="#0,@3"/>
                    <v:h position="@2,#1"/>
                  </v:handles>
                  <o:lock v:ext="edit" shapetype="t"/>
                </v:shapetype>
                <v:shape id="Connector: Elbow 178504694" o:spid="_x0000_s1068" type="#_x0000_t35" style="position:absolute;left:11426;top:12934;width:19631;height:6245;rotation:180;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XbgPyQAAAOIAAAAPAAAAZHJzL2Rvd25yZXYueG1sRE/LagIx&#10;FN0X+g/hCm5KTXzUx2gUqVRcuKi2oMvL5DozdnIzTNJx/PumUOjycN6LVWtL0VDtC8ca+j0Fgjh1&#10;puBMw+fH2/MUhA/IBkvHpOFOHlbLx4cFJsbd+EDNMWQihrBPUEMeQpVI6dOcLPqeq4gjd3G1xRBh&#10;nUlT4y2G21IOlBpLiwXHhhwres0p/Tp+Ww3D3WW2f5/g5uy3av90aq6lP1y17nba9RxEoDb8i//c&#10;OxPnT6YvajSejeD3UsQglz8AAAD//wMAUEsBAi0AFAAGAAgAAAAhANvh9svuAAAAhQEAABMAAAAA&#10;AAAAAAAAAAAAAAAAAFtDb250ZW50X1R5cGVzXS54bWxQSwECLQAUAAYACAAAACEAWvQsW78AAAAV&#10;AQAACwAAAAAAAAAAAAAAAAAfAQAAX3JlbHMvLnJlbHNQSwECLQAUAAYACAAAACEAmF24D8kAAADi&#10;AAAADwAAAAAAAAAAAAAAAAAHAgAAZHJzL2Rvd25yZXYueG1sUEsFBgAAAAADAAMAtwAAAP0CAAAA&#10;AA==&#10;" adj="7829,28585" strokecolor="black [3213]" strokeweight=".5pt">
                  <v:stroke endarrow="block"/>
                </v:shape>
                <v:shape id="TextBox 36" o:spid="_x0000_s1069" type="#_x0000_t202" style="position:absolute;left:11498;top:21012;width:12188;height:19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sh+TygAAAOIAAAAPAAAAZHJzL2Rvd25yZXYueG1sRI/NasMw&#10;EITvgb6D2EBvieT8x7ESSkuhp4amSSC3xdrYptbKWGrsvn1VKOQ4zMw3TLbrbS1u1PrKsYZkrEAQ&#10;585UXGg4fr6OViB8QDZYOyYNP+Rht30YZJga1/EH3Q6hEBHCPkUNZQhNKqXPS7Lox64hjt7VtRZD&#10;lG0hTYtdhNtaTpRaSIsVx4USG3ouKf86fFsNp/fr5TxT++LFzpvO9UqyXUutH4f90wZEoD7cw//t&#10;N6NhNl2uksVkPoW/S/EOyO0vAAAA//8DAFBLAQItABQABgAIAAAAIQDb4fbL7gAAAIUBAAATAAAA&#10;AAAAAAAAAAAAAAAAAABbQ29udGVudF9UeXBlc10ueG1sUEsBAi0AFAAGAAgAAAAhAFr0LFu/AAAA&#10;FQEAAAsAAAAAAAAAAAAAAAAAHwEAAF9yZWxzLy5yZWxzUEsBAi0AFAAGAAgAAAAhANOyH5PKAAAA&#10;4gAAAA8AAAAAAAAAAAAAAAAABwIAAGRycy9kb3ducmV2LnhtbFBLBQYAAAAAAwADALcAAAD+AgAA&#10;AAA=&#10;" filled="f" stroked="f">
                  <v:textbox>
                    <w:txbxContent>
                      <w:p w14:paraId="555C9D11" w14:textId="77777777" w:rsidR="00EE518F" w:rsidRPr="00EE518F" w:rsidRDefault="00EE518F" w:rsidP="00EE518F">
                        <w:pPr>
                          <w:rPr>
                            <w:rFonts w:asciiTheme="minorHAnsi" w:hAnsi="Calibri"/>
                            <w:color w:val="000000" w:themeColor="text1"/>
                            <w:kern w:val="24"/>
                            <w:sz w:val="16"/>
                            <w:szCs w:val="16"/>
                          </w:rPr>
                        </w:pPr>
                        <w:r w:rsidRPr="00EE518F">
                          <w:rPr>
                            <w:rFonts w:asciiTheme="minorHAnsi" w:hAnsi="Calibri"/>
                            <w:color w:val="000000" w:themeColor="text1"/>
                            <w:kern w:val="24"/>
                            <w:sz w:val="16"/>
                            <w:szCs w:val="16"/>
                          </w:rPr>
                          <w:t>Recirculated KOH</w:t>
                        </w:r>
                      </w:p>
                    </w:txbxContent>
                  </v:textbox>
                </v:shape>
                <w10:anchorlock/>
              </v:group>
            </w:pict>
          </mc:Fallback>
        </mc:AlternateContent>
      </w:r>
    </w:p>
    <w:p w14:paraId="635DB3D5" w14:textId="63467585" w:rsidR="00EE518F" w:rsidRDefault="00EE518F" w:rsidP="00EE518F">
      <w:pPr>
        <w:pStyle w:val="Caption"/>
      </w:pPr>
      <w:bookmarkStart w:id="247" w:name="_Ref146463632"/>
      <w:bookmarkStart w:id="248" w:name="_Toc149560203"/>
      <w:r>
        <w:t xml:space="preserve">Figure </w:t>
      </w:r>
      <w:r w:rsidR="00FC7334">
        <w:fldChar w:fldCharType="begin"/>
      </w:r>
      <w:r w:rsidR="00FC7334">
        <w:instrText xml:space="preserve"> STYLEREF 1 \s </w:instrText>
      </w:r>
      <w:r w:rsidR="00FC7334">
        <w:fldChar w:fldCharType="separate"/>
      </w:r>
      <w:r w:rsidR="000A0462">
        <w:rPr>
          <w:noProof/>
        </w:rPr>
        <w:t>5</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2</w:t>
      </w:r>
      <w:r w:rsidR="00FC7334">
        <w:fldChar w:fldCharType="end"/>
      </w:r>
      <w:bookmarkEnd w:id="247"/>
      <w:r>
        <w:t xml:space="preserve"> Simplified process diagram for AE</w:t>
      </w:r>
      <w:bookmarkEnd w:id="248"/>
    </w:p>
    <w:p w14:paraId="43DAF17D" w14:textId="6C0D84D5" w:rsidR="007B371C" w:rsidRPr="004714C5" w:rsidRDefault="007B371C" w:rsidP="007B371C">
      <w:pPr>
        <w:jc w:val="both"/>
      </w:pPr>
      <w:r w:rsidRPr="004714C5">
        <w:t>The key differences in an alkaline cell’s hydrogen production process, when compared to a PEM cell, are</w:t>
      </w:r>
      <w:sdt>
        <w:sdtPr>
          <w:id w:val="164602629"/>
          <w:citation/>
        </w:sdtPr>
        <w:sdtContent>
          <w:r w:rsidRPr="004714C5">
            <w:fldChar w:fldCharType="begin"/>
          </w:r>
          <w:r w:rsidRPr="004714C5">
            <w:instrText xml:space="preserve">CITATION Ran18 \l 3081 </w:instrText>
          </w:r>
          <w:r w:rsidRPr="004714C5">
            <w:fldChar w:fldCharType="separate"/>
          </w:r>
          <w:r w:rsidR="009357B5">
            <w:rPr>
              <w:noProof/>
            </w:rPr>
            <w:t xml:space="preserve"> </w:t>
          </w:r>
          <w:r w:rsidR="009357B5" w:rsidRPr="009357B5">
            <w:rPr>
              <w:noProof/>
            </w:rPr>
            <w:t>[2]</w:t>
          </w:r>
          <w:r w:rsidRPr="004714C5">
            <w:fldChar w:fldCharType="end"/>
          </w:r>
        </w:sdtContent>
      </w:sdt>
      <w:r w:rsidRPr="004714C5">
        <w:t>:</w:t>
      </w:r>
    </w:p>
    <w:p w14:paraId="416F2B2A" w14:textId="77777777" w:rsidR="007B371C" w:rsidRPr="004714C5" w:rsidRDefault="007B371C" w:rsidP="00BF0373">
      <w:pPr>
        <w:pStyle w:val="ListParagraph"/>
        <w:numPr>
          <w:ilvl w:val="0"/>
          <w:numId w:val="10"/>
        </w:numPr>
      </w:pPr>
      <w:r w:rsidRPr="004714C5">
        <w:t>Both the cathode and anode and are submerged in water, and</w:t>
      </w:r>
    </w:p>
    <w:p w14:paraId="60D7D388" w14:textId="77777777" w:rsidR="007B371C" w:rsidRPr="004714C5" w:rsidRDefault="007B371C" w:rsidP="00BF0373">
      <w:pPr>
        <w:pStyle w:val="ListParagraph"/>
        <w:numPr>
          <w:ilvl w:val="0"/>
          <w:numId w:val="10"/>
        </w:numPr>
      </w:pPr>
      <w:r w:rsidRPr="004714C5">
        <w:t>A hydroxide-selective membrane is required to separate the produced gasses from each electrode since the liquid electrolyte is unable to do so.</w:t>
      </w:r>
    </w:p>
    <w:p w14:paraId="52DAEA1D" w14:textId="77777777" w:rsidR="007B371C" w:rsidRDefault="007B371C" w:rsidP="007B371C">
      <w:pPr>
        <w:jc w:val="both"/>
      </w:pPr>
      <w:r w:rsidRPr="004714C5">
        <w:t xml:space="preserve">The half-cell reactions at each electrode also differ, and these are shown in Equations </w:t>
      </w:r>
      <w:r>
        <w:t>3</w:t>
      </w:r>
      <w:r w:rsidRPr="004714C5">
        <w:t xml:space="preserve"> and </w:t>
      </w:r>
      <w:r>
        <w:t>4</w:t>
      </w:r>
      <w:r w:rsidRPr="004714C5">
        <w:t xml:space="preserve"> below.</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4928"/>
        <w:gridCol w:w="1083"/>
      </w:tblGrid>
      <w:tr w:rsidR="007B371C" w14:paraId="5D66B2E0" w14:textId="77777777" w:rsidTr="00F21222">
        <w:trPr>
          <w:trHeight w:val="397"/>
        </w:trPr>
        <w:tc>
          <w:tcPr>
            <w:tcW w:w="3005" w:type="dxa"/>
            <w:vAlign w:val="center"/>
          </w:tcPr>
          <w:p w14:paraId="33542EFB" w14:textId="77777777" w:rsidR="007B371C" w:rsidRDefault="007B371C" w:rsidP="00F21222">
            <w:pPr>
              <w:jc w:val="right"/>
            </w:pPr>
            <w:r>
              <w:t>Anode (oxidation):</w:t>
            </w:r>
          </w:p>
        </w:tc>
        <w:tc>
          <w:tcPr>
            <w:tcW w:w="4928" w:type="dxa"/>
            <w:vAlign w:val="center"/>
          </w:tcPr>
          <w:p w14:paraId="3F9B21DC" w14:textId="77777777" w:rsidR="007B371C" w:rsidRDefault="007B371C" w:rsidP="00F21222">
            <w:pPr>
              <w:jc w:val="center"/>
            </w:pPr>
            <m:oMathPara>
              <m:oMath>
                <m:r>
                  <w:rPr>
                    <w:rFonts w:ascii="Cambria Math" w:hAnsi="Cambria Math"/>
                    <w:sz w:val="21"/>
                    <w:szCs w:val="21"/>
                  </w:rPr>
                  <m:t>4O</m:t>
                </m:r>
                <m:sSup>
                  <m:sSupPr>
                    <m:ctrlPr>
                      <w:rPr>
                        <w:rFonts w:ascii="Cambria Math" w:hAnsi="Cambria Math"/>
                        <w:i/>
                        <w:sz w:val="21"/>
                        <w:szCs w:val="21"/>
                      </w:rPr>
                    </m:ctrlPr>
                  </m:sSupPr>
                  <m:e>
                    <m:r>
                      <w:rPr>
                        <w:rFonts w:ascii="Cambria Math" w:hAnsi="Cambria Math"/>
                        <w:sz w:val="21"/>
                        <w:szCs w:val="21"/>
                      </w:rPr>
                      <m:t>H</m:t>
                    </m:r>
                  </m:e>
                  <m:sup>
                    <m:r>
                      <w:rPr>
                        <w:rFonts w:ascii="Cambria Math" w:hAnsi="Cambria Math"/>
                        <w:sz w:val="21"/>
                        <w:szCs w:val="21"/>
                      </w:rPr>
                      <m:t>-</m:t>
                    </m:r>
                  </m:sup>
                </m:sSup>
                <m:r>
                  <w:rPr>
                    <w:rFonts w:ascii="Cambria Math" w:hAnsi="Cambria Math"/>
                    <w:sz w:val="21"/>
                    <w:szCs w:val="21"/>
                  </w:rPr>
                  <m:t>→</m:t>
                </m:r>
                <m:sSub>
                  <m:sSubPr>
                    <m:ctrlPr>
                      <w:rPr>
                        <w:rFonts w:ascii="Cambria Math" w:hAnsi="Cambria Math"/>
                        <w:i/>
                        <w:sz w:val="21"/>
                        <w:szCs w:val="21"/>
                      </w:rPr>
                    </m:ctrlPr>
                  </m:sSubPr>
                  <m:e>
                    <m:r>
                      <w:rPr>
                        <w:rFonts w:ascii="Cambria Math" w:hAnsi="Cambria Math"/>
                        <w:sz w:val="21"/>
                        <w:szCs w:val="21"/>
                      </w:rPr>
                      <m:t>O</m:t>
                    </m:r>
                  </m:e>
                  <m:sub>
                    <m:r>
                      <w:rPr>
                        <w:rFonts w:ascii="Cambria Math" w:hAnsi="Cambria Math"/>
                        <w:sz w:val="21"/>
                        <w:szCs w:val="21"/>
                      </w:rPr>
                      <m:t>2</m:t>
                    </m:r>
                  </m:sub>
                </m:sSub>
                <m:r>
                  <w:rPr>
                    <w:rFonts w:ascii="Cambria Math" w:hAnsi="Cambria Math"/>
                    <w:sz w:val="21"/>
                    <w:szCs w:val="21"/>
                  </w:rPr>
                  <m:t>+4</m:t>
                </m:r>
                <m:sSup>
                  <m:sSupPr>
                    <m:ctrlPr>
                      <w:rPr>
                        <w:rFonts w:ascii="Cambria Math" w:hAnsi="Cambria Math"/>
                        <w:i/>
                        <w:sz w:val="21"/>
                        <w:szCs w:val="21"/>
                      </w:rPr>
                    </m:ctrlPr>
                  </m:sSupPr>
                  <m:e>
                    <m:r>
                      <w:rPr>
                        <w:rFonts w:ascii="Cambria Math" w:hAnsi="Cambria Math"/>
                        <w:sz w:val="21"/>
                        <w:szCs w:val="21"/>
                      </w:rPr>
                      <m:t>e</m:t>
                    </m:r>
                  </m:e>
                  <m:sup>
                    <m:r>
                      <w:rPr>
                        <w:rFonts w:ascii="Cambria Math" w:hAnsi="Cambria Math"/>
                        <w:sz w:val="21"/>
                        <w:szCs w:val="21"/>
                      </w:rPr>
                      <m:t>-</m:t>
                    </m:r>
                  </m:sup>
                </m:sSup>
                <m:r>
                  <w:rPr>
                    <w:rFonts w:ascii="Cambria Math" w:hAnsi="Cambria Math"/>
                    <w:sz w:val="21"/>
                    <w:szCs w:val="21"/>
                  </w:rPr>
                  <m:t>+2</m:t>
                </m:r>
                <m:sSub>
                  <m:sSubPr>
                    <m:ctrlPr>
                      <w:rPr>
                        <w:rFonts w:ascii="Cambria Math" w:hAnsi="Cambria Math"/>
                        <w:i/>
                        <w:sz w:val="21"/>
                        <w:szCs w:val="21"/>
                      </w:rPr>
                    </m:ctrlPr>
                  </m:sSubPr>
                  <m:e>
                    <m:r>
                      <w:rPr>
                        <w:rFonts w:ascii="Cambria Math" w:hAnsi="Cambria Math"/>
                        <w:sz w:val="21"/>
                        <w:szCs w:val="21"/>
                      </w:rPr>
                      <m:t>H</m:t>
                    </m:r>
                  </m:e>
                  <m:sub>
                    <m:r>
                      <w:rPr>
                        <w:rFonts w:ascii="Cambria Math" w:hAnsi="Cambria Math"/>
                        <w:sz w:val="21"/>
                        <w:szCs w:val="21"/>
                      </w:rPr>
                      <m:t>2</m:t>
                    </m:r>
                  </m:sub>
                </m:sSub>
                <m:r>
                  <w:rPr>
                    <w:rFonts w:ascii="Cambria Math" w:hAnsi="Cambria Math"/>
                    <w:sz w:val="21"/>
                    <w:szCs w:val="21"/>
                  </w:rPr>
                  <m:t>O</m:t>
                </m:r>
              </m:oMath>
            </m:oMathPara>
          </w:p>
        </w:tc>
        <w:tc>
          <w:tcPr>
            <w:tcW w:w="1083" w:type="dxa"/>
            <w:vAlign w:val="center"/>
          </w:tcPr>
          <w:p w14:paraId="3D6EC41F" w14:textId="77777777" w:rsidR="007B371C" w:rsidRDefault="007B371C" w:rsidP="00F21222">
            <w:pPr>
              <w:jc w:val="center"/>
            </w:pPr>
            <w:r>
              <w:t>Eqn. 3</w:t>
            </w:r>
          </w:p>
        </w:tc>
      </w:tr>
      <w:tr w:rsidR="007B371C" w14:paraId="7F9976D0" w14:textId="77777777" w:rsidTr="00F21222">
        <w:trPr>
          <w:trHeight w:val="397"/>
        </w:trPr>
        <w:tc>
          <w:tcPr>
            <w:tcW w:w="3005" w:type="dxa"/>
            <w:vAlign w:val="center"/>
          </w:tcPr>
          <w:p w14:paraId="47E91E81" w14:textId="77777777" w:rsidR="007B371C" w:rsidRDefault="007B371C" w:rsidP="00F21222">
            <w:pPr>
              <w:jc w:val="right"/>
            </w:pPr>
            <w:r>
              <w:t>Cathode (reduction):</w:t>
            </w:r>
          </w:p>
        </w:tc>
        <w:tc>
          <w:tcPr>
            <w:tcW w:w="4928" w:type="dxa"/>
            <w:vAlign w:val="center"/>
          </w:tcPr>
          <w:p w14:paraId="5544209D" w14:textId="77777777" w:rsidR="007B371C" w:rsidRDefault="007B371C" w:rsidP="00F21222">
            <w:pPr>
              <w:jc w:val="center"/>
            </w:pPr>
            <m:oMathPara>
              <m:oMath>
                <m:r>
                  <w:rPr>
                    <w:rFonts w:ascii="Cambria Math" w:hAnsi="Cambria Math" w:cstheme="minorHAnsi"/>
                    <w:sz w:val="21"/>
                    <w:szCs w:val="21"/>
                  </w:rPr>
                  <m:t>4</m:t>
                </m:r>
                <m:sSub>
                  <m:sSubPr>
                    <m:ctrlPr>
                      <w:rPr>
                        <w:rFonts w:ascii="Cambria Math" w:hAnsi="Cambria Math" w:cstheme="minorHAnsi"/>
                        <w:i/>
                        <w:sz w:val="21"/>
                        <w:szCs w:val="21"/>
                      </w:rPr>
                    </m:ctrlPr>
                  </m:sSubPr>
                  <m:e>
                    <m:r>
                      <w:rPr>
                        <w:rFonts w:ascii="Cambria Math" w:hAnsi="Cambria Math" w:cstheme="minorHAnsi"/>
                        <w:sz w:val="21"/>
                        <w:szCs w:val="21"/>
                      </w:rPr>
                      <m:t>H</m:t>
                    </m:r>
                  </m:e>
                  <m:sub>
                    <m:r>
                      <w:rPr>
                        <w:rFonts w:ascii="Cambria Math" w:hAnsi="Cambria Math" w:cstheme="minorHAnsi"/>
                        <w:sz w:val="21"/>
                        <w:szCs w:val="21"/>
                      </w:rPr>
                      <m:t>2</m:t>
                    </m:r>
                  </m:sub>
                </m:sSub>
                <m:r>
                  <w:rPr>
                    <w:rFonts w:ascii="Cambria Math" w:hAnsi="Cambria Math" w:cstheme="minorHAnsi"/>
                    <w:sz w:val="21"/>
                    <w:szCs w:val="21"/>
                  </w:rPr>
                  <m:t>O+4</m:t>
                </m:r>
                <m:sSup>
                  <m:sSupPr>
                    <m:ctrlPr>
                      <w:rPr>
                        <w:rFonts w:ascii="Cambria Math" w:hAnsi="Cambria Math" w:cstheme="minorHAnsi"/>
                        <w:i/>
                        <w:sz w:val="21"/>
                        <w:szCs w:val="21"/>
                      </w:rPr>
                    </m:ctrlPr>
                  </m:sSupPr>
                  <m:e>
                    <m:r>
                      <w:rPr>
                        <w:rFonts w:ascii="Cambria Math" w:hAnsi="Cambria Math" w:cstheme="minorHAnsi"/>
                        <w:sz w:val="21"/>
                        <w:szCs w:val="21"/>
                      </w:rPr>
                      <m:t>e</m:t>
                    </m:r>
                  </m:e>
                  <m:sup>
                    <m:r>
                      <w:rPr>
                        <w:rFonts w:ascii="Cambria Math" w:hAnsi="Cambria Math" w:cstheme="minorHAnsi"/>
                        <w:sz w:val="21"/>
                        <w:szCs w:val="21"/>
                      </w:rPr>
                      <m:t>-</m:t>
                    </m:r>
                  </m:sup>
                </m:sSup>
                <m:r>
                  <w:rPr>
                    <w:rFonts w:ascii="Cambria Math" w:hAnsi="Cambria Math" w:cstheme="minorHAnsi"/>
                    <w:sz w:val="21"/>
                    <w:szCs w:val="21"/>
                  </w:rPr>
                  <m:t>→2</m:t>
                </m:r>
                <m:sSub>
                  <m:sSubPr>
                    <m:ctrlPr>
                      <w:rPr>
                        <w:rFonts w:ascii="Cambria Math" w:hAnsi="Cambria Math" w:cstheme="minorHAnsi"/>
                        <w:i/>
                        <w:sz w:val="21"/>
                        <w:szCs w:val="21"/>
                      </w:rPr>
                    </m:ctrlPr>
                  </m:sSubPr>
                  <m:e>
                    <m:r>
                      <w:rPr>
                        <w:rFonts w:ascii="Cambria Math" w:hAnsi="Cambria Math" w:cstheme="minorHAnsi"/>
                        <w:sz w:val="21"/>
                        <w:szCs w:val="21"/>
                      </w:rPr>
                      <m:t>H</m:t>
                    </m:r>
                  </m:e>
                  <m:sub>
                    <m:r>
                      <w:rPr>
                        <w:rFonts w:ascii="Cambria Math" w:hAnsi="Cambria Math" w:cstheme="minorHAnsi"/>
                        <w:sz w:val="21"/>
                        <w:szCs w:val="21"/>
                      </w:rPr>
                      <m:t>2</m:t>
                    </m:r>
                  </m:sub>
                </m:sSub>
                <m:r>
                  <w:rPr>
                    <w:rFonts w:ascii="Cambria Math" w:hAnsi="Cambria Math" w:cstheme="minorHAnsi"/>
                    <w:sz w:val="21"/>
                    <w:szCs w:val="21"/>
                  </w:rPr>
                  <m:t>+4O</m:t>
                </m:r>
                <m:sSup>
                  <m:sSupPr>
                    <m:ctrlPr>
                      <w:rPr>
                        <w:rFonts w:ascii="Cambria Math" w:hAnsi="Cambria Math" w:cstheme="minorHAnsi"/>
                        <w:i/>
                        <w:sz w:val="21"/>
                        <w:szCs w:val="21"/>
                      </w:rPr>
                    </m:ctrlPr>
                  </m:sSupPr>
                  <m:e>
                    <m:r>
                      <w:rPr>
                        <w:rFonts w:ascii="Cambria Math" w:hAnsi="Cambria Math" w:cstheme="minorHAnsi"/>
                        <w:sz w:val="21"/>
                        <w:szCs w:val="21"/>
                      </w:rPr>
                      <m:t>H</m:t>
                    </m:r>
                  </m:e>
                  <m:sup>
                    <m:r>
                      <w:rPr>
                        <w:rFonts w:ascii="Cambria Math" w:hAnsi="Cambria Math" w:cstheme="minorHAnsi"/>
                        <w:sz w:val="21"/>
                        <w:szCs w:val="21"/>
                      </w:rPr>
                      <m:t>-</m:t>
                    </m:r>
                  </m:sup>
                </m:sSup>
              </m:oMath>
            </m:oMathPara>
          </w:p>
        </w:tc>
        <w:tc>
          <w:tcPr>
            <w:tcW w:w="1083" w:type="dxa"/>
            <w:vAlign w:val="center"/>
          </w:tcPr>
          <w:p w14:paraId="31A41A80" w14:textId="77777777" w:rsidR="007B371C" w:rsidRDefault="007B371C" w:rsidP="00F21222">
            <w:pPr>
              <w:jc w:val="center"/>
            </w:pPr>
            <w:r>
              <w:t>Eqn. 4</w:t>
            </w:r>
          </w:p>
        </w:tc>
      </w:tr>
    </w:tbl>
    <w:p w14:paraId="3D70135B" w14:textId="3FFA45F1" w:rsidR="007B371C" w:rsidRPr="004714C5" w:rsidRDefault="007B371C" w:rsidP="007B371C">
      <w:pPr>
        <w:jc w:val="both"/>
      </w:pPr>
      <w:r w:rsidRPr="004714C5">
        <w:t>Alkaline electrolysers are designed to operate with a fairly constant power supply and are typically un</w:t>
      </w:r>
      <w:r w:rsidRPr="004714C5">
        <w:softHyphen/>
        <w:t>suitable for use alongside renewable energy sources (unless specialised power control and conditioning equipment is installed). The water used to prepare the electrolyte must also be very pure, since impurities will otherwise accumulate over time or destroy the protective film that forms on the electrode surface</w:t>
      </w:r>
      <w:sdt>
        <w:sdtPr>
          <w:id w:val="1003401630"/>
          <w:citation/>
        </w:sdtPr>
        <w:sdtContent>
          <w:r w:rsidRPr="004714C5">
            <w:fldChar w:fldCharType="begin"/>
          </w:r>
          <w:r w:rsidRPr="004714C5">
            <w:instrText xml:space="preserve"> CITATION Ran18 \l 3081 </w:instrText>
          </w:r>
          <w:r w:rsidRPr="004714C5">
            <w:fldChar w:fldCharType="separate"/>
          </w:r>
          <w:r w:rsidR="009357B5">
            <w:rPr>
              <w:noProof/>
            </w:rPr>
            <w:t xml:space="preserve"> </w:t>
          </w:r>
          <w:r w:rsidR="009357B5" w:rsidRPr="009357B5">
            <w:rPr>
              <w:noProof/>
            </w:rPr>
            <w:t>[2]</w:t>
          </w:r>
          <w:r w:rsidRPr="004714C5">
            <w:fldChar w:fldCharType="end"/>
          </w:r>
        </w:sdtContent>
      </w:sdt>
      <w:r w:rsidRPr="004714C5">
        <w:t>.</w:t>
      </w:r>
    </w:p>
    <w:p w14:paraId="0FA36566" w14:textId="56BCEA36" w:rsidR="007B371C" w:rsidRDefault="007B371C" w:rsidP="007B371C">
      <w:pPr>
        <w:jc w:val="both"/>
      </w:pPr>
      <w:r w:rsidRPr="004714C5">
        <w:t>Despite these limitations, alkaline electrolysers do offer technical advantages over their acidic counterparts. Compared to PEM electrolysers, the electrode reactions are both faster and more energetically favourable, enabling the electrodes to be plated with nickel-based catalysts rather than noble metals</w:t>
      </w:r>
      <w:sdt>
        <w:sdtPr>
          <w:id w:val="-1761208436"/>
          <w:citation/>
        </w:sdtPr>
        <w:sdtContent>
          <w:r w:rsidRPr="004714C5">
            <w:fldChar w:fldCharType="begin"/>
          </w:r>
          <w:r w:rsidRPr="004714C5">
            <w:instrText xml:space="preserve"> CITATION Ran18 \l 3081 </w:instrText>
          </w:r>
          <w:r w:rsidRPr="004714C5">
            <w:fldChar w:fldCharType="separate"/>
          </w:r>
          <w:r w:rsidR="009357B5">
            <w:rPr>
              <w:noProof/>
            </w:rPr>
            <w:t xml:space="preserve"> </w:t>
          </w:r>
          <w:r w:rsidR="009357B5" w:rsidRPr="009357B5">
            <w:rPr>
              <w:noProof/>
            </w:rPr>
            <w:t>[2]</w:t>
          </w:r>
          <w:r w:rsidRPr="004714C5">
            <w:fldChar w:fldCharType="end"/>
          </w:r>
        </w:sdtContent>
      </w:sdt>
      <w:r>
        <w:t xml:space="preserve">. </w:t>
      </w:r>
      <w:r w:rsidRPr="004714C5">
        <w:t>Recent technology developments in alkaline electrolysis have additionally demonstrated that state-of-the-art alkaline water electrolysers can deliver comparable performance to PEM water electrolysers, making them a competitive alternative technology option</w:t>
      </w:r>
      <w:sdt>
        <w:sdtPr>
          <w:id w:val="1448272451"/>
          <w:citation/>
        </w:sdtPr>
        <w:sdtContent>
          <w:r w:rsidRPr="004714C5">
            <w:fldChar w:fldCharType="begin"/>
          </w:r>
          <w:r w:rsidRPr="004714C5">
            <w:instrText xml:space="preserve"> CITATION Rut17 \l 3081 </w:instrText>
          </w:r>
          <w:r w:rsidRPr="004714C5">
            <w:fldChar w:fldCharType="separate"/>
          </w:r>
          <w:r w:rsidR="009357B5">
            <w:rPr>
              <w:noProof/>
            </w:rPr>
            <w:t xml:space="preserve"> </w:t>
          </w:r>
          <w:r w:rsidR="009357B5" w:rsidRPr="009357B5">
            <w:rPr>
              <w:noProof/>
            </w:rPr>
            <w:t>[4]</w:t>
          </w:r>
          <w:r w:rsidRPr="004714C5">
            <w:fldChar w:fldCharType="end"/>
          </w:r>
        </w:sdtContent>
      </w:sdt>
      <w:r w:rsidRPr="004714C5">
        <w:t>.</w:t>
      </w:r>
    </w:p>
    <w:p w14:paraId="263B3ADA" w14:textId="77777777" w:rsidR="007B371C" w:rsidRDefault="007B371C" w:rsidP="007B371C">
      <w:pPr>
        <w:pStyle w:val="Heading3"/>
      </w:pPr>
      <w:bookmarkStart w:id="249" w:name="_Toc149560769"/>
      <w:r>
        <w:lastRenderedPageBreak/>
        <w:t>Ancillary Equipment</w:t>
      </w:r>
      <w:bookmarkEnd w:id="249"/>
    </w:p>
    <w:p w14:paraId="494D9310" w14:textId="052D8814" w:rsidR="007B371C" w:rsidRPr="004714C5" w:rsidRDefault="007B371C" w:rsidP="007B371C">
      <w:pPr>
        <w:jc w:val="both"/>
      </w:pPr>
      <w:r w:rsidRPr="004714C5">
        <w:t xml:space="preserve">To enable this system to continuously generate hydrogen, additional ancillary equipment—such as feed water treatment, oxygen separation, moisture removal, stack cooling, and power supply management—is required. These additional pieces of equipment are often referred to as the </w:t>
      </w:r>
      <w:r w:rsidRPr="004714C5">
        <w:rPr>
          <w:i/>
          <w:iCs/>
        </w:rPr>
        <w:t>balance of plant</w:t>
      </w:r>
      <w:r w:rsidRPr="004714C5">
        <w:t xml:space="preserve">. It is for this reason that electrolyser vendor’s often supply their equipment as a containerised </w:t>
      </w:r>
      <w:r w:rsidRPr="004714C5">
        <w:rPr>
          <w:i/>
          <w:iCs/>
        </w:rPr>
        <w:t>package</w:t>
      </w:r>
      <w:r w:rsidRPr="004714C5">
        <w:t>; this package often includes the electrolyser, the balance of plant equipment, and any control systems required to support operation</w:t>
      </w:r>
      <w:r w:rsidRPr="004714C5">
        <w:fldChar w:fldCharType="begin"/>
      </w:r>
      <w:r w:rsidRPr="004714C5">
        <w:instrText xml:space="preserve"> CITATION IRE20 \l 3081 </w:instrText>
      </w:r>
      <w:r w:rsidRPr="004714C5">
        <w:fldChar w:fldCharType="separate"/>
      </w:r>
      <w:r w:rsidR="009357B5">
        <w:rPr>
          <w:noProof/>
        </w:rPr>
        <w:t xml:space="preserve"> </w:t>
      </w:r>
      <w:r w:rsidR="009357B5" w:rsidRPr="009357B5">
        <w:rPr>
          <w:noProof/>
        </w:rPr>
        <w:t>[5]</w:t>
      </w:r>
      <w:r w:rsidRPr="004714C5">
        <w:fldChar w:fldCharType="end"/>
      </w:r>
      <w:r w:rsidRPr="004714C5">
        <w:t>.</w:t>
      </w:r>
    </w:p>
    <w:p w14:paraId="400FACCC" w14:textId="10FC6BAB" w:rsidR="007B371C" w:rsidRPr="004714C5" w:rsidRDefault="007B371C" w:rsidP="007B371C">
      <w:pPr>
        <w:jc w:val="both"/>
      </w:pPr>
      <w:r w:rsidRPr="004714C5">
        <w:t>A general process description explaining the typical operation of electrolyser packages is outlined as follows:</w:t>
      </w:r>
    </w:p>
    <w:p w14:paraId="3464DBBC" w14:textId="77777777" w:rsidR="007B371C" w:rsidRPr="004714C5" w:rsidRDefault="007B371C" w:rsidP="007B371C">
      <w:pPr>
        <w:keepLines/>
        <w:widowControl w:val="0"/>
        <w:numPr>
          <w:ilvl w:val="0"/>
          <w:numId w:val="6"/>
        </w:numPr>
        <w:spacing w:before="60" w:after="60"/>
        <w:ind w:left="714" w:hanging="357"/>
        <w:jc w:val="both"/>
        <w:rPr>
          <w:color w:val="231F20"/>
        </w:rPr>
      </w:pPr>
      <w:r w:rsidRPr="004714C5">
        <w:rPr>
          <w:color w:val="231F20"/>
        </w:rPr>
        <w:t>Potable water, generally sourced from a mains water supply, is first pumped to a water treatment unit to remove impurities. Typical water treatment options include an ion exchange column, a reverse osmosis (RO) unit, a cartridge filter, or a combination of the above.</w:t>
      </w:r>
    </w:p>
    <w:p w14:paraId="1C4E9C08" w14:textId="77777777" w:rsidR="007B371C" w:rsidRPr="004714C5" w:rsidRDefault="007B371C" w:rsidP="007B371C">
      <w:pPr>
        <w:keepLines/>
        <w:widowControl w:val="0"/>
        <w:numPr>
          <w:ilvl w:val="0"/>
          <w:numId w:val="6"/>
        </w:numPr>
        <w:spacing w:before="60" w:after="60"/>
        <w:ind w:left="714" w:hanging="357"/>
        <w:jc w:val="both"/>
        <w:rPr>
          <w:color w:val="231F20"/>
        </w:rPr>
      </w:pPr>
      <w:r w:rsidRPr="004714C5">
        <w:rPr>
          <w:color w:val="231F20"/>
        </w:rPr>
        <w:t>The treated water is then pumped to the electrolyser where electrolysis takes place. Since electrolysers require a direct current (DC) power supply, electrolyser vendors will often include a transformer and rectifier to convert the input electrical current from AC to DC.</w:t>
      </w:r>
    </w:p>
    <w:p w14:paraId="0EC4A57E" w14:textId="0FD35A95" w:rsidR="007B371C" w:rsidRPr="004714C5" w:rsidRDefault="007B371C" w:rsidP="007B371C">
      <w:pPr>
        <w:keepLines/>
        <w:widowControl w:val="0"/>
        <w:numPr>
          <w:ilvl w:val="0"/>
          <w:numId w:val="6"/>
        </w:numPr>
        <w:spacing w:before="60" w:after="60"/>
        <w:ind w:left="714" w:hanging="357"/>
        <w:jc w:val="both"/>
        <w:rPr>
          <w:color w:val="231F20"/>
        </w:rPr>
      </w:pPr>
      <w:r w:rsidRPr="004714C5">
        <w:rPr>
          <w:color w:val="231F20"/>
        </w:rPr>
        <w:t>The formed oxygen gas will typically first pass through a gas separator or demister to remove entrained liquids before being vented to atmosphere.</w:t>
      </w:r>
    </w:p>
    <w:p w14:paraId="290D8A4C" w14:textId="7F4665D3" w:rsidR="007B371C" w:rsidRPr="004714C5" w:rsidRDefault="007B371C" w:rsidP="007B371C">
      <w:pPr>
        <w:keepLines/>
        <w:widowControl w:val="0"/>
        <w:numPr>
          <w:ilvl w:val="0"/>
          <w:numId w:val="6"/>
        </w:numPr>
        <w:spacing w:before="60" w:after="60"/>
        <w:ind w:left="714" w:hanging="357"/>
        <w:jc w:val="both"/>
        <w:rPr>
          <w:color w:val="231F20"/>
        </w:rPr>
      </w:pPr>
      <w:r w:rsidRPr="004714C5">
        <w:rPr>
          <w:color w:val="231F20"/>
        </w:rPr>
        <w:t>The formed hydrogen gas will also typically first pass through a gas separator or demister to remove entrained liquids before being sent to a compressor.</w:t>
      </w:r>
    </w:p>
    <w:p w14:paraId="077F4FF1" w14:textId="77777777" w:rsidR="007B371C" w:rsidRPr="004714C5" w:rsidRDefault="007B371C" w:rsidP="007B371C">
      <w:pPr>
        <w:keepLines/>
        <w:widowControl w:val="0"/>
        <w:numPr>
          <w:ilvl w:val="0"/>
          <w:numId w:val="6"/>
        </w:numPr>
        <w:spacing w:before="60" w:after="60"/>
        <w:ind w:left="714" w:hanging="357"/>
        <w:jc w:val="both"/>
        <w:rPr>
          <w:color w:val="231F20"/>
        </w:rPr>
      </w:pPr>
      <w:r w:rsidRPr="004714C5">
        <w:rPr>
          <w:color w:val="231F20"/>
        </w:rPr>
        <w:t>When the electrolyser is operated at low pressures, a compressor may be required to compress and transport the gas to the two downstream purification stages: de-oxygenation and drying.</w:t>
      </w:r>
    </w:p>
    <w:p w14:paraId="3A2A8B38" w14:textId="77777777" w:rsidR="007B371C" w:rsidRPr="004714C5" w:rsidRDefault="007B371C" w:rsidP="007B371C">
      <w:pPr>
        <w:keepLines/>
        <w:widowControl w:val="0"/>
        <w:numPr>
          <w:ilvl w:val="0"/>
          <w:numId w:val="6"/>
        </w:numPr>
        <w:spacing w:before="60" w:after="60"/>
        <w:ind w:left="714" w:hanging="357"/>
        <w:jc w:val="both"/>
        <w:rPr>
          <w:color w:val="231F20"/>
        </w:rPr>
      </w:pPr>
      <w:r w:rsidRPr="004714C5">
        <w:rPr>
          <w:color w:val="231F20"/>
        </w:rPr>
        <w:t>The de-oxygenation unit serves to remove any gaseous oxygen impurities from the produced hydrogen gas stream. Though alternative technologies exist (such as pressure or temperature swing adsorption and membrane-based purifiers), catalytic recombination purifiers are the most frequently used technology and remove oxygen by catalysing the reaction of oxygen and hydrogen gas to form water.</w:t>
      </w:r>
    </w:p>
    <w:p w14:paraId="0D2BC5CE" w14:textId="77777777" w:rsidR="007B371C" w:rsidRPr="004714C5" w:rsidRDefault="007B371C" w:rsidP="007B371C">
      <w:pPr>
        <w:keepLines/>
        <w:widowControl w:val="0"/>
        <w:numPr>
          <w:ilvl w:val="0"/>
          <w:numId w:val="6"/>
        </w:numPr>
        <w:spacing w:before="60" w:after="60"/>
        <w:ind w:left="714" w:hanging="357"/>
        <w:jc w:val="both"/>
        <w:rPr>
          <w:color w:val="231F20"/>
        </w:rPr>
      </w:pPr>
      <w:r w:rsidRPr="004714C5">
        <w:rPr>
          <w:color w:val="231F20"/>
        </w:rPr>
        <w:t>The drying unit is the final equipment item in the electrolyser package and serves to remove moisture from the product hydrogen stream. Several technology options exist, including coalescers, refrigeration dryers, membrane and molecular sieve dryers, and desiccant dryers.</w:t>
      </w:r>
    </w:p>
    <w:p w14:paraId="635016DF" w14:textId="77777777" w:rsidR="007B371C" w:rsidRPr="004714C5" w:rsidRDefault="007B371C" w:rsidP="007B371C">
      <w:r w:rsidRPr="004714C5">
        <w:t>In addition to the above, electrolyser packages also often include:</w:t>
      </w:r>
    </w:p>
    <w:p w14:paraId="128A5B35" w14:textId="77777777" w:rsidR="007B371C" w:rsidRPr="004714C5" w:rsidRDefault="007B371C" w:rsidP="007B371C">
      <w:pPr>
        <w:keepLines/>
        <w:widowControl w:val="0"/>
        <w:numPr>
          <w:ilvl w:val="0"/>
          <w:numId w:val="7"/>
        </w:numPr>
        <w:spacing w:before="60" w:after="60"/>
        <w:ind w:left="714" w:hanging="357"/>
        <w:jc w:val="both"/>
        <w:rPr>
          <w:color w:val="231F20"/>
        </w:rPr>
      </w:pPr>
      <w:r w:rsidRPr="004714C5">
        <w:rPr>
          <w:color w:val="231F20"/>
        </w:rPr>
        <w:t>A cooling system—to regulate the electrolyser’s temperature,</w:t>
      </w:r>
    </w:p>
    <w:p w14:paraId="60D9ACD6" w14:textId="77777777" w:rsidR="007B371C" w:rsidRPr="004714C5" w:rsidRDefault="007B371C" w:rsidP="007B371C">
      <w:pPr>
        <w:keepLines/>
        <w:widowControl w:val="0"/>
        <w:numPr>
          <w:ilvl w:val="0"/>
          <w:numId w:val="7"/>
        </w:numPr>
        <w:spacing w:before="60" w:after="60"/>
        <w:ind w:left="714" w:hanging="357"/>
        <w:jc w:val="both"/>
        <w:rPr>
          <w:color w:val="231F20"/>
        </w:rPr>
      </w:pPr>
      <w:r w:rsidRPr="004714C5">
        <w:rPr>
          <w:color w:val="231F20"/>
        </w:rPr>
        <w:t>A control system—to manage start-up, shut-down, and normal operation of the package, and</w:t>
      </w:r>
    </w:p>
    <w:p w14:paraId="19C86A82" w14:textId="77777777" w:rsidR="007B371C" w:rsidRDefault="007B371C" w:rsidP="007B371C">
      <w:pPr>
        <w:keepLines/>
        <w:widowControl w:val="0"/>
        <w:numPr>
          <w:ilvl w:val="0"/>
          <w:numId w:val="7"/>
        </w:numPr>
        <w:spacing w:before="60" w:after="60"/>
        <w:ind w:left="714" w:hanging="357"/>
        <w:jc w:val="both"/>
        <w:rPr>
          <w:color w:val="231F20"/>
        </w:rPr>
      </w:pPr>
      <w:r w:rsidRPr="004714C5">
        <w:rPr>
          <w:color w:val="231F20"/>
        </w:rPr>
        <w:t>Utility connections—such as instrument air, nitrogen purge lines, and HVAC systems.</w:t>
      </w:r>
    </w:p>
    <w:p w14:paraId="38AAABC2" w14:textId="77777777" w:rsidR="007B371C" w:rsidRDefault="007B371C" w:rsidP="007B371C">
      <w:pPr>
        <w:pStyle w:val="Heading2"/>
      </w:pPr>
      <w:bookmarkStart w:id="250" w:name="_Toc149560770"/>
      <w:r>
        <w:t>Process modelling</w:t>
      </w:r>
      <w:bookmarkEnd w:id="250"/>
    </w:p>
    <w:p w14:paraId="50E72525" w14:textId="0571FF6F" w:rsidR="007B371C" w:rsidRDefault="00BA09D5" w:rsidP="00690044">
      <w:pPr>
        <w:jc w:val="both"/>
      </w:pPr>
      <w:r>
        <w:t>As an emerging green hydrogen production route, the design basis for the process modelling was 25,000 tonnes per year (~3171 kg/h at 90% availability).</w:t>
      </w:r>
      <w:r w:rsidR="00FD0150">
        <w:t xml:space="preserve"> </w:t>
      </w:r>
      <w:r>
        <w:t xml:space="preserve">Electrolysers have not yet </w:t>
      </w:r>
      <w:r>
        <w:lastRenderedPageBreak/>
        <w:t xml:space="preserve">become common unit operations in process </w:t>
      </w:r>
      <w:r w:rsidR="00690044">
        <w:t>modelling</w:t>
      </w:r>
      <w:r>
        <w:t xml:space="preserve"> software so each unit was modelled empirically:</w:t>
      </w:r>
      <w:r w:rsidR="007B371C">
        <w:t xml:space="preserve"> </w:t>
      </w:r>
    </w:p>
    <w:p w14:paraId="4E88D634" w14:textId="77777777" w:rsidR="007B371C" w:rsidRDefault="007B371C" w:rsidP="00BF0373">
      <w:pPr>
        <w:pStyle w:val="ListParagraph"/>
        <w:numPr>
          <w:ilvl w:val="0"/>
          <w:numId w:val="11"/>
        </w:numPr>
      </w:pPr>
      <w:r w:rsidRPr="00FD083B">
        <w:rPr>
          <w:b/>
        </w:rPr>
        <w:t>Alkaline electrolyser (AE)</w:t>
      </w:r>
      <w:r>
        <w:t>—simulated using a custom model that provided add-in data to the HYSYS model, and</w:t>
      </w:r>
    </w:p>
    <w:p w14:paraId="728E79F4" w14:textId="77777777" w:rsidR="007B371C" w:rsidRDefault="007B371C" w:rsidP="00BF0373">
      <w:pPr>
        <w:pStyle w:val="ListParagraph"/>
        <w:numPr>
          <w:ilvl w:val="0"/>
          <w:numId w:val="11"/>
        </w:numPr>
      </w:pPr>
      <w:r w:rsidRPr="00FD083B">
        <w:rPr>
          <w:b/>
        </w:rPr>
        <w:t>Proton exchange membrane (PEM) electrolyser</w:t>
      </w:r>
      <w:r>
        <w:t xml:space="preserve">—simulated as a standard electrolyser, based on the enthalpy and Gibbs free energy of the reaction, HHV and LHV of the produced hydrogen gas, Faraday efficiency of the electrolyser (a function of the electrodes and PEM internal characteristics) as well as the polarization curve around the electrodes as a function of operating and maximum current density. </w:t>
      </w:r>
    </w:p>
    <w:p w14:paraId="5EE98983" w14:textId="22D9D2FF" w:rsidR="007B371C" w:rsidRDefault="007B371C" w:rsidP="007B371C">
      <w:r>
        <w:t xml:space="preserve">The mass balances are summarised in </w:t>
      </w:r>
      <w:r>
        <w:fldChar w:fldCharType="begin"/>
      </w:r>
      <w:r>
        <w:instrText xml:space="preserve"> REF _Ref108707491 \h </w:instrText>
      </w:r>
      <w:r>
        <w:fldChar w:fldCharType="separate"/>
      </w:r>
      <w:r w:rsidR="000A0462">
        <w:t xml:space="preserve">Table </w:t>
      </w:r>
      <w:r w:rsidR="000A0462">
        <w:rPr>
          <w:noProof/>
        </w:rPr>
        <w:t>5</w:t>
      </w:r>
      <w:r w:rsidR="000A0462">
        <w:t>.</w:t>
      </w:r>
      <w:r w:rsidR="000A0462">
        <w:rPr>
          <w:noProof/>
        </w:rPr>
        <w:t>2</w:t>
      </w:r>
      <w:r>
        <w:fldChar w:fldCharType="end"/>
      </w:r>
      <w:r>
        <w:t xml:space="preserve">. </w:t>
      </w:r>
    </w:p>
    <w:p w14:paraId="08C61AD7" w14:textId="28A0BAAF" w:rsidR="007B371C" w:rsidRDefault="007B371C" w:rsidP="007B371C">
      <w:pPr>
        <w:pStyle w:val="Caption"/>
        <w:keepNext/>
      </w:pPr>
      <w:bookmarkStart w:id="251" w:name="_Ref108707491"/>
      <w:bookmarkStart w:id="252" w:name="_Toc149572617"/>
      <w:r>
        <w:t xml:space="preserve">Table </w:t>
      </w:r>
      <w:r w:rsidR="006C4330">
        <w:fldChar w:fldCharType="begin"/>
      </w:r>
      <w:r w:rsidR="006C4330">
        <w:instrText xml:space="preserve"> STYLEREF 1 \s </w:instrText>
      </w:r>
      <w:r w:rsidR="006C4330">
        <w:fldChar w:fldCharType="separate"/>
      </w:r>
      <w:r w:rsidR="000A0462">
        <w:rPr>
          <w:noProof/>
        </w:rPr>
        <w:t>5</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2</w:t>
      </w:r>
      <w:r w:rsidR="006C4330">
        <w:fldChar w:fldCharType="end"/>
      </w:r>
      <w:bookmarkEnd w:id="251"/>
      <w:r>
        <w:t xml:space="preserve"> Process modelling results for electrolysis</w:t>
      </w:r>
      <w:bookmarkEnd w:id="252"/>
      <w:r>
        <w:t xml:space="preserve"> </w:t>
      </w:r>
    </w:p>
    <w:tbl>
      <w:tblPr>
        <w:tblStyle w:val="PlainTable1"/>
        <w:tblW w:w="0" w:type="auto"/>
        <w:tblLook w:val="04A0" w:firstRow="1" w:lastRow="0" w:firstColumn="1" w:lastColumn="0" w:noHBand="0" w:noVBand="1"/>
      </w:tblPr>
      <w:tblGrid>
        <w:gridCol w:w="2253"/>
        <w:gridCol w:w="2253"/>
        <w:gridCol w:w="2252"/>
        <w:gridCol w:w="2252"/>
      </w:tblGrid>
      <w:tr w:rsidR="007B371C" w14:paraId="53D7CBCC" w14:textId="77777777" w:rsidTr="00FD0150">
        <w:trPr>
          <w:cnfStyle w:val="100000000000" w:firstRow="1" w:lastRow="0" w:firstColumn="0" w:lastColumn="0" w:oddVBand="0" w:evenVBand="0" w:oddHBand="0"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72A1601B" w14:textId="77777777" w:rsidR="007B371C" w:rsidRPr="0019585B" w:rsidRDefault="007B371C" w:rsidP="00F21222">
            <w:pPr>
              <w:spacing w:after="0"/>
              <w:rPr>
                <w:b w:val="0"/>
              </w:rPr>
            </w:pPr>
            <w:r w:rsidRPr="0019585B">
              <w:t>Result</w:t>
            </w:r>
          </w:p>
        </w:tc>
        <w:tc>
          <w:tcPr>
            <w:tcW w:w="2253" w:type="dxa"/>
          </w:tcPr>
          <w:p w14:paraId="33F0F2C1" w14:textId="77777777" w:rsidR="007B371C" w:rsidRPr="0019585B" w:rsidRDefault="007B371C" w:rsidP="00F21222">
            <w:pPr>
              <w:spacing w:after="0"/>
              <w:cnfStyle w:val="100000000000" w:firstRow="1" w:lastRow="0" w:firstColumn="0" w:lastColumn="0" w:oddVBand="0" w:evenVBand="0" w:oddHBand="0" w:evenHBand="0" w:firstRowFirstColumn="0" w:firstRowLastColumn="0" w:lastRowFirstColumn="0" w:lastRowLastColumn="0"/>
              <w:rPr>
                <w:b w:val="0"/>
              </w:rPr>
            </w:pPr>
            <w:r w:rsidRPr="0019585B">
              <w:t>Parameter (Units)</w:t>
            </w:r>
          </w:p>
        </w:tc>
        <w:tc>
          <w:tcPr>
            <w:tcW w:w="2252" w:type="dxa"/>
          </w:tcPr>
          <w:p w14:paraId="3D9DB533" w14:textId="77777777" w:rsidR="007B371C" w:rsidRPr="0019585B" w:rsidRDefault="007B371C" w:rsidP="00F21222">
            <w:pPr>
              <w:spacing w:after="0"/>
              <w:cnfStyle w:val="100000000000" w:firstRow="1" w:lastRow="0" w:firstColumn="0" w:lastColumn="0" w:oddVBand="0" w:evenVBand="0" w:oddHBand="0" w:evenHBand="0" w:firstRowFirstColumn="0" w:firstRowLastColumn="0" w:lastRowFirstColumn="0" w:lastRowLastColumn="0"/>
              <w:rPr>
                <w:b w:val="0"/>
              </w:rPr>
            </w:pPr>
            <w:r w:rsidRPr="0019585B">
              <w:t>AE</w:t>
            </w:r>
          </w:p>
        </w:tc>
        <w:tc>
          <w:tcPr>
            <w:tcW w:w="2252" w:type="dxa"/>
          </w:tcPr>
          <w:p w14:paraId="663D2C42" w14:textId="77777777" w:rsidR="007B371C" w:rsidRPr="0019585B" w:rsidRDefault="007B371C" w:rsidP="00F21222">
            <w:pPr>
              <w:spacing w:after="0"/>
              <w:cnfStyle w:val="100000000000" w:firstRow="1" w:lastRow="0" w:firstColumn="0" w:lastColumn="0" w:oddVBand="0" w:evenVBand="0" w:oddHBand="0" w:evenHBand="0" w:firstRowFirstColumn="0" w:firstRowLastColumn="0" w:lastRowFirstColumn="0" w:lastRowLastColumn="0"/>
              <w:rPr>
                <w:b w:val="0"/>
              </w:rPr>
            </w:pPr>
            <w:r w:rsidRPr="0019585B">
              <w:t>PEM</w:t>
            </w:r>
          </w:p>
        </w:tc>
      </w:tr>
      <w:tr w:rsidR="007B371C" w14:paraId="2575310A"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18B23990" w14:textId="77777777" w:rsidR="007B371C" w:rsidRDefault="007B371C" w:rsidP="00F21222">
            <w:pPr>
              <w:spacing w:after="0"/>
            </w:pPr>
            <w:r>
              <w:t>Feed water</w:t>
            </w:r>
          </w:p>
        </w:tc>
        <w:tc>
          <w:tcPr>
            <w:tcW w:w="2253" w:type="dxa"/>
          </w:tcPr>
          <w:p w14:paraId="085704BC"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Flow rate (kg/h)</w:t>
            </w:r>
          </w:p>
        </w:tc>
        <w:tc>
          <w:tcPr>
            <w:tcW w:w="2252" w:type="dxa"/>
          </w:tcPr>
          <w:p w14:paraId="0D5D5559"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28,340</w:t>
            </w:r>
          </w:p>
        </w:tc>
        <w:tc>
          <w:tcPr>
            <w:tcW w:w="2252" w:type="dxa"/>
          </w:tcPr>
          <w:p w14:paraId="50A001E3"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28,340</w:t>
            </w:r>
          </w:p>
        </w:tc>
      </w:tr>
      <w:tr w:rsidR="007B371C" w14:paraId="00BB5630"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1BE722BA" w14:textId="77777777" w:rsidR="007B371C" w:rsidRDefault="007B371C" w:rsidP="00F21222">
            <w:pPr>
              <w:spacing w:after="0"/>
            </w:pPr>
          </w:p>
        </w:tc>
        <w:tc>
          <w:tcPr>
            <w:tcW w:w="2253" w:type="dxa"/>
          </w:tcPr>
          <w:p w14:paraId="0D2C0819"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Pressure (bara)</w:t>
            </w:r>
          </w:p>
        </w:tc>
        <w:tc>
          <w:tcPr>
            <w:tcW w:w="2252" w:type="dxa"/>
          </w:tcPr>
          <w:p w14:paraId="6D3F6858"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4.0 – 15.1</w:t>
            </w:r>
          </w:p>
        </w:tc>
        <w:tc>
          <w:tcPr>
            <w:tcW w:w="2252" w:type="dxa"/>
          </w:tcPr>
          <w:p w14:paraId="3492D9D3"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4.0 – 5.1</w:t>
            </w:r>
          </w:p>
        </w:tc>
      </w:tr>
      <w:tr w:rsidR="007B371C" w14:paraId="2EDF7A07"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2DE61D72" w14:textId="77777777" w:rsidR="007B371C" w:rsidRDefault="007B371C" w:rsidP="00F21222">
            <w:pPr>
              <w:spacing w:after="0"/>
            </w:pPr>
          </w:p>
        </w:tc>
        <w:tc>
          <w:tcPr>
            <w:tcW w:w="2253" w:type="dxa"/>
          </w:tcPr>
          <w:p w14:paraId="7004661E"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Temperature (°C)</w:t>
            </w:r>
          </w:p>
        </w:tc>
        <w:tc>
          <w:tcPr>
            <w:tcW w:w="2252" w:type="dxa"/>
          </w:tcPr>
          <w:p w14:paraId="73CE9215"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30 – 80</w:t>
            </w:r>
          </w:p>
        </w:tc>
        <w:tc>
          <w:tcPr>
            <w:tcW w:w="2252" w:type="dxa"/>
          </w:tcPr>
          <w:p w14:paraId="56C7178E"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30 – 80</w:t>
            </w:r>
          </w:p>
        </w:tc>
      </w:tr>
      <w:tr w:rsidR="007B371C" w14:paraId="13EFD4E9"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4E593768" w14:textId="77777777" w:rsidR="007B371C" w:rsidRDefault="007B371C" w:rsidP="00F21222">
            <w:pPr>
              <w:spacing w:after="0"/>
            </w:pPr>
          </w:p>
        </w:tc>
        <w:tc>
          <w:tcPr>
            <w:tcW w:w="2253" w:type="dxa"/>
          </w:tcPr>
          <w:p w14:paraId="4FAF7AF4"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Purity (%)</w:t>
            </w:r>
          </w:p>
        </w:tc>
        <w:tc>
          <w:tcPr>
            <w:tcW w:w="2252" w:type="dxa"/>
          </w:tcPr>
          <w:p w14:paraId="1A0CCB3E"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100%</w:t>
            </w:r>
          </w:p>
        </w:tc>
        <w:tc>
          <w:tcPr>
            <w:tcW w:w="2252" w:type="dxa"/>
          </w:tcPr>
          <w:p w14:paraId="77DDD2E0"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100%</w:t>
            </w:r>
          </w:p>
        </w:tc>
      </w:tr>
      <w:tr w:rsidR="007B371C" w14:paraId="08870CBE"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72C7BA18" w14:textId="77777777" w:rsidR="007B371C" w:rsidRDefault="007B371C" w:rsidP="00F21222">
            <w:pPr>
              <w:spacing w:after="0"/>
            </w:pPr>
          </w:p>
        </w:tc>
        <w:tc>
          <w:tcPr>
            <w:tcW w:w="2253" w:type="dxa"/>
          </w:tcPr>
          <w:p w14:paraId="733B278C"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Trace components</w:t>
            </w:r>
          </w:p>
        </w:tc>
        <w:tc>
          <w:tcPr>
            <w:tcW w:w="2252" w:type="dxa"/>
          </w:tcPr>
          <w:p w14:paraId="3F691760"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Salts</w:t>
            </w:r>
          </w:p>
        </w:tc>
        <w:tc>
          <w:tcPr>
            <w:tcW w:w="2252" w:type="dxa"/>
          </w:tcPr>
          <w:p w14:paraId="3DB29EE8"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Salts</w:t>
            </w:r>
          </w:p>
        </w:tc>
      </w:tr>
      <w:tr w:rsidR="007B371C" w14:paraId="1B6677D1"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40007C10" w14:textId="77777777" w:rsidR="007B371C" w:rsidRDefault="007B371C" w:rsidP="00F21222">
            <w:pPr>
              <w:spacing w:after="0"/>
            </w:pPr>
            <w:r>
              <w:t>Hydrogen</w:t>
            </w:r>
          </w:p>
        </w:tc>
        <w:tc>
          <w:tcPr>
            <w:tcW w:w="2253" w:type="dxa"/>
          </w:tcPr>
          <w:p w14:paraId="6DA43DA3"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Flow rate (kg/h)</w:t>
            </w:r>
          </w:p>
        </w:tc>
        <w:tc>
          <w:tcPr>
            <w:tcW w:w="2252" w:type="dxa"/>
          </w:tcPr>
          <w:p w14:paraId="50DD8F86"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3,171</w:t>
            </w:r>
          </w:p>
        </w:tc>
        <w:tc>
          <w:tcPr>
            <w:tcW w:w="2252" w:type="dxa"/>
          </w:tcPr>
          <w:p w14:paraId="5ED7E484"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3,171</w:t>
            </w:r>
          </w:p>
        </w:tc>
      </w:tr>
      <w:tr w:rsidR="007B371C" w14:paraId="377E0449"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450F5AED" w14:textId="77777777" w:rsidR="007B371C" w:rsidRDefault="007B371C" w:rsidP="00F21222">
            <w:pPr>
              <w:spacing w:after="0"/>
            </w:pPr>
          </w:p>
        </w:tc>
        <w:tc>
          <w:tcPr>
            <w:tcW w:w="2253" w:type="dxa"/>
          </w:tcPr>
          <w:p w14:paraId="7920134E"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Pressure (bara)</w:t>
            </w:r>
          </w:p>
        </w:tc>
        <w:tc>
          <w:tcPr>
            <w:tcW w:w="2252" w:type="dxa"/>
          </w:tcPr>
          <w:p w14:paraId="533BB468" w14:textId="7C537E7C" w:rsidR="00667DF2" w:rsidRDefault="00667DF2" w:rsidP="00F21222">
            <w:pPr>
              <w:spacing w:after="0"/>
              <w:cnfStyle w:val="000000100000" w:firstRow="0" w:lastRow="0" w:firstColumn="0" w:lastColumn="0" w:oddVBand="0" w:evenVBand="0" w:oddHBand="1" w:evenHBand="0" w:firstRowFirstColumn="0" w:firstRowLastColumn="0" w:lastRowFirstColumn="0" w:lastRowLastColumn="0"/>
            </w:pPr>
            <w:r>
              <w:t>11 (stack discharge pressure)</w:t>
            </w:r>
          </w:p>
          <w:p w14:paraId="5E91960A" w14:textId="26A9794A" w:rsidR="00667DF2" w:rsidRDefault="00667DF2" w:rsidP="00F21222">
            <w:pPr>
              <w:spacing w:after="0"/>
              <w:cnfStyle w:val="000000100000" w:firstRow="0" w:lastRow="0" w:firstColumn="0" w:lastColumn="0" w:oddVBand="0" w:evenVBand="0" w:oddHBand="1" w:evenHBand="0" w:firstRowFirstColumn="0" w:firstRowLastColumn="0" w:lastRowFirstColumn="0" w:lastRowLastColumn="0"/>
            </w:pPr>
            <w:r>
              <w:t>81 (battery limit)</w:t>
            </w:r>
          </w:p>
        </w:tc>
        <w:tc>
          <w:tcPr>
            <w:tcW w:w="2252" w:type="dxa"/>
          </w:tcPr>
          <w:p w14:paraId="1479709B" w14:textId="77777777" w:rsidR="00667DF2" w:rsidRDefault="00667DF2" w:rsidP="00667DF2">
            <w:pPr>
              <w:spacing w:after="0"/>
              <w:cnfStyle w:val="000000100000" w:firstRow="0" w:lastRow="0" w:firstColumn="0" w:lastColumn="0" w:oddVBand="0" w:evenVBand="0" w:oddHBand="1" w:evenHBand="0" w:firstRowFirstColumn="0" w:firstRowLastColumn="0" w:lastRowFirstColumn="0" w:lastRowLastColumn="0"/>
            </w:pPr>
            <w:r>
              <w:t>11 (stack discharge pressure)</w:t>
            </w:r>
          </w:p>
          <w:p w14:paraId="1235DD78" w14:textId="11E1AC8C" w:rsidR="00667DF2" w:rsidRDefault="00667DF2" w:rsidP="00667DF2">
            <w:pPr>
              <w:spacing w:after="0"/>
              <w:cnfStyle w:val="000000100000" w:firstRow="0" w:lastRow="0" w:firstColumn="0" w:lastColumn="0" w:oddVBand="0" w:evenVBand="0" w:oddHBand="1" w:evenHBand="0" w:firstRowFirstColumn="0" w:firstRowLastColumn="0" w:lastRowFirstColumn="0" w:lastRowLastColumn="0"/>
            </w:pPr>
            <w:r>
              <w:t>81 (battery limit)</w:t>
            </w:r>
          </w:p>
        </w:tc>
      </w:tr>
      <w:tr w:rsidR="007B371C" w14:paraId="06806F6C"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78772721" w14:textId="77777777" w:rsidR="007B371C" w:rsidRDefault="007B371C" w:rsidP="00F21222">
            <w:pPr>
              <w:spacing w:after="0"/>
            </w:pPr>
          </w:p>
        </w:tc>
        <w:tc>
          <w:tcPr>
            <w:tcW w:w="2253" w:type="dxa"/>
          </w:tcPr>
          <w:p w14:paraId="0E250930"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Temperature (°C)</w:t>
            </w:r>
          </w:p>
        </w:tc>
        <w:tc>
          <w:tcPr>
            <w:tcW w:w="2252" w:type="dxa"/>
          </w:tcPr>
          <w:p w14:paraId="3DDE3501" w14:textId="73A638B3"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 xml:space="preserve">25 </w:t>
            </w:r>
          </w:p>
        </w:tc>
        <w:tc>
          <w:tcPr>
            <w:tcW w:w="2252" w:type="dxa"/>
          </w:tcPr>
          <w:p w14:paraId="10A4348B" w14:textId="6BFD62F5"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 xml:space="preserve">25 </w:t>
            </w:r>
          </w:p>
        </w:tc>
      </w:tr>
      <w:tr w:rsidR="007B371C" w14:paraId="502E8BF6"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083F3B2F" w14:textId="77777777" w:rsidR="007B371C" w:rsidRDefault="007B371C" w:rsidP="00F21222">
            <w:pPr>
              <w:spacing w:after="0"/>
            </w:pPr>
          </w:p>
        </w:tc>
        <w:tc>
          <w:tcPr>
            <w:tcW w:w="2253" w:type="dxa"/>
          </w:tcPr>
          <w:p w14:paraId="7CCE2F58"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Purity (%)</w:t>
            </w:r>
          </w:p>
        </w:tc>
        <w:tc>
          <w:tcPr>
            <w:tcW w:w="2252" w:type="dxa"/>
          </w:tcPr>
          <w:p w14:paraId="0CFB48CB"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&gt;99.97%</w:t>
            </w:r>
          </w:p>
        </w:tc>
        <w:tc>
          <w:tcPr>
            <w:tcW w:w="2252" w:type="dxa"/>
          </w:tcPr>
          <w:p w14:paraId="1F24571C"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&gt;99.97%</w:t>
            </w:r>
          </w:p>
        </w:tc>
      </w:tr>
      <w:tr w:rsidR="007B371C" w14:paraId="0A086DB6"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24BC3E73" w14:textId="77777777" w:rsidR="007B371C" w:rsidRDefault="007B371C" w:rsidP="00F21222">
            <w:pPr>
              <w:spacing w:after="0"/>
            </w:pPr>
          </w:p>
        </w:tc>
        <w:tc>
          <w:tcPr>
            <w:tcW w:w="2253" w:type="dxa"/>
          </w:tcPr>
          <w:p w14:paraId="64B492B3"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Trace components</w:t>
            </w:r>
          </w:p>
        </w:tc>
        <w:tc>
          <w:tcPr>
            <w:tcW w:w="2252" w:type="dxa"/>
          </w:tcPr>
          <w:p w14:paraId="7E6CBD75"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w:t>
            </w:r>
          </w:p>
        </w:tc>
        <w:tc>
          <w:tcPr>
            <w:tcW w:w="2252" w:type="dxa"/>
          </w:tcPr>
          <w:p w14:paraId="2CAD28F1"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w:t>
            </w:r>
          </w:p>
        </w:tc>
      </w:tr>
      <w:tr w:rsidR="007B371C" w14:paraId="22A18DD6"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00658F86" w14:textId="77777777" w:rsidR="007B371C" w:rsidRDefault="007B371C" w:rsidP="00F21222">
            <w:pPr>
              <w:spacing w:after="0"/>
            </w:pPr>
            <w:r>
              <w:t>Oxygen</w:t>
            </w:r>
          </w:p>
        </w:tc>
        <w:tc>
          <w:tcPr>
            <w:tcW w:w="2253" w:type="dxa"/>
          </w:tcPr>
          <w:p w14:paraId="533FC831"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Flow rate (kg/h)</w:t>
            </w:r>
          </w:p>
        </w:tc>
        <w:tc>
          <w:tcPr>
            <w:tcW w:w="2252" w:type="dxa"/>
          </w:tcPr>
          <w:p w14:paraId="50EFE8B3"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25,170</w:t>
            </w:r>
          </w:p>
        </w:tc>
        <w:tc>
          <w:tcPr>
            <w:tcW w:w="2252" w:type="dxa"/>
          </w:tcPr>
          <w:p w14:paraId="1EBF0EA5"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25,170</w:t>
            </w:r>
          </w:p>
        </w:tc>
      </w:tr>
      <w:tr w:rsidR="007B371C" w14:paraId="56A5870F"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2ACAFF91" w14:textId="77777777" w:rsidR="007B371C" w:rsidRDefault="007B371C" w:rsidP="00F21222">
            <w:pPr>
              <w:spacing w:after="0"/>
            </w:pPr>
          </w:p>
        </w:tc>
        <w:tc>
          <w:tcPr>
            <w:tcW w:w="2253" w:type="dxa"/>
          </w:tcPr>
          <w:p w14:paraId="48BB39B0"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Pressure (bara)</w:t>
            </w:r>
          </w:p>
        </w:tc>
        <w:tc>
          <w:tcPr>
            <w:tcW w:w="2252" w:type="dxa"/>
          </w:tcPr>
          <w:p w14:paraId="2096124C" w14:textId="77777777" w:rsidR="00667DF2" w:rsidRDefault="00667DF2" w:rsidP="00667DF2">
            <w:pPr>
              <w:spacing w:after="0"/>
              <w:cnfStyle w:val="000000000000" w:firstRow="0" w:lastRow="0" w:firstColumn="0" w:lastColumn="0" w:oddVBand="0" w:evenVBand="0" w:oddHBand="0" w:evenHBand="0" w:firstRowFirstColumn="0" w:firstRowLastColumn="0" w:lastRowFirstColumn="0" w:lastRowLastColumn="0"/>
            </w:pPr>
            <w:r>
              <w:t>11 (stack discharge pressure)</w:t>
            </w:r>
          </w:p>
          <w:p w14:paraId="51A0F0E0" w14:textId="010BD3A9" w:rsidR="007B371C" w:rsidRDefault="00667DF2" w:rsidP="00667DF2">
            <w:pPr>
              <w:spacing w:after="0"/>
              <w:cnfStyle w:val="000000000000" w:firstRow="0" w:lastRow="0" w:firstColumn="0" w:lastColumn="0" w:oddVBand="0" w:evenVBand="0" w:oddHBand="0" w:evenHBand="0" w:firstRowFirstColumn="0" w:firstRowLastColumn="0" w:lastRowFirstColumn="0" w:lastRowLastColumn="0"/>
            </w:pPr>
            <w:r>
              <w:t>1 (Atmospheric discharge)</w:t>
            </w:r>
          </w:p>
        </w:tc>
        <w:tc>
          <w:tcPr>
            <w:tcW w:w="2252" w:type="dxa"/>
          </w:tcPr>
          <w:p w14:paraId="4F2A772A" w14:textId="77777777" w:rsidR="00667DF2" w:rsidRDefault="00667DF2" w:rsidP="00667DF2">
            <w:pPr>
              <w:spacing w:after="0"/>
              <w:cnfStyle w:val="000000000000" w:firstRow="0" w:lastRow="0" w:firstColumn="0" w:lastColumn="0" w:oddVBand="0" w:evenVBand="0" w:oddHBand="0" w:evenHBand="0" w:firstRowFirstColumn="0" w:firstRowLastColumn="0" w:lastRowFirstColumn="0" w:lastRowLastColumn="0"/>
            </w:pPr>
            <w:r>
              <w:t>11 (stack discharge pressure)</w:t>
            </w:r>
          </w:p>
          <w:p w14:paraId="26459658" w14:textId="2B2A590E" w:rsidR="007B371C" w:rsidRDefault="00667DF2" w:rsidP="00667DF2">
            <w:pPr>
              <w:spacing w:after="0"/>
              <w:cnfStyle w:val="000000000000" w:firstRow="0" w:lastRow="0" w:firstColumn="0" w:lastColumn="0" w:oddVBand="0" w:evenVBand="0" w:oddHBand="0" w:evenHBand="0" w:firstRowFirstColumn="0" w:firstRowLastColumn="0" w:lastRowFirstColumn="0" w:lastRowLastColumn="0"/>
            </w:pPr>
            <w:r>
              <w:t>1 (Atmospheric discharge)</w:t>
            </w:r>
          </w:p>
        </w:tc>
      </w:tr>
      <w:tr w:rsidR="007B371C" w14:paraId="2E0A1694"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273B232B" w14:textId="77777777" w:rsidR="007B371C" w:rsidRDefault="007B371C" w:rsidP="00F21222">
            <w:pPr>
              <w:spacing w:after="0"/>
            </w:pPr>
          </w:p>
        </w:tc>
        <w:tc>
          <w:tcPr>
            <w:tcW w:w="2253" w:type="dxa"/>
          </w:tcPr>
          <w:p w14:paraId="22C0DE7F"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Temperature (°C)</w:t>
            </w:r>
          </w:p>
        </w:tc>
        <w:tc>
          <w:tcPr>
            <w:tcW w:w="2252" w:type="dxa"/>
          </w:tcPr>
          <w:p w14:paraId="5C24789D" w14:textId="4431983B" w:rsidR="007B371C" w:rsidRDefault="00667DF2" w:rsidP="00F21222">
            <w:pPr>
              <w:spacing w:after="0"/>
              <w:cnfStyle w:val="000000100000" w:firstRow="0" w:lastRow="0" w:firstColumn="0" w:lastColumn="0" w:oddVBand="0" w:evenVBand="0" w:oddHBand="1" w:evenHBand="0" w:firstRowFirstColumn="0" w:firstRowLastColumn="0" w:lastRowFirstColumn="0" w:lastRowLastColumn="0"/>
            </w:pPr>
            <w:r>
              <w:t>25</w:t>
            </w:r>
          </w:p>
        </w:tc>
        <w:tc>
          <w:tcPr>
            <w:tcW w:w="2252" w:type="dxa"/>
          </w:tcPr>
          <w:p w14:paraId="7E340E00" w14:textId="2F50BA16" w:rsidR="007B371C" w:rsidRDefault="00667DF2" w:rsidP="00F21222">
            <w:pPr>
              <w:spacing w:after="0"/>
              <w:cnfStyle w:val="000000100000" w:firstRow="0" w:lastRow="0" w:firstColumn="0" w:lastColumn="0" w:oddVBand="0" w:evenVBand="0" w:oddHBand="1" w:evenHBand="0" w:firstRowFirstColumn="0" w:firstRowLastColumn="0" w:lastRowFirstColumn="0" w:lastRowLastColumn="0"/>
            </w:pPr>
            <w:r>
              <w:t>25</w:t>
            </w:r>
          </w:p>
        </w:tc>
      </w:tr>
      <w:tr w:rsidR="007B371C" w14:paraId="1A5801AE"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5410F9EA" w14:textId="77777777" w:rsidR="007B371C" w:rsidRDefault="007B371C" w:rsidP="00F21222">
            <w:pPr>
              <w:spacing w:after="0"/>
            </w:pPr>
          </w:p>
        </w:tc>
        <w:tc>
          <w:tcPr>
            <w:tcW w:w="2253" w:type="dxa"/>
          </w:tcPr>
          <w:p w14:paraId="2A507128"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Purity (%)</w:t>
            </w:r>
          </w:p>
        </w:tc>
        <w:tc>
          <w:tcPr>
            <w:tcW w:w="2252" w:type="dxa"/>
          </w:tcPr>
          <w:p w14:paraId="6B11DBA1" w14:textId="6D1155E0" w:rsidR="007B371C" w:rsidRDefault="00667DF2" w:rsidP="00F21222">
            <w:pPr>
              <w:spacing w:after="0"/>
              <w:cnfStyle w:val="000000000000" w:firstRow="0" w:lastRow="0" w:firstColumn="0" w:lastColumn="0" w:oddVBand="0" w:evenVBand="0" w:oddHBand="0" w:evenHBand="0" w:firstRowFirstColumn="0" w:firstRowLastColumn="0" w:lastRowFirstColumn="0" w:lastRowLastColumn="0"/>
            </w:pPr>
            <w:r>
              <w:t>&gt;99</w:t>
            </w:r>
          </w:p>
        </w:tc>
        <w:tc>
          <w:tcPr>
            <w:tcW w:w="2252" w:type="dxa"/>
          </w:tcPr>
          <w:p w14:paraId="27238FFF" w14:textId="63548DB8" w:rsidR="007B371C" w:rsidRDefault="00667DF2" w:rsidP="00F21222">
            <w:pPr>
              <w:spacing w:after="0"/>
              <w:cnfStyle w:val="000000000000" w:firstRow="0" w:lastRow="0" w:firstColumn="0" w:lastColumn="0" w:oddVBand="0" w:evenVBand="0" w:oddHBand="0" w:evenHBand="0" w:firstRowFirstColumn="0" w:firstRowLastColumn="0" w:lastRowFirstColumn="0" w:lastRowLastColumn="0"/>
            </w:pPr>
            <w:r>
              <w:t>&gt;99</w:t>
            </w:r>
          </w:p>
        </w:tc>
      </w:tr>
      <w:tr w:rsidR="007B371C" w14:paraId="70BA7F31"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3D453419" w14:textId="77777777" w:rsidR="007B371C" w:rsidRDefault="007B371C" w:rsidP="00F21222">
            <w:pPr>
              <w:spacing w:after="0"/>
            </w:pPr>
          </w:p>
        </w:tc>
        <w:tc>
          <w:tcPr>
            <w:tcW w:w="2253" w:type="dxa"/>
          </w:tcPr>
          <w:p w14:paraId="22EC6C4A"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Trace components</w:t>
            </w:r>
          </w:p>
        </w:tc>
        <w:tc>
          <w:tcPr>
            <w:tcW w:w="2252" w:type="dxa"/>
          </w:tcPr>
          <w:p w14:paraId="6303181D"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Water</w:t>
            </w:r>
          </w:p>
        </w:tc>
        <w:tc>
          <w:tcPr>
            <w:tcW w:w="2252" w:type="dxa"/>
          </w:tcPr>
          <w:p w14:paraId="08C10A72"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Water</w:t>
            </w:r>
          </w:p>
        </w:tc>
      </w:tr>
    </w:tbl>
    <w:p w14:paraId="69C2E655" w14:textId="21854388" w:rsidR="007B371C" w:rsidRDefault="007B371C" w:rsidP="007B371C">
      <w:pPr>
        <w:spacing w:before="200"/>
      </w:pPr>
      <w:r>
        <w:t xml:space="preserve">The utility requirements are summarised in </w:t>
      </w:r>
      <w:r>
        <w:fldChar w:fldCharType="begin"/>
      </w:r>
      <w:r>
        <w:instrText xml:space="preserve"> REF _Ref108707523 \h </w:instrText>
      </w:r>
      <w:r>
        <w:fldChar w:fldCharType="separate"/>
      </w:r>
      <w:r w:rsidR="000A0462">
        <w:t xml:space="preserve">Table </w:t>
      </w:r>
      <w:r w:rsidR="000A0462">
        <w:rPr>
          <w:noProof/>
        </w:rPr>
        <w:t>5</w:t>
      </w:r>
      <w:r w:rsidR="000A0462">
        <w:t>.</w:t>
      </w:r>
      <w:r w:rsidR="000A0462">
        <w:rPr>
          <w:noProof/>
        </w:rPr>
        <w:t>3</w:t>
      </w:r>
      <w:r>
        <w:fldChar w:fldCharType="end"/>
      </w:r>
      <w:r>
        <w:t xml:space="preserve">. </w:t>
      </w:r>
    </w:p>
    <w:p w14:paraId="42A68109" w14:textId="77777777" w:rsidR="00E3594F" w:rsidRPr="006D6CA4" w:rsidRDefault="00E3594F" w:rsidP="007B371C">
      <w:pPr>
        <w:spacing w:before="200"/>
        <w:rPr>
          <w:b/>
        </w:rPr>
      </w:pPr>
    </w:p>
    <w:p w14:paraId="67D5C1E4" w14:textId="5317C4BB" w:rsidR="007B371C" w:rsidRDefault="007B371C" w:rsidP="007B371C">
      <w:pPr>
        <w:pStyle w:val="Caption"/>
        <w:keepNext/>
      </w:pPr>
      <w:bookmarkStart w:id="253" w:name="_Ref108707523"/>
      <w:bookmarkStart w:id="254" w:name="_Toc149572618"/>
      <w:r>
        <w:lastRenderedPageBreak/>
        <w:t xml:space="preserve">Table </w:t>
      </w:r>
      <w:r w:rsidR="006C4330">
        <w:fldChar w:fldCharType="begin"/>
      </w:r>
      <w:r w:rsidR="006C4330">
        <w:instrText xml:space="preserve"> STYLEREF 1 \s </w:instrText>
      </w:r>
      <w:r w:rsidR="006C4330">
        <w:fldChar w:fldCharType="separate"/>
      </w:r>
      <w:r w:rsidR="000A0462">
        <w:rPr>
          <w:noProof/>
        </w:rPr>
        <w:t>5</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3</w:t>
      </w:r>
      <w:r w:rsidR="006C4330">
        <w:fldChar w:fldCharType="end"/>
      </w:r>
      <w:bookmarkEnd w:id="253"/>
      <w:r>
        <w:t xml:space="preserve"> Utility requirements for electrolysi</w:t>
      </w:r>
      <w:r w:rsidR="00BA09D5">
        <w:t>s</w:t>
      </w:r>
      <w:bookmarkEnd w:id="254"/>
    </w:p>
    <w:tbl>
      <w:tblPr>
        <w:tblStyle w:val="PlainTable1"/>
        <w:tblW w:w="0" w:type="auto"/>
        <w:tblLook w:val="04A0" w:firstRow="1" w:lastRow="0" w:firstColumn="1" w:lastColumn="0" w:noHBand="0" w:noVBand="1"/>
      </w:tblPr>
      <w:tblGrid>
        <w:gridCol w:w="2253"/>
        <w:gridCol w:w="2253"/>
        <w:gridCol w:w="2252"/>
        <w:gridCol w:w="2252"/>
      </w:tblGrid>
      <w:tr w:rsidR="007B371C" w14:paraId="427C0911" w14:textId="77777777" w:rsidTr="00FD0150">
        <w:trPr>
          <w:cnfStyle w:val="100000000000" w:firstRow="1" w:lastRow="0" w:firstColumn="0" w:lastColumn="0" w:oddVBand="0" w:evenVBand="0" w:oddHBand="0"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750B38DF" w14:textId="77777777" w:rsidR="007B371C" w:rsidRPr="0019585B" w:rsidRDefault="007B371C" w:rsidP="00F21222">
            <w:pPr>
              <w:spacing w:after="0"/>
              <w:rPr>
                <w:b w:val="0"/>
              </w:rPr>
            </w:pPr>
            <w:r w:rsidRPr="0019585B">
              <w:t>Result</w:t>
            </w:r>
          </w:p>
        </w:tc>
        <w:tc>
          <w:tcPr>
            <w:tcW w:w="2253" w:type="dxa"/>
          </w:tcPr>
          <w:p w14:paraId="4A91B5BA" w14:textId="77777777" w:rsidR="007B371C" w:rsidRPr="0019585B" w:rsidRDefault="007B371C" w:rsidP="00F21222">
            <w:pPr>
              <w:spacing w:after="0"/>
              <w:cnfStyle w:val="100000000000" w:firstRow="1" w:lastRow="0" w:firstColumn="0" w:lastColumn="0" w:oddVBand="0" w:evenVBand="0" w:oddHBand="0" w:evenHBand="0" w:firstRowFirstColumn="0" w:firstRowLastColumn="0" w:lastRowFirstColumn="0" w:lastRowLastColumn="0"/>
              <w:rPr>
                <w:b w:val="0"/>
              </w:rPr>
            </w:pPr>
            <w:r w:rsidRPr="0019585B">
              <w:t>Parameter (Units)</w:t>
            </w:r>
          </w:p>
        </w:tc>
        <w:tc>
          <w:tcPr>
            <w:tcW w:w="2252" w:type="dxa"/>
          </w:tcPr>
          <w:p w14:paraId="52F57E01" w14:textId="77777777" w:rsidR="007B371C" w:rsidRPr="0019585B" w:rsidRDefault="007B371C" w:rsidP="00F21222">
            <w:pPr>
              <w:spacing w:after="0"/>
              <w:cnfStyle w:val="100000000000" w:firstRow="1" w:lastRow="0" w:firstColumn="0" w:lastColumn="0" w:oddVBand="0" w:evenVBand="0" w:oddHBand="0" w:evenHBand="0" w:firstRowFirstColumn="0" w:firstRowLastColumn="0" w:lastRowFirstColumn="0" w:lastRowLastColumn="0"/>
              <w:rPr>
                <w:b w:val="0"/>
              </w:rPr>
            </w:pPr>
            <w:r w:rsidRPr="0019585B">
              <w:t>AE</w:t>
            </w:r>
          </w:p>
        </w:tc>
        <w:tc>
          <w:tcPr>
            <w:tcW w:w="2252" w:type="dxa"/>
          </w:tcPr>
          <w:p w14:paraId="2EEFD99C" w14:textId="77777777" w:rsidR="007B371C" w:rsidRPr="0019585B" w:rsidRDefault="007B371C" w:rsidP="00F21222">
            <w:pPr>
              <w:spacing w:after="0"/>
              <w:cnfStyle w:val="100000000000" w:firstRow="1" w:lastRow="0" w:firstColumn="0" w:lastColumn="0" w:oddVBand="0" w:evenVBand="0" w:oddHBand="0" w:evenHBand="0" w:firstRowFirstColumn="0" w:firstRowLastColumn="0" w:lastRowFirstColumn="0" w:lastRowLastColumn="0"/>
              <w:rPr>
                <w:b w:val="0"/>
              </w:rPr>
            </w:pPr>
            <w:r w:rsidRPr="0019585B">
              <w:t>PEM</w:t>
            </w:r>
          </w:p>
        </w:tc>
      </w:tr>
      <w:tr w:rsidR="007B371C" w14:paraId="014A0B55"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2B74B163" w14:textId="77777777" w:rsidR="007B371C" w:rsidRDefault="007B371C" w:rsidP="00F21222">
            <w:pPr>
              <w:spacing w:after="0"/>
            </w:pPr>
            <w:r>
              <w:t>Cooling water</w:t>
            </w:r>
          </w:p>
        </w:tc>
        <w:tc>
          <w:tcPr>
            <w:tcW w:w="2253" w:type="dxa"/>
          </w:tcPr>
          <w:p w14:paraId="36C5DF22"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Flow rate (kg/h)</w:t>
            </w:r>
          </w:p>
        </w:tc>
        <w:tc>
          <w:tcPr>
            <w:tcW w:w="2252" w:type="dxa"/>
          </w:tcPr>
          <w:p w14:paraId="600DEFB8"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121,200</w:t>
            </w:r>
          </w:p>
        </w:tc>
        <w:tc>
          <w:tcPr>
            <w:tcW w:w="2252" w:type="dxa"/>
          </w:tcPr>
          <w:p w14:paraId="11B253EB"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241,700</w:t>
            </w:r>
          </w:p>
        </w:tc>
      </w:tr>
      <w:tr w:rsidR="007B371C" w14:paraId="32FF984B"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10A16EC2" w14:textId="77777777" w:rsidR="007B371C" w:rsidRDefault="007B371C" w:rsidP="00F21222">
            <w:pPr>
              <w:spacing w:after="0"/>
            </w:pPr>
          </w:p>
        </w:tc>
        <w:tc>
          <w:tcPr>
            <w:tcW w:w="2253" w:type="dxa"/>
          </w:tcPr>
          <w:p w14:paraId="1C22C8C5"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Pressure (bara)</w:t>
            </w:r>
          </w:p>
        </w:tc>
        <w:tc>
          <w:tcPr>
            <w:tcW w:w="2252" w:type="dxa"/>
          </w:tcPr>
          <w:p w14:paraId="7D7CE6B2"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2.9 – 4.1</w:t>
            </w:r>
          </w:p>
        </w:tc>
        <w:tc>
          <w:tcPr>
            <w:tcW w:w="2252" w:type="dxa"/>
          </w:tcPr>
          <w:p w14:paraId="3BAB3AE8"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2.9 – 4.1</w:t>
            </w:r>
          </w:p>
        </w:tc>
      </w:tr>
      <w:tr w:rsidR="007B371C" w14:paraId="7E73A974"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12825010" w14:textId="77777777" w:rsidR="007B371C" w:rsidRDefault="007B371C" w:rsidP="00F21222">
            <w:pPr>
              <w:spacing w:after="0"/>
            </w:pPr>
          </w:p>
        </w:tc>
        <w:tc>
          <w:tcPr>
            <w:tcW w:w="2253" w:type="dxa"/>
          </w:tcPr>
          <w:p w14:paraId="2C462EFC"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Temperature (°C)</w:t>
            </w:r>
          </w:p>
        </w:tc>
        <w:tc>
          <w:tcPr>
            <w:tcW w:w="2252" w:type="dxa"/>
          </w:tcPr>
          <w:p w14:paraId="1B8543BA"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30 – 65</w:t>
            </w:r>
          </w:p>
        </w:tc>
        <w:tc>
          <w:tcPr>
            <w:tcW w:w="2252" w:type="dxa"/>
          </w:tcPr>
          <w:p w14:paraId="628409AA"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30 – 65</w:t>
            </w:r>
          </w:p>
        </w:tc>
      </w:tr>
      <w:tr w:rsidR="007B371C" w14:paraId="089BB4E1"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3638BA28" w14:textId="77777777" w:rsidR="007B371C" w:rsidRDefault="007B371C" w:rsidP="00F21222">
            <w:pPr>
              <w:spacing w:after="0"/>
            </w:pPr>
          </w:p>
        </w:tc>
        <w:tc>
          <w:tcPr>
            <w:tcW w:w="2253" w:type="dxa"/>
          </w:tcPr>
          <w:p w14:paraId="394A637A"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Purity (%)</w:t>
            </w:r>
          </w:p>
        </w:tc>
        <w:tc>
          <w:tcPr>
            <w:tcW w:w="2252" w:type="dxa"/>
          </w:tcPr>
          <w:p w14:paraId="75D71C14"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100%</w:t>
            </w:r>
          </w:p>
        </w:tc>
        <w:tc>
          <w:tcPr>
            <w:tcW w:w="2252" w:type="dxa"/>
          </w:tcPr>
          <w:p w14:paraId="585D2686"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100%</w:t>
            </w:r>
          </w:p>
        </w:tc>
      </w:tr>
      <w:tr w:rsidR="007B371C" w14:paraId="42A27FC0"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5876D92E" w14:textId="77777777" w:rsidR="007B371C" w:rsidRDefault="007B371C" w:rsidP="00F21222">
            <w:pPr>
              <w:spacing w:after="0"/>
            </w:pPr>
          </w:p>
        </w:tc>
        <w:tc>
          <w:tcPr>
            <w:tcW w:w="2253" w:type="dxa"/>
          </w:tcPr>
          <w:p w14:paraId="62769173"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Trace components</w:t>
            </w:r>
          </w:p>
        </w:tc>
        <w:tc>
          <w:tcPr>
            <w:tcW w:w="2252" w:type="dxa"/>
          </w:tcPr>
          <w:p w14:paraId="79B6DD83"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Salts</w:t>
            </w:r>
          </w:p>
        </w:tc>
        <w:tc>
          <w:tcPr>
            <w:tcW w:w="2252" w:type="dxa"/>
          </w:tcPr>
          <w:p w14:paraId="775CEAA4"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Salts</w:t>
            </w:r>
          </w:p>
        </w:tc>
      </w:tr>
      <w:tr w:rsidR="007B371C" w14:paraId="6AFF8009"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6F0BD16C" w14:textId="77777777" w:rsidR="007B371C" w:rsidRDefault="007B371C" w:rsidP="00F21222">
            <w:pPr>
              <w:spacing w:after="0"/>
            </w:pPr>
            <w:r>
              <w:t>Electrolyte (KOH)</w:t>
            </w:r>
          </w:p>
        </w:tc>
        <w:tc>
          <w:tcPr>
            <w:tcW w:w="2253" w:type="dxa"/>
          </w:tcPr>
          <w:p w14:paraId="336E12EC"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Flow rate (kg/h)</w:t>
            </w:r>
          </w:p>
        </w:tc>
        <w:tc>
          <w:tcPr>
            <w:tcW w:w="2252" w:type="dxa"/>
          </w:tcPr>
          <w:p w14:paraId="20D8B6C9"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0.2</w:t>
            </w:r>
          </w:p>
        </w:tc>
        <w:tc>
          <w:tcPr>
            <w:tcW w:w="2252" w:type="dxa"/>
          </w:tcPr>
          <w:p w14:paraId="34E908B3"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rsidRPr="00F964C0">
              <w:t>—</w:t>
            </w:r>
          </w:p>
        </w:tc>
      </w:tr>
      <w:tr w:rsidR="007B371C" w14:paraId="0B23268B"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66DFBE45" w14:textId="77777777" w:rsidR="007B371C" w:rsidRDefault="007B371C" w:rsidP="00F21222">
            <w:pPr>
              <w:spacing w:after="0"/>
            </w:pPr>
          </w:p>
        </w:tc>
        <w:tc>
          <w:tcPr>
            <w:tcW w:w="2253" w:type="dxa"/>
          </w:tcPr>
          <w:p w14:paraId="30935793"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Pressure (bara)</w:t>
            </w:r>
          </w:p>
        </w:tc>
        <w:tc>
          <w:tcPr>
            <w:tcW w:w="2252" w:type="dxa"/>
          </w:tcPr>
          <w:p w14:paraId="1F937B92"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3.9 – 15.1</w:t>
            </w:r>
          </w:p>
        </w:tc>
        <w:tc>
          <w:tcPr>
            <w:tcW w:w="2252" w:type="dxa"/>
          </w:tcPr>
          <w:p w14:paraId="77F8495B"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rsidRPr="00F964C0">
              <w:t>—</w:t>
            </w:r>
          </w:p>
        </w:tc>
      </w:tr>
      <w:tr w:rsidR="007B371C" w14:paraId="5DD64C0E"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5E8A46FC" w14:textId="77777777" w:rsidR="007B371C" w:rsidRDefault="007B371C" w:rsidP="00F21222">
            <w:pPr>
              <w:spacing w:after="0"/>
            </w:pPr>
          </w:p>
        </w:tc>
        <w:tc>
          <w:tcPr>
            <w:tcW w:w="2253" w:type="dxa"/>
          </w:tcPr>
          <w:p w14:paraId="79D21CFE"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Temperature (°C)</w:t>
            </w:r>
          </w:p>
        </w:tc>
        <w:tc>
          <w:tcPr>
            <w:tcW w:w="2252" w:type="dxa"/>
          </w:tcPr>
          <w:p w14:paraId="0CAF2840"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35 – 80</w:t>
            </w:r>
          </w:p>
        </w:tc>
        <w:tc>
          <w:tcPr>
            <w:tcW w:w="2252" w:type="dxa"/>
          </w:tcPr>
          <w:p w14:paraId="36A7C8FC"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rsidRPr="00F964C0">
              <w:t>—</w:t>
            </w:r>
          </w:p>
        </w:tc>
      </w:tr>
      <w:tr w:rsidR="007B371C" w14:paraId="113DF48C"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01308D21" w14:textId="77777777" w:rsidR="007B371C" w:rsidRDefault="007B371C" w:rsidP="00F21222">
            <w:pPr>
              <w:spacing w:after="0"/>
            </w:pPr>
          </w:p>
        </w:tc>
        <w:tc>
          <w:tcPr>
            <w:tcW w:w="2253" w:type="dxa"/>
          </w:tcPr>
          <w:p w14:paraId="3EA2EEE0"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Purity (%)</w:t>
            </w:r>
          </w:p>
        </w:tc>
        <w:tc>
          <w:tcPr>
            <w:tcW w:w="2252" w:type="dxa"/>
          </w:tcPr>
          <w:p w14:paraId="0BB2D096"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11.4%</w:t>
            </w:r>
          </w:p>
        </w:tc>
        <w:tc>
          <w:tcPr>
            <w:tcW w:w="2252" w:type="dxa"/>
          </w:tcPr>
          <w:p w14:paraId="65F8B4D3"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rsidRPr="00F964C0">
              <w:t>—</w:t>
            </w:r>
          </w:p>
        </w:tc>
      </w:tr>
      <w:tr w:rsidR="007B371C" w14:paraId="656B829E"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10DB55EF" w14:textId="77777777" w:rsidR="007B371C" w:rsidRDefault="007B371C" w:rsidP="00F21222">
            <w:pPr>
              <w:spacing w:after="0"/>
            </w:pPr>
          </w:p>
        </w:tc>
        <w:tc>
          <w:tcPr>
            <w:tcW w:w="2253" w:type="dxa"/>
          </w:tcPr>
          <w:p w14:paraId="497C78B5"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Trace components</w:t>
            </w:r>
          </w:p>
        </w:tc>
        <w:tc>
          <w:tcPr>
            <w:tcW w:w="2252" w:type="dxa"/>
          </w:tcPr>
          <w:p w14:paraId="472F8B26"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rsidRPr="00F964C0">
              <w:t>—</w:t>
            </w:r>
          </w:p>
        </w:tc>
        <w:tc>
          <w:tcPr>
            <w:tcW w:w="2252" w:type="dxa"/>
          </w:tcPr>
          <w:p w14:paraId="05FA1104"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rsidRPr="00F964C0">
              <w:t>—</w:t>
            </w:r>
          </w:p>
        </w:tc>
      </w:tr>
      <w:tr w:rsidR="007B371C" w14:paraId="4B80EF90"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687EE221" w14:textId="77777777" w:rsidR="007B371C" w:rsidRDefault="007B371C" w:rsidP="00F21222">
            <w:pPr>
              <w:spacing w:after="0"/>
            </w:pPr>
            <w:r>
              <w:t>Efficiency</w:t>
            </w:r>
          </w:p>
        </w:tc>
        <w:tc>
          <w:tcPr>
            <w:tcW w:w="2253" w:type="dxa"/>
          </w:tcPr>
          <w:p w14:paraId="66B5FA0E"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Stack (kWh/kg)</w:t>
            </w:r>
          </w:p>
        </w:tc>
        <w:tc>
          <w:tcPr>
            <w:tcW w:w="2252" w:type="dxa"/>
          </w:tcPr>
          <w:p w14:paraId="6E46E4C4" w14:textId="77777777" w:rsidR="007B371C" w:rsidRPr="00F964C0" w:rsidRDefault="007B371C" w:rsidP="00F21222">
            <w:pPr>
              <w:spacing w:after="0"/>
              <w:cnfStyle w:val="000000100000" w:firstRow="0" w:lastRow="0" w:firstColumn="0" w:lastColumn="0" w:oddVBand="0" w:evenVBand="0" w:oddHBand="1" w:evenHBand="0" w:firstRowFirstColumn="0" w:firstRowLastColumn="0" w:lastRowFirstColumn="0" w:lastRowLastColumn="0"/>
            </w:pPr>
            <w:r w:rsidRPr="000E5F6C">
              <w:t>52.0</w:t>
            </w:r>
          </w:p>
        </w:tc>
        <w:tc>
          <w:tcPr>
            <w:tcW w:w="2252" w:type="dxa"/>
          </w:tcPr>
          <w:p w14:paraId="30C332CF" w14:textId="77777777" w:rsidR="007B371C" w:rsidRPr="00F964C0" w:rsidRDefault="007B371C" w:rsidP="00F21222">
            <w:pPr>
              <w:spacing w:after="0"/>
              <w:cnfStyle w:val="000000100000" w:firstRow="0" w:lastRow="0" w:firstColumn="0" w:lastColumn="0" w:oddVBand="0" w:evenVBand="0" w:oddHBand="1" w:evenHBand="0" w:firstRowFirstColumn="0" w:firstRowLastColumn="0" w:lastRowFirstColumn="0" w:lastRowLastColumn="0"/>
            </w:pPr>
            <w:r w:rsidRPr="000E5F6C">
              <w:t>57.0</w:t>
            </w:r>
          </w:p>
        </w:tc>
      </w:tr>
      <w:tr w:rsidR="007B371C" w14:paraId="0D6FCF13" w14:textId="77777777" w:rsidTr="00FD0150">
        <w:trPr>
          <w:trHeight w:val="397"/>
        </w:trPr>
        <w:tc>
          <w:tcPr>
            <w:cnfStyle w:val="001000000000" w:firstRow="0" w:lastRow="0" w:firstColumn="1" w:lastColumn="0" w:oddVBand="0" w:evenVBand="0" w:oddHBand="0" w:evenHBand="0" w:firstRowFirstColumn="0" w:firstRowLastColumn="0" w:lastRowFirstColumn="0" w:lastRowLastColumn="0"/>
            <w:tcW w:w="2253" w:type="dxa"/>
          </w:tcPr>
          <w:p w14:paraId="2C734247" w14:textId="77777777" w:rsidR="007B371C" w:rsidRDefault="007B371C" w:rsidP="00F21222">
            <w:pPr>
              <w:spacing w:after="0"/>
            </w:pPr>
          </w:p>
        </w:tc>
        <w:tc>
          <w:tcPr>
            <w:tcW w:w="2253" w:type="dxa"/>
          </w:tcPr>
          <w:p w14:paraId="5CC264E6" w14:textId="77777777" w:rsidR="007B371C" w:rsidRDefault="007B371C" w:rsidP="00F21222">
            <w:pPr>
              <w:spacing w:after="0"/>
              <w:cnfStyle w:val="000000000000" w:firstRow="0" w:lastRow="0" w:firstColumn="0" w:lastColumn="0" w:oddVBand="0" w:evenVBand="0" w:oddHBand="0" w:evenHBand="0" w:firstRowFirstColumn="0" w:firstRowLastColumn="0" w:lastRowFirstColumn="0" w:lastRowLastColumn="0"/>
            </w:pPr>
            <w:r>
              <w:t>Balance of plant (kWh/kg)</w:t>
            </w:r>
          </w:p>
        </w:tc>
        <w:tc>
          <w:tcPr>
            <w:tcW w:w="2252" w:type="dxa"/>
          </w:tcPr>
          <w:p w14:paraId="28A5B3DB" w14:textId="77777777" w:rsidR="007B371C" w:rsidRPr="000E5F6C" w:rsidRDefault="007B371C" w:rsidP="00F21222">
            <w:pPr>
              <w:spacing w:after="0"/>
              <w:cnfStyle w:val="000000000000" w:firstRow="0" w:lastRow="0" w:firstColumn="0" w:lastColumn="0" w:oddVBand="0" w:evenVBand="0" w:oddHBand="0" w:evenHBand="0" w:firstRowFirstColumn="0" w:firstRowLastColumn="0" w:lastRowFirstColumn="0" w:lastRowLastColumn="0"/>
            </w:pPr>
            <w:r w:rsidRPr="000E5F6C">
              <w:t>2.0</w:t>
            </w:r>
          </w:p>
        </w:tc>
        <w:tc>
          <w:tcPr>
            <w:tcW w:w="2252" w:type="dxa"/>
          </w:tcPr>
          <w:p w14:paraId="77F1AC66" w14:textId="77777777" w:rsidR="007B371C" w:rsidRPr="000E5F6C" w:rsidRDefault="007B371C" w:rsidP="00F21222">
            <w:pPr>
              <w:spacing w:after="0"/>
              <w:cnfStyle w:val="000000000000" w:firstRow="0" w:lastRow="0" w:firstColumn="0" w:lastColumn="0" w:oddVBand="0" w:evenVBand="0" w:oddHBand="0" w:evenHBand="0" w:firstRowFirstColumn="0" w:firstRowLastColumn="0" w:lastRowFirstColumn="0" w:lastRowLastColumn="0"/>
            </w:pPr>
            <w:r w:rsidRPr="000E5F6C">
              <w:t>2.0</w:t>
            </w:r>
          </w:p>
        </w:tc>
      </w:tr>
      <w:tr w:rsidR="007B371C" w14:paraId="5123F696" w14:textId="77777777" w:rsidTr="00FD0150">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2253" w:type="dxa"/>
          </w:tcPr>
          <w:p w14:paraId="1567D5DC" w14:textId="77777777" w:rsidR="007B371C" w:rsidRDefault="007B371C" w:rsidP="00F21222">
            <w:pPr>
              <w:spacing w:after="0"/>
            </w:pPr>
          </w:p>
        </w:tc>
        <w:tc>
          <w:tcPr>
            <w:tcW w:w="2253" w:type="dxa"/>
          </w:tcPr>
          <w:p w14:paraId="4B84171D" w14:textId="77777777" w:rsidR="007B371C" w:rsidRDefault="007B371C" w:rsidP="00F21222">
            <w:pPr>
              <w:spacing w:after="0"/>
              <w:cnfStyle w:val="000000100000" w:firstRow="0" w:lastRow="0" w:firstColumn="0" w:lastColumn="0" w:oddVBand="0" w:evenVBand="0" w:oddHBand="1" w:evenHBand="0" w:firstRowFirstColumn="0" w:firstRowLastColumn="0" w:lastRowFirstColumn="0" w:lastRowLastColumn="0"/>
            </w:pPr>
            <w:r>
              <w:t>Total (kWh/kg)</w:t>
            </w:r>
          </w:p>
        </w:tc>
        <w:tc>
          <w:tcPr>
            <w:tcW w:w="2252" w:type="dxa"/>
          </w:tcPr>
          <w:p w14:paraId="2577843C" w14:textId="77777777" w:rsidR="007B371C" w:rsidRPr="000E5F6C" w:rsidRDefault="007B371C" w:rsidP="00F21222">
            <w:pPr>
              <w:spacing w:after="0"/>
              <w:cnfStyle w:val="000000100000" w:firstRow="0" w:lastRow="0" w:firstColumn="0" w:lastColumn="0" w:oddVBand="0" w:evenVBand="0" w:oddHBand="1" w:evenHBand="0" w:firstRowFirstColumn="0" w:firstRowLastColumn="0" w:lastRowFirstColumn="0" w:lastRowLastColumn="0"/>
            </w:pPr>
            <w:r>
              <w:t>54.0</w:t>
            </w:r>
          </w:p>
        </w:tc>
        <w:tc>
          <w:tcPr>
            <w:tcW w:w="2252" w:type="dxa"/>
          </w:tcPr>
          <w:p w14:paraId="7518BD52" w14:textId="77777777" w:rsidR="007B371C" w:rsidRPr="000E5F6C" w:rsidRDefault="007B371C" w:rsidP="00F21222">
            <w:pPr>
              <w:spacing w:after="0"/>
              <w:cnfStyle w:val="000000100000" w:firstRow="0" w:lastRow="0" w:firstColumn="0" w:lastColumn="0" w:oddVBand="0" w:evenVBand="0" w:oddHBand="1" w:evenHBand="0" w:firstRowFirstColumn="0" w:firstRowLastColumn="0" w:lastRowFirstColumn="0" w:lastRowLastColumn="0"/>
            </w:pPr>
            <w:r>
              <w:t>59.0</w:t>
            </w:r>
          </w:p>
        </w:tc>
      </w:tr>
    </w:tbl>
    <w:p w14:paraId="042C96EE" w14:textId="77777777" w:rsidR="007B371C" w:rsidRDefault="007B371C" w:rsidP="007B371C">
      <w:pPr>
        <w:pStyle w:val="Heading2"/>
      </w:pPr>
      <w:bookmarkStart w:id="255" w:name="_Toc149560771"/>
      <w:r>
        <w:t>Financial analysis</w:t>
      </w:r>
      <w:bookmarkEnd w:id="255"/>
    </w:p>
    <w:p w14:paraId="45AC53B9" w14:textId="77777777" w:rsidR="007B371C" w:rsidRDefault="007B371C" w:rsidP="007B371C">
      <w:pPr>
        <w:pStyle w:val="Heading3"/>
      </w:pPr>
      <w:bookmarkStart w:id="256" w:name="_Toc149560772"/>
      <w:r>
        <w:t>Capital Cost</w:t>
      </w:r>
      <w:bookmarkEnd w:id="256"/>
      <w:r>
        <w:t xml:space="preserve"> </w:t>
      </w:r>
    </w:p>
    <w:p w14:paraId="7F14A8CF" w14:textId="310B620C" w:rsidR="007B371C" w:rsidRDefault="007B371C" w:rsidP="007B371C">
      <w:pPr>
        <w:jc w:val="both"/>
      </w:pPr>
      <w:r>
        <w:t xml:space="preserve">Equipment costs were estimated for all equipment inside the battery limits and presented in </w:t>
      </w:r>
      <w:r>
        <w:rPr>
          <w:highlight w:val="yellow"/>
        </w:rPr>
        <w:fldChar w:fldCharType="begin"/>
      </w:r>
      <w:r>
        <w:instrText xml:space="preserve"> REF _Ref108707577 \h </w:instrText>
      </w:r>
      <w:r>
        <w:rPr>
          <w:highlight w:val="yellow"/>
        </w:rPr>
      </w:r>
      <w:r>
        <w:rPr>
          <w:highlight w:val="yellow"/>
        </w:rPr>
        <w:fldChar w:fldCharType="separate"/>
      </w:r>
      <w:r w:rsidR="000A0462">
        <w:t xml:space="preserve">Figure </w:t>
      </w:r>
      <w:r w:rsidR="000A0462">
        <w:rPr>
          <w:noProof/>
        </w:rPr>
        <w:t>5</w:t>
      </w:r>
      <w:r w:rsidR="000A0462">
        <w:noBreakHyphen/>
      </w:r>
      <w:r w:rsidR="000A0462">
        <w:rPr>
          <w:noProof/>
        </w:rPr>
        <w:t>3</w:t>
      </w:r>
      <w:r>
        <w:rPr>
          <w:highlight w:val="yellow"/>
        </w:rPr>
        <w:fldChar w:fldCharType="end"/>
      </w:r>
      <w:r>
        <w:t xml:space="preserve"> below. Costs were estimated using a combination of industry surveys, literature sources, the Aspen Plus database and Aspen Exchanger Design and Rating (EDR). The major equipment items were:</w:t>
      </w:r>
    </w:p>
    <w:p w14:paraId="569D0DC6" w14:textId="77777777" w:rsidR="007B371C" w:rsidRDefault="007B371C" w:rsidP="00BF0373">
      <w:pPr>
        <w:pStyle w:val="ListParagraph"/>
      </w:pPr>
      <w:r>
        <w:t xml:space="preserve">Electrolyser stack—an industry survey illustrated a large range of pricing and scopes of supply, mostly driven by the package size, stack technology and deliver pressure. In most cases, some ancillary equipment, such as the water treatment, feed pump and gas purification, was included in this stack cost. </w:t>
      </w:r>
    </w:p>
    <w:p w14:paraId="62265971" w14:textId="77777777" w:rsidR="007B371C" w:rsidRDefault="007B371C" w:rsidP="00BF0373">
      <w:pPr>
        <w:pStyle w:val="ListParagraph"/>
      </w:pPr>
      <w:r>
        <w:t xml:space="preserve">Compressor train—the compressor trains (and inter-stage and post-train cooling) were costed based on industry estimates based on USA supply. The technology basis was reciprocating non-lubricated piston compressors. </w:t>
      </w:r>
    </w:p>
    <w:p w14:paraId="74422F32" w14:textId="77777777" w:rsidR="007B371C" w:rsidRDefault="007B371C" w:rsidP="00BF0373">
      <w:pPr>
        <w:pStyle w:val="ListParagraph"/>
      </w:pPr>
      <w:r>
        <w:t xml:space="preserve">Cooling system—using the pricing database, technology basis was a water cooling tower. </w:t>
      </w:r>
    </w:p>
    <w:p w14:paraId="42CB065B" w14:textId="15065C9C" w:rsidR="007B371C" w:rsidRDefault="0041284F" w:rsidP="007B371C">
      <w:pPr>
        <w:keepNext/>
        <w:jc w:val="center"/>
      </w:pPr>
      <w:r>
        <w:rPr>
          <w:noProof/>
        </w:rPr>
        <w:lastRenderedPageBreak/>
        <w:drawing>
          <wp:inline distT="0" distB="0" distL="0" distR="0" wp14:anchorId="301B7D4D" wp14:editId="515DC3BF">
            <wp:extent cx="5760000" cy="2743200"/>
            <wp:effectExtent l="0" t="0" r="0" b="0"/>
            <wp:docPr id="803890264" name="Chart 1">
              <a:extLst xmlns:a="http://schemas.openxmlformats.org/drawingml/2006/main">
                <a:ext uri="{FF2B5EF4-FFF2-40B4-BE49-F238E27FC236}">
                  <a16:creationId xmlns:a16="http://schemas.microsoft.com/office/drawing/2014/main" id="{3325DD3F-4B4C-2E27-262C-E9F3E627777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3074E5B5" w14:textId="6CC747F2" w:rsidR="007B371C" w:rsidRDefault="007B371C" w:rsidP="007B371C">
      <w:pPr>
        <w:pStyle w:val="Caption"/>
      </w:pPr>
      <w:bookmarkStart w:id="257" w:name="_Ref108707577"/>
      <w:bookmarkStart w:id="258" w:name="_Toc149560204"/>
      <w:r>
        <w:t xml:space="preserve">Figure </w:t>
      </w:r>
      <w:r w:rsidR="00FC7334">
        <w:fldChar w:fldCharType="begin"/>
      </w:r>
      <w:r w:rsidR="00FC7334">
        <w:instrText xml:space="preserve"> STYLEREF 1 \s </w:instrText>
      </w:r>
      <w:r w:rsidR="00FC7334">
        <w:fldChar w:fldCharType="separate"/>
      </w:r>
      <w:r w:rsidR="000A0462">
        <w:rPr>
          <w:noProof/>
        </w:rPr>
        <w:t>5</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3</w:t>
      </w:r>
      <w:r w:rsidR="00FC7334">
        <w:fldChar w:fldCharType="end"/>
      </w:r>
      <w:bookmarkEnd w:id="257"/>
      <w:r>
        <w:t xml:space="preserve"> Total installed costs for hydrogen electrolysis scenarios</w:t>
      </w:r>
      <w:bookmarkEnd w:id="258"/>
    </w:p>
    <w:p w14:paraId="190FC0AD" w14:textId="55A232AB" w:rsidR="007B371C" w:rsidRDefault="007B371C" w:rsidP="007B371C">
      <w:pPr>
        <w:jc w:val="both"/>
      </w:pPr>
      <w:r>
        <w:t>The capital costs for each technology were $185 and $138 million for PEM and AE respectively. Unsurprisingly, the dominating and differentiating cost for the facility were the major equipment packages (largely driven by the electrolyser stack</w:t>
      </w:r>
      <w:r w:rsidR="0041284F">
        <w:t xml:space="preserve"> with</w:t>
      </w:r>
      <w:r>
        <w:t xml:space="preserve"> PEM the most expensive option overall)</w:t>
      </w:r>
      <w:r w:rsidR="0041284F">
        <w:rPr>
          <w:rStyle w:val="FootnoteReference"/>
        </w:rPr>
        <w:footnoteReference w:id="21"/>
      </w:r>
      <w:r>
        <w:t xml:space="preserve">. </w:t>
      </w:r>
    </w:p>
    <w:p w14:paraId="0C5F6E90" w14:textId="2E28E2A5" w:rsidR="007B371C" w:rsidRDefault="007B371C" w:rsidP="007B371C">
      <w:pPr>
        <w:pStyle w:val="Heading3"/>
      </w:pPr>
      <w:bookmarkStart w:id="259" w:name="_Toc149560773"/>
      <w:r>
        <w:t>Operati</w:t>
      </w:r>
      <w:r w:rsidR="00D01673">
        <w:t>ng</w:t>
      </w:r>
      <w:r>
        <w:t xml:space="preserve"> Cost</w:t>
      </w:r>
      <w:bookmarkEnd w:id="259"/>
    </w:p>
    <w:p w14:paraId="4C040C44" w14:textId="4C95E924" w:rsidR="007B371C" w:rsidRPr="00AB005F" w:rsidRDefault="00CE6767" w:rsidP="007B371C">
      <w:pPr>
        <w:rPr>
          <w:b/>
        </w:rPr>
      </w:pPr>
      <w:r>
        <w:t>Fixed operational costs include both stack replacement (~$0.48 million / MW</w:t>
      </w:r>
      <w:r w:rsidRPr="00CE6767">
        <w:rPr>
          <w:vertAlign w:val="subscript"/>
        </w:rPr>
        <w:t>installed</w:t>
      </w:r>
      <w:r>
        <w:t>)</w:t>
      </w:r>
      <w:r>
        <w:rPr>
          <w:rStyle w:val="FootnoteReference"/>
        </w:rPr>
        <w:footnoteReference w:id="22"/>
      </w:r>
      <w:r>
        <w:t xml:space="preserve"> and</w:t>
      </w:r>
      <w:r>
        <w:rPr>
          <w:lang w:val="en-US"/>
        </w:rPr>
        <w:t xml:space="preserve"> administration, labour, maintenance and insurance. </w:t>
      </w:r>
      <w:r w:rsidR="00292109">
        <w:t>Variable o</w:t>
      </w:r>
      <w:r w:rsidR="007B371C">
        <w:t>perat</w:t>
      </w:r>
      <w:r w:rsidR="00292109">
        <w:t>ing</w:t>
      </w:r>
      <w:r w:rsidR="007B371C">
        <w:t xml:space="preserve"> costs included electricity, water and electrolyte in some cases</w:t>
      </w:r>
      <w:r w:rsidR="00292109">
        <w:t xml:space="preserve"> and are shown in </w:t>
      </w:r>
      <w:r w:rsidR="00292109">
        <w:rPr>
          <w:highlight w:val="yellow"/>
        </w:rPr>
        <w:fldChar w:fldCharType="begin"/>
      </w:r>
      <w:r w:rsidR="00292109">
        <w:rPr>
          <w:highlight w:val="yellow"/>
        </w:rPr>
        <w:instrText xml:space="preserve"> REF _Ref108707656 \h </w:instrText>
      </w:r>
      <w:r w:rsidR="00292109">
        <w:rPr>
          <w:highlight w:val="yellow"/>
        </w:rPr>
      </w:r>
      <w:r w:rsidR="00292109">
        <w:rPr>
          <w:highlight w:val="yellow"/>
        </w:rPr>
        <w:fldChar w:fldCharType="separate"/>
      </w:r>
      <w:r w:rsidR="000A0462">
        <w:t xml:space="preserve">Figure </w:t>
      </w:r>
      <w:r w:rsidR="000A0462">
        <w:rPr>
          <w:noProof/>
        </w:rPr>
        <w:t>5</w:t>
      </w:r>
      <w:r w:rsidR="000A0462">
        <w:noBreakHyphen/>
      </w:r>
      <w:r w:rsidR="000A0462">
        <w:rPr>
          <w:noProof/>
        </w:rPr>
        <w:t>4</w:t>
      </w:r>
      <w:r w:rsidR="00292109">
        <w:rPr>
          <w:highlight w:val="yellow"/>
        </w:rPr>
        <w:fldChar w:fldCharType="end"/>
      </w:r>
      <w:r w:rsidR="00292109">
        <w:t xml:space="preserve">. </w:t>
      </w:r>
    </w:p>
    <w:p w14:paraId="32E7F0D3" w14:textId="09B257BF" w:rsidR="007B371C" w:rsidRDefault="0041284F" w:rsidP="007B371C">
      <w:pPr>
        <w:keepNext/>
        <w:spacing w:before="160"/>
        <w:jc w:val="center"/>
      </w:pPr>
      <w:r>
        <w:rPr>
          <w:noProof/>
        </w:rPr>
        <w:lastRenderedPageBreak/>
        <w:drawing>
          <wp:inline distT="0" distB="0" distL="0" distR="0" wp14:anchorId="19DCFD27" wp14:editId="571061A6">
            <wp:extent cx="5760000" cy="2743200"/>
            <wp:effectExtent l="0" t="0" r="0" b="0"/>
            <wp:docPr id="1541304160" name="Chart 1">
              <a:extLst xmlns:a="http://schemas.openxmlformats.org/drawingml/2006/main">
                <a:ext uri="{FF2B5EF4-FFF2-40B4-BE49-F238E27FC236}">
                  <a16:creationId xmlns:a16="http://schemas.microsoft.com/office/drawing/2014/main" id="{0FFB055C-BDAA-8988-8E13-AA9E8D11D1D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6BF2EAF6" w14:textId="26729F60" w:rsidR="007B371C" w:rsidRDefault="007B371C" w:rsidP="007B371C">
      <w:pPr>
        <w:pStyle w:val="Caption"/>
      </w:pPr>
      <w:bookmarkStart w:id="260" w:name="_Ref108707656"/>
      <w:bookmarkStart w:id="261" w:name="_Ref108707652"/>
      <w:bookmarkStart w:id="262" w:name="_Toc149560205"/>
      <w:r>
        <w:t xml:space="preserve">Figure </w:t>
      </w:r>
      <w:r w:rsidR="00FC7334">
        <w:fldChar w:fldCharType="begin"/>
      </w:r>
      <w:r w:rsidR="00FC7334">
        <w:instrText xml:space="preserve"> STYLEREF 1 \s </w:instrText>
      </w:r>
      <w:r w:rsidR="00FC7334">
        <w:fldChar w:fldCharType="separate"/>
      </w:r>
      <w:r w:rsidR="000A0462">
        <w:rPr>
          <w:noProof/>
        </w:rPr>
        <w:t>5</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4</w:t>
      </w:r>
      <w:r w:rsidR="00FC7334">
        <w:fldChar w:fldCharType="end"/>
      </w:r>
      <w:bookmarkEnd w:id="260"/>
      <w:r>
        <w:t xml:space="preserve"> Operating costs for hydrogen electrolysis</w:t>
      </w:r>
      <w:bookmarkEnd w:id="261"/>
      <w:bookmarkEnd w:id="262"/>
    </w:p>
    <w:p w14:paraId="10B7DF4E" w14:textId="1F1E08FB" w:rsidR="007B371C" w:rsidRPr="002B04E2" w:rsidRDefault="007B371C" w:rsidP="007B371C">
      <w:pPr>
        <w:jc w:val="both"/>
      </w:pPr>
      <w:r>
        <w:t>As expected, the electricity cost is domina</w:t>
      </w:r>
      <w:r w:rsidR="00CE6767">
        <w:t>nt</w:t>
      </w:r>
      <w:r>
        <w:t xml:space="preserve">, contributing </w:t>
      </w:r>
      <w:r w:rsidR="00292109">
        <w:t>&gt;85%</w:t>
      </w:r>
      <w:r>
        <w:t xml:space="preserve"> of the operating cost per kilogram. Due to the differences in stack efficiencies, electricity cost is also the differentiating factor between the</w:t>
      </w:r>
      <w:r w:rsidR="00CE6767">
        <w:t xml:space="preserve"> two technologies</w:t>
      </w:r>
      <w:r w:rsidR="00292109">
        <w:t xml:space="preserve">. </w:t>
      </w:r>
    </w:p>
    <w:p w14:paraId="78FE6E3A" w14:textId="37278A97" w:rsidR="007B371C" w:rsidRDefault="00D01673" w:rsidP="007B371C">
      <w:pPr>
        <w:pStyle w:val="Heading3"/>
      </w:pPr>
      <w:bookmarkStart w:id="263" w:name="_Toc149560774"/>
      <w:r>
        <w:t>Levelized</w:t>
      </w:r>
      <w:r w:rsidR="007B371C">
        <w:t xml:space="preserve"> Cost</w:t>
      </w:r>
      <w:bookmarkEnd w:id="263"/>
      <w:r w:rsidR="007B371C">
        <w:t xml:space="preserve"> </w:t>
      </w:r>
    </w:p>
    <w:p w14:paraId="61ACB1FF" w14:textId="541842F8" w:rsidR="00CE6767" w:rsidRDefault="007B371C" w:rsidP="00CE6767">
      <w:pPr>
        <w:jc w:val="both"/>
      </w:pPr>
      <w:r>
        <w:t xml:space="preserve">The </w:t>
      </w:r>
      <w:r w:rsidR="00D01673">
        <w:t>levelized</w:t>
      </w:r>
      <w:r>
        <w:t xml:space="preserve"> cost of hydrogen are shown in </w:t>
      </w:r>
      <w:r>
        <w:rPr>
          <w:highlight w:val="yellow"/>
        </w:rPr>
        <w:fldChar w:fldCharType="begin"/>
      </w:r>
      <w:r>
        <w:instrText xml:space="preserve"> REF _Ref108707698 \h </w:instrText>
      </w:r>
      <w:r>
        <w:rPr>
          <w:highlight w:val="yellow"/>
        </w:rPr>
      </w:r>
      <w:r>
        <w:rPr>
          <w:highlight w:val="yellow"/>
        </w:rPr>
        <w:fldChar w:fldCharType="separate"/>
      </w:r>
      <w:r w:rsidR="000A0462">
        <w:t xml:space="preserve">Figure </w:t>
      </w:r>
      <w:r w:rsidR="000A0462">
        <w:rPr>
          <w:noProof/>
        </w:rPr>
        <w:t>5</w:t>
      </w:r>
      <w:r w:rsidR="000A0462">
        <w:noBreakHyphen/>
      </w:r>
      <w:r w:rsidR="000A0462">
        <w:rPr>
          <w:noProof/>
        </w:rPr>
        <w:t>5</w:t>
      </w:r>
      <w:r>
        <w:rPr>
          <w:highlight w:val="yellow"/>
        </w:rPr>
        <w:fldChar w:fldCharType="end"/>
      </w:r>
      <w:r>
        <w:t>.</w:t>
      </w:r>
      <w:r w:rsidR="00CE6767" w:rsidRPr="00CE6767">
        <w:t xml:space="preserve"> </w:t>
      </w:r>
      <w:r w:rsidR="00CE6767">
        <w:t>There was approximately a 10% difference in levelized cost between electrolysers, with an LCOH of $</w:t>
      </w:r>
      <w:r w:rsidR="004D5329">
        <w:t>6.9</w:t>
      </w:r>
      <w:r w:rsidR="00672CC1">
        <w:t>9</w:t>
      </w:r>
      <w:r w:rsidR="00CE6767">
        <w:t xml:space="preserve"> /kg H</w:t>
      </w:r>
      <w:r w:rsidR="00CE6767" w:rsidRPr="00CE6767">
        <w:rPr>
          <w:vertAlign w:val="subscript"/>
        </w:rPr>
        <w:t>2</w:t>
      </w:r>
      <w:r w:rsidR="00CE6767">
        <w:t xml:space="preserve"> for PEM and $6.</w:t>
      </w:r>
      <w:r w:rsidR="004D5329">
        <w:t>3</w:t>
      </w:r>
      <w:r w:rsidR="00672CC1">
        <w:t>8</w:t>
      </w:r>
      <w:r w:rsidR="00CE6767">
        <w:t xml:space="preserve"> /kg H</w:t>
      </w:r>
      <w:r w:rsidR="00CE6767" w:rsidRPr="00CE6767">
        <w:rPr>
          <w:vertAlign w:val="subscript"/>
        </w:rPr>
        <w:t>2</w:t>
      </w:r>
      <w:r w:rsidR="00CE6767">
        <w:t xml:space="preserve"> for AE, respectively. The key drivers of this cost difference, and overall LCOH were:</w:t>
      </w:r>
    </w:p>
    <w:p w14:paraId="393567BE" w14:textId="0BBD3EB5" w:rsidR="00CE6767" w:rsidRDefault="00CE6767" w:rsidP="00BF0373">
      <w:pPr>
        <w:pStyle w:val="ListParagraph"/>
        <w:numPr>
          <w:ilvl w:val="0"/>
          <w:numId w:val="19"/>
        </w:numPr>
      </w:pPr>
      <w:r>
        <w:t xml:space="preserve">Operating cost—contributing approximately 75% to the LCOH, this cost is dominated by the electricity cost (as illustrated in </w:t>
      </w:r>
      <w:r>
        <w:rPr>
          <w:highlight w:val="yellow"/>
        </w:rPr>
        <w:fldChar w:fldCharType="begin"/>
      </w:r>
      <w:r>
        <w:instrText xml:space="preserve"> REF _Ref108707656 \h </w:instrText>
      </w:r>
      <w:r>
        <w:rPr>
          <w:highlight w:val="yellow"/>
        </w:rPr>
      </w:r>
      <w:r>
        <w:rPr>
          <w:highlight w:val="yellow"/>
        </w:rPr>
        <w:fldChar w:fldCharType="separate"/>
      </w:r>
      <w:r w:rsidR="000A0462">
        <w:t xml:space="preserve">Figure </w:t>
      </w:r>
      <w:r w:rsidR="000A0462">
        <w:rPr>
          <w:noProof/>
        </w:rPr>
        <w:t>5</w:t>
      </w:r>
      <w:r w:rsidR="000A0462">
        <w:noBreakHyphen/>
      </w:r>
      <w:r w:rsidR="000A0462">
        <w:rPr>
          <w:noProof/>
        </w:rPr>
        <w:t>4</w:t>
      </w:r>
      <w:r>
        <w:rPr>
          <w:highlight w:val="yellow"/>
        </w:rPr>
        <w:fldChar w:fldCharType="end"/>
      </w:r>
      <w:r>
        <w:t xml:space="preserve">). </w:t>
      </w:r>
    </w:p>
    <w:p w14:paraId="50D9B146" w14:textId="4E06B2D9" w:rsidR="00CE6767" w:rsidRDefault="00CE6767" w:rsidP="00BF0373">
      <w:pPr>
        <w:pStyle w:val="ListParagraph"/>
        <w:numPr>
          <w:ilvl w:val="0"/>
          <w:numId w:val="19"/>
        </w:numPr>
      </w:pPr>
      <w:r>
        <w:t xml:space="preserve">Capital cost—contributing approximately 18% to the LCOH, this cost is dominated by the electrolyser stack and equipment costs (as illustrated in </w:t>
      </w:r>
      <w:r>
        <w:rPr>
          <w:highlight w:val="yellow"/>
        </w:rPr>
        <w:fldChar w:fldCharType="begin"/>
      </w:r>
      <w:r>
        <w:instrText xml:space="preserve"> REF _Ref108707577 \h </w:instrText>
      </w:r>
      <w:r>
        <w:rPr>
          <w:highlight w:val="yellow"/>
        </w:rPr>
      </w:r>
      <w:r>
        <w:rPr>
          <w:highlight w:val="yellow"/>
        </w:rPr>
        <w:fldChar w:fldCharType="separate"/>
      </w:r>
      <w:r w:rsidR="000A0462">
        <w:t xml:space="preserve">Figure </w:t>
      </w:r>
      <w:r w:rsidR="000A0462">
        <w:rPr>
          <w:noProof/>
        </w:rPr>
        <w:t>5</w:t>
      </w:r>
      <w:r w:rsidR="000A0462">
        <w:noBreakHyphen/>
      </w:r>
      <w:r w:rsidR="000A0462">
        <w:rPr>
          <w:noProof/>
        </w:rPr>
        <w:t>3</w:t>
      </w:r>
      <w:r>
        <w:rPr>
          <w:highlight w:val="yellow"/>
        </w:rPr>
        <w:fldChar w:fldCharType="end"/>
      </w:r>
      <w:r>
        <w:t xml:space="preserve">). </w:t>
      </w:r>
    </w:p>
    <w:p w14:paraId="53D79E6E" w14:textId="4A72AEAF" w:rsidR="007B371C" w:rsidRDefault="007B371C" w:rsidP="007B371C"/>
    <w:p w14:paraId="69005BBD" w14:textId="037318F9" w:rsidR="007B371C" w:rsidRDefault="00672CC1" w:rsidP="007B371C">
      <w:pPr>
        <w:keepNext/>
        <w:jc w:val="center"/>
      </w:pPr>
      <w:r>
        <w:rPr>
          <w:noProof/>
        </w:rPr>
        <w:lastRenderedPageBreak/>
        <w:drawing>
          <wp:inline distT="0" distB="0" distL="0" distR="0" wp14:anchorId="7191BC3B" wp14:editId="5919E854">
            <wp:extent cx="5760000" cy="2743200"/>
            <wp:effectExtent l="0" t="0" r="0" b="0"/>
            <wp:docPr id="1846592826" name="Chart 1">
              <a:extLst xmlns:a="http://schemas.openxmlformats.org/drawingml/2006/main">
                <a:ext uri="{FF2B5EF4-FFF2-40B4-BE49-F238E27FC236}">
                  <a16:creationId xmlns:a16="http://schemas.microsoft.com/office/drawing/2014/main" id="{E443C4FE-BF1D-7D7E-7169-20FD71075E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14:paraId="376DA19C" w14:textId="37609FBD" w:rsidR="007B371C" w:rsidRPr="007B371C" w:rsidRDefault="007B371C" w:rsidP="007B371C">
      <w:pPr>
        <w:pStyle w:val="Caption"/>
      </w:pPr>
      <w:bookmarkStart w:id="264" w:name="_Ref108707698"/>
      <w:bookmarkStart w:id="265" w:name="_Toc149560206"/>
      <w:r>
        <w:t xml:space="preserve">Figure </w:t>
      </w:r>
      <w:r w:rsidR="00FC7334">
        <w:fldChar w:fldCharType="begin"/>
      </w:r>
      <w:r w:rsidR="00FC7334">
        <w:instrText xml:space="preserve"> STYLEREF 1 \s </w:instrText>
      </w:r>
      <w:r w:rsidR="00FC7334">
        <w:fldChar w:fldCharType="separate"/>
      </w:r>
      <w:r w:rsidR="000A0462">
        <w:rPr>
          <w:noProof/>
        </w:rPr>
        <w:t>5</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5</w:t>
      </w:r>
      <w:r w:rsidR="00FC7334">
        <w:fldChar w:fldCharType="end"/>
      </w:r>
      <w:bookmarkEnd w:id="264"/>
      <w:r>
        <w:t xml:space="preserve"> </w:t>
      </w:r>
      <w:r w:rsidR="00D01673">
        <w:t>Levelize</w:t>
      </w:r>
      <w:r>
        <w:t>d cost of hydrogen for electrolysis scenarios</w:t>
      </w:r>
      <w:bookmarkEnd w:id="265"/>
    </w:p>
    <w:p w14:paraId="30A62C77" w14:textId="5F478D5B" w:rsidR="007B371C" w:rsidRDefault="007B371C" w:rsidP="00475379">
      <w:pPr>
        <w:jc w:val="both"/>
      </w:pPr>
      <w:r>
        <w:t>Compared in this discrete case, the results indicate there is very little difference between the technologies at this stage. However</w:t>
      </w:r>
      <w:r w:rsidR="00CE6767">
        <w:t>,</w:t>
      </w:r>
      <w:r>
        <w:t xml:space="preserve"> the design basis and case options fail to highlight some of the underlying drivers of cost, particularly capital cost reductions and electricity supply models. A sensitivity analysis was completed in </w:t>
      </w:r>
      <w:r w:rsidRPr="00FD0150">
        <w:t xml:space="preserve">Section </w:t>
      </w:r>
      <w:r w:rsidR="00FD0150" w:rsidRPr="00FD0150">
        <w:fldChar w:fldCharType="begin"/>
      </w:r>
      <w:r w:rsidR="00FD0150" w:rsidRPr="00FD0150">
        <w:instrText xml:space="preserve"> REF _Ref108777491 \r \h </w:instrText>
      </w:r>
      <w:r w:rsidR="00FD0150">
        <w:instrText xml:space="preserve"> \* MERGEFORMAT </w:instrText>
      </w:r>
      <w:r w:rsidR="00FD0150" w:rsidRPr="00FD0150">
        <w:fldChar w:fldCharType="separate"/>
      </w:r>
      <w:r w:rsidR="000A0462">
        <w:t>5.4.4</w:t>
      </w:r>
      <w:r w:rsidR="00FD0150" w:rsidRPr="00FD0150">
        <w:fldChar w:fldCharType="end"/>
      </w:r>
      <w:r w:rsidR="00FD0150">
        <w:t xml:space="preserve"> </w:t>
      </w:r>
      <w:r>
        <w:t xml:space="preserve">to understand the impact of these factors on project economics. </w:t>
      </w:r>
    </w:p>
    <w:p w14:paraId="77172AFF" w14:textId="2A0751E7" w:rsidR="006A196F" w:rsidRDefault="006A196F" w:rsidP="006A196F">
      <w:pPr>
        <w:pStyle w:val="Heading3"/>
      </w:pPr>
      <w:bookmarkStart w:id="266" w:name="_Ref108777491"/>
      <w:bookmarkStart w:id="267" w:name="_Toc149560775"/>
      <w:r>
        <w:t xml:space="preserve">Sensitivity </w:t>
      </w:r>
      <w:r w:rsidR="00690044">
        <w:t>A</w:t>
      </w:r>
      <w:r>
        <w:t>nalysis</w:t>
      </w:r>
      <w:bookmarkEnd w:id="266"/>
      <w:bookmarkEnd w:id="267"/>
    </w:p>
    <w:p w14:paraId="4ED7C632" w14:textId="706DD2F1" w:rsidR="006A196F" w:rsidRDefault="00CE6767" w:rsidP="006A196F">
      <w:r>
        <w:t>A detailed sensitivity analysis</w:t>
      </w:r>
      <w:r>
        <w:rPr>
          <w:rStyle w:val="FootnoteReference"/>
        </w:rPr>
        <w:footnoteReference w:id="23"/>
      </w:r>
      <w:r>
        <w:t xml:space="preserve"> was conducted to better understand the impact of variations in the dominant cost factors (feedstock cost and capital cost) and to identify targets that may lead to hydrogen production costs below the $2/kg target originally expressed in the Low Emissions Technology Statement</w:t>
      </w:r>
      <w:r>
        <w:rPr>
          <w:rStyle w:val="FootnoteReference"/>
        </w:rPr>
        <w:footnoteReference w:id="24"/>
      </w:r>
      <w:r>
        <w:t xml:space="preserve">. The results are summarised in </w:t>
      </w:r>
      <w:r>
        <w:fldChar w:fldCharType="begin"/>
      </w:r>
      <w:r>
        <w:instrText xml:space="preserve"> REF _Ref108777413 \h </w:instrText>
      </w:r>
      <w:r>
        <w:fldChar w:fldCharType="separate"/>
      </w:r>
      <w:r w:rsidR="000A0462">
        <w:t xml:space="preserve">Figure </w:t>
      </w:r>
      <w:r w:rsidR="000A0462">
        <w:rPr>
          <w:noProof/>
        </w:rPr>
        <w:t>5</w:t>
      </w:r>
      <w:r w:rsidR="000A0462">
        <w:noBreakHyphen/>
      </w:r>
      <w:r w:rsidR="000A0462">
        <w:rPr>
          <w:noProof/>
        </w:rPr>
        <w:t>6</w:t>
      </w:r>
      <w:r>
        <w:fldChar w:fldCharType="end"/>
      </w:r>
      <w:r>
        <w:t xml:space="preserve"> and </w:t>
      </w:r>
      <w:r>
        <w:fldChar w:fldCharType="begin"/>
      </w:r>
      <w:r>
        <w:instrText xml:space="preserve"> REF _Ref108777414 \h </w:instrText>
      </w:r>
      <w:r>
        <w:fldChar w:fldCharType="separate"/>
      </w:r>
      <w:r w:rsidR="000A0462">
        <w:t xml:space="preserve">Figure </w:t>
      </w:r>
      <w:r w:rsidR="000A0462">
        <w:rPr>
          <w:noProof/>
        </w:rPr>
        <w:t>5</w:t>
      </w:r>
      <w:r w:rsidR="000A0462">
        <w:noBreakHyphen/>
      </w:r>
      <w:r w:rsidR="000A0462">
        <w:rPr>
          <w:noProof/>
        </w:rPr>
        <w:t>7</w:t>
      </w:r>
      <w:r>
        <w:fldChar w:fldCharType="end"/>
      </w:r>
      <w:r w:rsidR="006A196F">
        <w:t>.</w:t>
      </w:r>
      <w:r>
        <w:t xml:space="preserve"> Across both technologies, varying electricity cost and capital expenditure led to the greatest change in LCOH, while changes to water cost had little to no impact and are not shown.</w:t>
      </w:r>
    </w:p>
    <w:p w14:paraId="6EF279A0" w14:textId="3983E43B" w:rsidR="006A196F" w:rsidRDefault="00672CC1" w:rsidP="006A196F">
      <w:pPr>
        <w:keepNext/>
        <w:spacing w:before="120"/>
        <w:jc w:val="center"/>
      </w:pPr>
      <w:r>
        <w:rPr>
          <w:noProof/>
        </w:rPr>
        <w:lastRenderedPageBreak/>
        <w:drawing>
          <wp:inline distT="0" distB="0" distL="0" distR="0" wp14:anchorId="13D780DB" wp14:editId="0D0B3FC9">
            <wp:extent cx="5760000" cy="2743200"/>
            <wp:effectExtent l="0" t="0" r="0" b="0"/>
            <wp:docPr id="1998376776" name="Chart 1">
              <a:extLst xmlns:a="http://schemas.openxmlformats.org/drawingml/2006/main">
                <a:ext uri="{FF2B5EF4-FFF2-40B4-BE49-F238E27FC236}">
                  <a16:creationId xmlns:a16="http://schemas.microsoft.com/office/drawing/2014/main" id="{68E56ADE-09C8-8B18-E2AD-AA5928D283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12E16776" w14:textId="36A95EF3" w:rsidR="006A196F" w:rsidRDefault="006A196F" w:rsidP="006A196F">
      <w:pPr>
        <w:pStyle w:val="Caption"/>
      </w:pPr>
      <w:bookmarkStart w:id="268" w:name="_Ref108777413"/>
      <w:bookmarkStart w:id="269" w:name="_Toc149560207"/>
      <w:r>
        <w:t xml:space="preserve">Figure </w:t>
      </w:r>
      <w:r w:rsidR="00FC7334">
        <w:fldChar w:fldCharType="begin"/>
      </w:r>
      <w:r w:rsidR="00FC7334">
        <w:instrText xml:space="preserve"> STYLEREF 1 \s </w:instrText>
      </w:r>
      <w:r w:rsidR="00FC7334">
        <w:fldChar w:fldCharType="separate"/>
      </w:r>
      <w:r w:rsidR="000A0462">
        <w:rPr>
          <w:noProof/>
        </w:rPr>
        <w:t>5</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6</w:t>
      </w:r>
      <w:r w:rsidR="00FC7334">
        <w:fldChar w:fldCharType="end"/>
      </w:r>
      <w:bookmarkEnd w:id="268"/>
      <w:r>
        <w:t xml:space="preserve"> </w:t>
      </w:r>
      <w:r w:rsidR="0041284F">
        <w:t xml:space="preserve">Capital cost sensitivity analysis for </w:t>
      </w:r>
      <w:r>
        <w:t>hydrogen f</w:t>
      </w:r>
      <w:r w:rsidR="0041284F">
        <w:t>rom</w:t>
      </w:r>
      <w:r>
        <w:t xml:space="preserve"> PEM electrolysis</w:t>
      </w:r>
      <w:bookmarkEnd w:id="269"/>
      <w:r>
        <w:t xml:space="preserve"> </w:t>
      </w:r>
    </w:p>
    <w:p w14:paraId="59B0DAC0" w14:textId="4DF79036" w:rsidR="006A196F" w:rsidRDefault="00672CC1" w:rsidP="006A196F">
      <w:pPr>
        <w:keepNext/>
        <w:spacing w:before="120"/>
        <w:jc w:val="center"/>
      </w:pPr>
      <w:r>
        <w:rPr>
          <w:noProof/>
        </w:rPr>
        <w:drawing>
          <wp:inline distT="0" distB="0" distL="0" distR="0" wp14:anchorId="2D644162" wp14:editId="039AC5D5">
            <wp:extent cx="5760000" cy="2743200"/>
            <wp:effectExtent l="0" t="0" r="0" b="0"/>
            <wp:docPr id="419265868" name="Chart 1">
              <a:extLst xmlns:a="http://schemas.openxmlformats.org/drawingml/2006/main">
                <a:ext uri="{FF2B5EF4-FFF2-40B4-BE49-F238E27FC236}">
                  <a16:creationId xmlns:a16="http://schemas.microsoft.com/office/drawing/2014/main" id="{41F50D24-D3F1-D87C-A613-0279B6E22DB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0C1661C2" w14:textId="6FD80FAE" w:rsidR="006A196F" w:rsidRDefault="006A196F" w:rsidP="006A196F">
      <w:pPr>
        <w:pStyle w:val="Caption"/>
      </w:pPr>
      <w:bookmarkStart w:id="270" w:name="_Ref108777414"/>
      <w:bookmarkStart w:id="271" w:name="_Toc149560208"/>
      <w:r>
        <w:t xml:space="preserve">Figure </w:t>
      </w:r>
      <w:r w:rsidR="00FC7334">
        <w:fldChar w:fldCharType="begin"/>
      </w:r>
      <w:r w:rsidR="00FC7334">
        <w:instrText xml:space="preserve"> STYLEREF 1 \s </w:instrText>
      </w:r>
      <w:r w:rsidR="00FC7334">
        <w:fldChar w:fldCharType="separate"/>
      </w:r>
      <w:r w:rsidR="000A0462">
        <w:rPr>
          <w:noProof/>
        </w:rPr>
        <w:t>5</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7</w:t>
      </w:r>
      <w:r w:rsidR="00FC7334">
        <w:fldChar w:fldCharType="end"/>
      </w:r>
      <w:bookmarkEnd w:id="270"/>
      <w:r>
        <w:t xml:space="preserve"> </w:t>
      </w:r>
      <w:r w:rsidR="0041284F">
        <w:t>Electricity cost sensitivity analysis for hydrogen from AE electrolysis</w:t>
      </w:r>
      <w:bookmarkEnd w:id="271"/>
    </w:p>
    <w:p w14:paraId="0E35A30A" w14:textId="7F8643DC" w:rsidR="006A196F" w:rsidRDefault="006A196F" w:rsidP="00CE6767">
      <w:pPr>
        <w:spacing w:before="120"/>
        <w:jc w:val="both"/>
      </w:pPr>
      <w:r>
        <w:t>N</w:t>
      </w:r>
      <w:r w:rsidR="00CE6767">
        <w:t xml:space="preserve">either </w:t>
      </w:r>
      <w:r>
        <w:t xml:space="preserve">sensitivity case </w:t>
      </w:r>
      <w:r w:rsidR="00CE6767">
        <w:t>altered the competitiveness ranking between scenarios. Likewise, neither sensitivity case yielded a LCOH close to the $2/kg H</w:t>
      </w:r>
      <w:r w:rsidR="00CE6767" w:rsidRPr="00CE6767">
        <w:rPr>
          <w:vertAlign w:val="subscript"/>
        </w:rPr>
        <w:t>2</w:t>
      </w:r>
      <w:r w:rsidR="00CE6767">
        <w:t xml:space="preserve"> target. H</w:t>
      </w:r>
      <w:r>
        <w:t xml:space="preserve">owever, </w:t>
      </w:r>
      <w:r w:rsidR="00CE6767">
        <w:fldChar w:fldCharType="begin"/>
      </w:r>
      <w:r w:rsidR="00CE6767">
        <w:instrText xml:space="preserve"> REF _Ref108777414 \h </w:instrText>
      </w:r>
      <w:r w:rsidR="00CE6767">
        <w:fldChar w:fldCharType="separate"/>
      </w:r>
      <w:r w:rsidR="000A0462">
        <w:t xml:space="preserve">Figure </w:t>
      </w:r>
      <w:r w:rsidR="000A0462">
        <w:rPr>
          <w:noProof/>
        </w:rPr>
        <w:t>5</w:t>
      </w:r>
      <w:r w:rsidR="000A0462">
        <w:noBreakHyphen/>
      </w:r>
      <w:r w:rsidR="000A0462">
        <w:rPr>
          <w:noProof/>
        </w:rPr>
        <w:t>7</w:t>
      </w:r>
      <w:r w:rsidR="00CE6767">
        <w:fldChar w:fldCharType="end"/>
      </w:r>
      <w:r>
        <w:t xml:space="preserve"> does demonstrate how sensitive the LCOH is to electricity cost</w:t>
      </w:r>
      <w:r w:rsidR="00CE6767">
        <w:t xml:space="preserve"> and that potential future cost reductions in capital cost, due to technological advancements or learning curves, will struggle to compensate for high electricity prices. </w:t>
      </w:r>
      <w:r>
        <w:t xml:space="preserve">To investigate this further, an additional sensitivity analysis was completed to investigate the impact of power supply models. </w:t>
      </w:r>
    </w:p>
    <w:p w14:paraId="3ABC8023" w14:textId="659EC13A" w:rsidR="006A196F" w:rsidRDefault="006A196F" w:rsidP="00FD7EBB">
      <w:pPr>
        <w:jc w:val="both"/>
      </w:pPr>
      <w:r>
        <w:t xml:space="preserve">Renewable energy is required to generate green hydrogen from electrolysis. The type and location of renewable power generation are the key drivers for cost and capacity factor. </w:t>
      </w:r>
      <w:r w:rsidR="00E31172">
        <w:t>F</w:t>
      </w:r>
      <w:r w:rsidR="002B0539">
        <w:t>our</w:t>
      </w:r>
      <w:r>
        <w:t xml:space="preserve"> power supply models were used to investigate the impact of these characteristics on (1) electrolyser sizing and (2) project economics, see </w:t>
      </w:r>
      <w:r>
        <w:fldChar w:fldCharType="begin"/>
      </w:r>
      <w:r>
        <w:instrText xml:space="preserve"> REF _Ref108777393 \h </w:instrText>
      </w:r>
      <w:r>
        <w:fldChar w:fldCharType="separate"/>
      </w:r>
      <w:r w:rsidR="000A0462">
        <w:t xml:space="preserve">Table </w:t>
      </w:r>
      <w:r w:rsidR="000A0462">
        <w:rPr>
          <w:noProof/>
        </w:rPr>
        <w:t>5</w:t>
      </w:r>
      <w:r w:rsidR="000A0462">
        <w:t>.</w:t>
      </w:r>
      <w:r w:rsidR="000A0462">
        <w:rPr>
          <w:noProof/>
        </w:rPr>
        <w:t>4</w:t>
      </w:r>
      <w:r>
        <w:fldChar w:fldCharType="end"/>
      </w:r>
      <w:r>
        <w:t xml:space="preserve"> for </w:t>
      </w:r>
      <w:r w:rsidR="00E31172">
        <w:t xml:space="preserve">a </w:t>
      </w:r>
      <w:r>
        <w:t>summary</w:t>
      </w:r>
      <w:r w:rsidR="00E31172">
        <w:t xml:space="preserve"> of changed characteristics. It is important to note that unlike the base cases and sensitivity analyses </w:t>
      </w:r>
      <w:r w:rsidR="00E31172">
        <w:lastRenderedPageBreak/>
        <w:t xml:space="preserve">above, these </w:t>
      </w:r>
      <w:r w:rsidR="002B0539">
        <w:t>four</w:t>
      </w:r>
      <w:r w:rsidR="00E31172">
        <w:t xml:space="preserve"> new cases did NOT maintain the 90% utilisation factor for the electrolyser. I</w:t>
      </w:r>
      <w:r w:rsidR="00FD7EBB">
        <w:t>n</w:t>
      </w:r>
      <w:r w:rsidR="00E31172">
        <w:t xml:space="preserve"> order to provide a level of comparison, the production basis of 25 kta was matched, necessitating an increase in electrolyser size.</w:t>
      </w:r>
      <w:r w:rsidR="00FD7EBB">
        <w:t xml:space="preserve"> Additional hydrogen storage (that may be necessary to smooth out H</w:t>
      </w:r>
      <w:r w:rsidR="00FD7EBB" w:rsidRPr="00FD7EBB">
        <w:rPr>
          <w:vertAlign w:val="subscript"/>
        </w:rPr>
        <w:t>2</w:t>
      </w:r>
      <w:r w:rsidR="00FD7EBB">
        <w:t xml:space="preserve"> supply into the pipeline network) was not included in the updated costings. </w:t>
      </w:r>
    </w:p>
    <w:p w14:paraId="06F71C12" w14:textId="65C9CD7B" w:rsidR="006A196F" w:rsidRDefault="006A196F" w:rsidP="006A196F">
      <w:pPr>
        <w:pStyle w:val="Caption"/>
        <w:keepNext/>
      </w:pPr>
      <w:bookmarkStart w:id="272" w:name="_Ref108777393"/>
      <w:bookmarkStart w:id="273" w:name="_Toc149572619"/>
      <w:r>
        <w:t xml:space="preserve">Table </w:t>
      </w:r>
      <w:r w:rsidR="006C4330">
        <w:fldChar w:fldCharType="begin"/>
      </w:r>
      <w:r w:rsidR="006C4330">
        <w:instrText xml:space="preserve"> STYLEREF 1 \s </w:instrText>
      </w:r>
      <w:r w:rsidR="006C4330">
        <w:fldChar w:fldCharType="separate"/>
      </w:r>
      <w:r w:rsidR="000A0462">
        <w:rPr>
          <w:noProof/>
        </w:rPr>
        <w:t>5</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4</w:t>
      </w:r>
      <w:r w:rsidR="006C4330">
        <w:fldChar w:fldCharType="end"/>
      </w:r>
      <w:bookmarkEnd w:id="272"/>
      <w:r>
        <w:t xml:space="preserve"> Summary of power supply models</w:t>
      </w:r>
      <w:bookmarkEnd w:id="273"/>
    </w:p>
    <w:tbl>
      <w:tblPr>
        <w:tblStyle w:val="PlainTable1"/>
        <w:tblW w:w="4964" w:type="pct"/>
        <w:tblLook w:val="04A0" w:firstRow="1" w:lastRow="0" w:firstColumn="1" w:lastColumn="0" w:noHBand="0" w:noVBand="1"/>
      </w:tblPr>
      <w:tblGrid>
        <w:gridCol w:w="2006"/>
        <w:gridCol w:w="1710"/>
        <w:gridCol w:w="1744"/>
        <w:gridCol w:w="1744"/>
        <w:gridCol w:w="1741"/>
      </w:tblGrid>
      <w:tr w:rsidR="00FD46F1" w:rsidRPr="00A660B9" w14:paraId="5129B564" w14:textId="77777777" w:rsidTr="00FD46F1">
        <w:trPr>
          <w:cnfStyle w:val="100000000000" w:firstRow="1" w:lastRow="0" w:firstColumn="0" w:lastColumn="0" w:oddVBand="0" w:evenVBand="0" w:oddHBand="0" w:evenHBand="0" w:firstRowFirstColumn="0" w:firstRowLastColumn="0" w:lastRowFirstColumn="0" w:lastRowLastColumn="0"/>
          <w:trHeight w:val="331"/>
        </w:trPr>
        <w:tc>
          <w:tcPr>
            <w:cnfStyle w:val="001000000000" w:firstRow="0" w:lastRow="0" w:firstColumn="1" w:lastColumn="0" w:oddVBand="0" w:evenVBand="0" w:oddHBand="0" w:evenHBand="0" w:firstRowFirstColumn="0" w:firstRowLastColumn="0" w:lastRowFirstColumn="0" w:lastRowLastColumn="0"/>
            <w:tcW w:w="1121" w:type="pct"/>
          </w:tcPr>
          <w:p w14:paraId="69DC24B6" w14:textId="77777777" w:rsidR="00FD46F1" w:rsidRPr="00F86E06" w:rsidRDefault="00FD46F1" w:rsidP="00F21222">
            <w:pPr>
              <w:spacing w:after="0"/>
              <w:rPr>
                <w:b w:val="0"/>
              </w:rPr>
            </w:pPr>
            <w:r w:rsidRPr="00F86E06">
              <w:t>Parameter</w:t>
            </w:r>
          </w:p>
        </w:tc>
        <w:tc>
          <w:tcPr>
            <w:tcW w:w="956" w:type="pct"/>
          </w:tcPr>
          <w:p w14:paraId="3D7949D6" w14:textId="14D13EC0" w:rsidR="00FD46F1" w:rsidRPr="00F86E06" w:rsidRDefault="00FD46F1" w:rsidP="00F21222">
            <w:pPr>
              <w:spacing w:after="0"/>
              <w:cnfStyle w:val="100000000000" w:firstRow="1" w:lastRow="0" w:firstColumn="0" w:lastColumn="0" w:oddVBand="0" w:evenVBand="0" w:oddHBand="0" w:evenHBand="0" w:firstRowFirstColumn="0" w:firstRowLastColumn="0" w:lastRowFirstColumn="0" w:lastRowLastColumn="0"/>
              <w:rPr>
                <w:b w:val="0"/>
              </w:rPr>
            </w:pPr>
            <w:r w:rsidRPr="00F86E06">
              <w:t>Capacity Factor (%)</w:t>
            </w:r>
            <w:r w:rsidR="00CE6767">
              <w:rPr>
                <w:rStyle w:val="FootnoteReference"/>
              </w:rPr>
              <w:footnoteReference w:id="25"/>
            </w:r>
          </w:p>
        </w:tc>
        <w:tc>
          <w:tcPr>
            <w:tcW w:w="975" w:type="pct"/>
          </w:tcPr>
          <w:p w14:paraId="711269E9" w14:textId="2D498EB8" w:rsidR="00FD46F1" w:rsidRPr="00F86E06" w:rsidRDefault="00FD46F1" w:rsidP="00F21222">
            <w:pPr>
              <w:spacing w:after="0"/>
              <w:cnfStyle w:val="100000000000" w:firstRow="1" w:lastRow="0" w:firstColumn="0" w:lastColumn="0" w:oddVBand="0" w:evenVBand="0" w:oddHBand="0" w:evenHBand="0" w:firstRowFirstColumn="0" w:firstRowLastColumn="0" w:lastRowFirstColumn="0" w:lastRowLastColumn="0"/>
              <w:rPr>
                <w:b w:val="0"/>
              </w:rPr>
            </w:pPr>
            <w:r w:rsidRPr="00F86E06">
              <w:t>Power Price ($/MWh)</w:t>
            </w:r>
            <w:r w:rsidR="00CE6767">
              <w:rPr>
                <w:rStyle w:val="FootnoteReference"/>
              </w:rPr>
              <w:footnoteReference w:id="26"/>
            </w:r>
          </w:p>
        </w:tc>
        <w:tc>
          <w:tcPr>
            <w:tcW w:w="975" w:type="pct"/>
          </w:tcPr>
          <w:p w14:paraId="6A76014F" w14:textId="2C48A521" w:rsidR="00FD46F1" w:rsidRPr="00F86E06" w:rsidRDefault="00FD46F1" w:rsidP="00F21222">
            <w:pPr>
              <w:spacing w:after="0"/>
              <w:cnfStyle w:val="100000000000" w:firstRow="1" w:lastRow="0" w:firstColumn="0" w:lastColumn="0" w:oddVBand="0" w:evenVBand="0" w:oddHBand="0" w:evenHBand="0" w:firstRowFirstColumn="0" w:firstRowLastColumn="0" w:lastRowFirstColumn="0" w:lastRowLastColumn="0"/>
              <w:rPr>
                <w:b w:val="0"/>
              </w:rPr>
            </w:pPr>
            <w:r>
              <w:t>PEM Size (MW)</w:t>
            </w:r>
            <w:r w:rsidR="00E31172">
              <w:rPr>
                <w:rStyle w:val="FootnoteReference"/>
              </w:rPr>
              <w:footnoteReference w:id="27"/>
            </w:r>
          </w:p>
        </w:tc>
        <w:tc>
          <w:tcPr>
            <w:tcW w:w="973" w:type="pct"/>
          </w:tcPr>
          <w:p w14:paraId="0A4B6D4F" w14:textId="77777777" w:rsidR="00BC49D1" w:rsidRDefault="00FD46F1" w:rsidP="00F21222">
            <w:pPr>
              <w:spacing w:after="0"/>
              <w:cnfStyle w:val="100000000000" w:firstRow="1" w:lastRow="0" w:firstColumn="0" w:lastColumn="0" w:oddVBand="0" w:evenVBand="0" w:oddHBand="0" w:evenHBand="0" w:firstRowFirstColumn="0" w:firstRowLastColumn="0" w:lastRowFirstColumn="0" w:lastRowLastColumn="0"/>
              <w:rPr>
                <w:b w:val="0"/>
                <w:bCs w:val="0"/>
              </w:rPr>
            </w:pPr>
            <w:r>
              <w:t xml:space="preserve">AE Size </w:t>
            </w:r>
          </w:p>
          <w:p w14:paraId="4C1D22AB" w14:textId="2D4AD086" w:rsidR="00FD46F1" w:rsidRPr="00F86E06" w:rsidRDefault="00FD46F1" w:rsidP="00F21222">
            <w:pPr>
              <w:spacing w:after="0"/>
              <w:cnfStyle w:val="100000000000" w:firstRow="1" w:lastRow="0" w:firstColumn="0" w:lastColumn="0" w:oddVBand="0" w:evenVBand="0" w:oddHBand="0" w:evenHBand="0" w:firstRowFirstColumn="0" w:firstRowLastColumn="0" w:lastRowFirstColumn="0" w:lastRowLastColumn="0"/>
              <w:rPr>
                <w:b w:val="0"/>
              </w:rPr>
            </w:pPr>
            <w:r>
              <w:t>(MW)</w:t>
            </w:r>
            <w:r w:rsidR="00E31172">
              <w:rPr>
                <w:rStyle w:val="FootnoteReference"/>
              </w:rPr>
              <w:footnoteReference w:id="28"/>
            </w:r>
          </w:p>
        </w:tc>
      </w:tr>
      <w:tr w:rsidR="00FD46F1" w:rsidRPr="00A660B9" w14:paraId="0EE51F21" w14:textId="77777777" w:rsidTr="00FD46F1">
        <w:trPr>
          <w:cnfStyle w:val="000000100000" w:firstRow="0" w:lastRow="0" w:firstColumn="0" w:lastColumn="0" w:oddVBand="0" w:evenVBand="0" w:oddHBand="1" w:evenHBand="0" w:firstRowFirstColumn="0" w:firstRowLastColumn="0" w:lastRowFirstColumn="0" w:lastRowLastColumn="0"/>
          <w:trHeight w:val="331"/>
        </w:trPr>
        <w:tc>
          <w:tcPr>
            <w:cnfStyle w:val="001000000000" w:firstRow="0" w:lastRow="0" w:firstColumn="1" w:lastColumn="0" w:oddVBand="0" w:evenVBand="0" w:oddHBand="0" w:evenHBand="0" w:firstRowFirstColumn="0" w:firstRowLastColumn="0" w:lastRowFirstColumn="0" w:lastRowLastColumn="0"/>
            <w:tcW w:w="1121" w:type="pct"/>
          </w:tcPr>
          <w:p w14:paraId="4820A87A" w14:textId="7A36506B" w:rsidR="00FD46F1" w:rsidRPr="00A660B9" w:rsidRDefault="00FD46F1" w:rsidP="00F21222">
            <w:pPr>
              <w:spacing w:after="0"/>
            </w:pPr>
            <w:r w:rsidRPr="00A660B9">
              <w:t xml:space="preserve">Solar </w:t>
            </w:r>
            <w:r w:rsidR="00FD7EBB">
              <w:t>PV</w:t>
            </w:r>
          </w:p>
        </w:tc>
        <w:tc>
          <w:tcPr>
            <w:tcW w:w="956" w:type="pct"/>
          </w:tcPr>
          <w:p w14:paraId="27EC206C" w14:textId="77777777" w:rsidR="00FD46F1" w:rsidRPr="00A660B9" w:rsidRDefault="00FD46F1" w:rsidP="00F21222">
            <w:pPr>
              <w:spacing w:after="0"/>
              <w:cnfStyle w:val="000000100000" w:firstRow="0" w:lastRow="0" w:firstColumn="0" w:lastColumn="0" w:oddVBand="0" w:evenVBand="0" w:oddHBand="1" w:evenHBand="0" w:firstRowFirstColumn="0" w:firstRowLastColumn="0" w:lastRowFirstColumn="0" w:lastRowLastColumn="0"/>
            </w:pPr>
            <w:r w:rsidRPr="00A660B9">
              <w:t>28%</w:t>
            </w:r>
          </w:p>
        </w:tc>
        <w:tc>
          <w:tcPr>
            <w:tcW w:w="975" w:type="pct"/>
          </w:tcPr>
          <w:p w14:paraId="28A48961" w14:textId="4FB33095" w:rsidR="00FD46F1" w:rsidRPr="00A660B9" w:rsidRDefault="00FD46F1" w:rsidP="00F21222">
            <w:pPr>
              <w:spacing w:after="0"/>
              <w:cnfStyle w:val="000000100000" w:firstRow="0" w:lastRow="0" w:firstColumn="0" w:lastColumn="0" w:oddVBand="0" w:evenVBand="0" w:oddHBand="1" w:evenHBand="0" w:firstRowFirstColumn="0" w:firstRowLastColumn="0" w:lastRowFirstColumn="0" w:lastRowLastColumn="0"/>
            </w:pPr>
            <w:r w:rsidRPr="00A660B9">
              <w:t>43</w:t>
            </w:r>
          </w:p>
        </w:tc>
        <w:tc>
          <w:tcPr>
            <w:tcW w:w="975" w:type="pct"/>
          </w:tcPr>
          <w:p w14:paraId="4B372647" w14:textId="77777777" w:rsidR="00FD46F1" w:rsidRPr="00A660B9" w:rsidRDefault="00FD46F1" w:rsidP="00F21222">
            <w:pPr>
              <w:spacing w:after="0"/>
              <w:cnfStyle w:val="000000100000" w:firstRow="0" w:lastRow="0" w:firstColumn="0" w:lastColumn="0" w:oddVBand="0" w:evenVBand="0" w:oddHBand="1" w:evenHBand="0" w:firstRowFirstColumn="0" w:firstRowLastColumn="0" w:lastRowFirstColumn="0" w:lastRowLastColumn="0"/>
            </w:pPr>
            <w:r w:rsidRPr="00D857A6">
              <w:t>601</w:t>
            </w:r>
          </w:p>
        </w:tc>
        <w:tc>
          <w:tcPr>
            <w:tcW w:w="973" w:type="pct"/>
          </w:tcPr>
          <w:p w14:paraId="1DC45C0B" w14:textId="77777777" w:rsidR="00FD46F1" w:rsidRPr="00A660B9" w:rsidRDefault="00FD46F1" w:rsidP="00F21222">
            <w:pPr>
              <w:spacing w:after="0"/>
              <w:cnfStyle w:val="000000100000" w:firstRow="0" w:lastRow="0" w:firstColumn="0" w:lastColumn="0" w:oddVBand="0" w:evenVBand="0" w:oddHBand="1" w:evenHBand="0" w:firstRowFirstColumn="0" w:firstRowLastColumn="0" w:lastRowFirstColumn="0" w:lastRowLastColumn="0"/>
            </w:pPr>
            <w:r w:rsidRPr="00D857A6">
              <w:t>550</w:t>
            </w:r>
          </w:p>
        </w:tc>
      </w:tr>
      <w:tr w:rsidR="00FD46F1" w:rsidRPr="00A660B9" w14:paraId="23FB03D9" w14:textId="77777777" w:rsidTr="00FD46F1">
        <w:trPr>
          <w:trHeight w:val="331"/>
        </w:trPr>
        <w:tc>
          <w:tcPr>
            <w:cnfStyle w:val="001000000000" w:firstRow="0" w:lastRow="0" w:firstColumn="1" w:lastColumn="0" w:oddVBand="0" w:evenVBand="0" w:oddHBand="0" w:evenHBand="0" w:firstRowFirstColumn="0" w:firstRowLastColumn="0" w:lastRowFirstColumn="0" w:lastRowLastColumn="0"/>
            <w:tcW w:w="1121" w:type="pct"/>
          </w:tcPr>
          <w:p w14:paraId="250E3AA1" w14:textId="77777777" w:rsidR="00FD46F1" w:rsidRPr="00A660B9" w:rsidRDefault="00FD46F1" w:rsidP="00F21222">
            <w:pPr>
              <w:spacing w:after="0"/>
            </w:pPr>
            <w:r w:rsidRPr="00A660B9">
              <w:t>Solar thermal</w:t>
            </w:r>
          </w:p>
        </w:tc>
        <w:tc>
          <w:tcPr>
            <w:tcW w:w="956" w:type="pct"/>
          </w:tcPr>
          <w:p w14:paraId="2DEBF83F" w14:textId="77777777" w:rsidR="00FD46F1" w:rsidRPr="00A660B9" w:rsidRDefault="00FD46F1" w:rsidP="00F21222">
            <w:pPr>
              <w:spacing w:after="0"/>
              <w:cnfStyle w:val="000000000000" w:firstRow="0" w:lastRow="0" w:firstColumn="0" w:lastColumn="0" w:oddVBand="0" w:evenVBand="0" w:oddHBand="0" w:evenHBand="0" w:firstRowFirstColumn="0" w:firstRowLastColumn="0" w:lastRowFirstColumn="0" w:lastRowLastColumn="0"/>
            </w:pPr>
            <w:r w:rsidRPr="00A660B9">
              <w:t>47%</w:t>
            </w:r>
          </w:p>
        </w:tc>
        <w:tc>
          <w:tcPr>
            <w:tcW w:w="975" w:type="pct"/>
          </w:tcPr>
          <w:p w14:paraId="509F66D9" w14:textId="4DE1661C" w:rsidR="00FD46F1" w:rsidRPr="00A660B9" w:rsidRDefault="00FD46F1" w:rsidP="00F21222">
            <w:pPr>
              <w:spacing w:after="0"/>
              <w:cnfStyle w:val="000000000000" w:firstRow="0" w:lastRow="0" w:firstColumn="0" w:lastColumn="0" w:oddVBand="0" w:evenVBand="0" w:oddHBand="0" w:evenHBand="0" w:firstRowFirstColumn="0" w:firstRowLastColumn="0" w:lastRowFirstColumn="0" w:lastRowLastColumn="0"/>
            </w:pPr>
            <w:r w:rsidRPr="00A660B9">
              <w:t>147</w:t>
            </w:r>
          </w:p>
        </w:tc>
        <w:tc>
          <w:tcPr>
            <w:tcW w:w="975" w:type="pct"/>
          </w:tcPr>
          <w:p w14:paraId="0E396422" w14:textId="77777777" w:rsidR="00FD46F1" w:rsidRPr="00A660B9" w:rsidRDefault="00FD46F1" w:rsidP="00F21222">
            <w:pPr>
              <w:spacing w:after="0"/>
              <w:cnfStyle w:val="000000000000" w:firstRow="0" w:lastRow="0" w:firstColumn="0" w:lastColumn="0" w:oddVBand="0" w:evenVBand="0" w:oddHBand="0" w:evenHBand="0" w:firstRowFirstColumn="0" w:firstRowLastColumn="0" w:lastRowFirstColumn="0" w:lastRowLastColumn="0"/>
            </w:pPr>
            <w:r w:rsidRPr="00D857A6">
              <w:t>358</w:t>
            </w:r>
          </w:p>
        </w:tc>
        <w:tc>
          <w:tcPr>
            <w:tcW w:w="973" w:type="pct"/>
          </w:tcPr>
          <w:p w14:paraId="4AC322E6" w14:textId="77777777" w:rsidR="00FD46F1" w:rsidRPr="00A660B9" w:rsidRDefault="00FD46F1" w:rsidP="00F21222">
            <w:pPr>
              <w:spacing w:after="0"/>
              <w:cnfStyle w:val="000000000000" w:firstRow="0" w:lastRow="0" w:firstColumn="0" w:lastColumn="0" w:oddVBand="0" w:evenVBand="0" w:oddHBand="0" w:evenHBand="0" w:firstRowFirstColumn="0" w:firstRowLastColumn="0" w:lastRowFirstColumn="0" w:lastRowLastColumn="0"/>
            </w:pPr>
            <w:r w:rsidRPr="00D857A6">
              <w:t>328</w:t>
            </w:r>
          </w:p>
        </w:tc>
      </w:tr>
      <w:tr w:rsidR="00FD46F1" w:rsidRPr="00A660B9" w14:paraId="2B2D38C7" w14:textId="77777777" w:rsidTr="00FD46F1">
        <w:trPr>
          <w:cnfStyle w:val="000000100000" w:firstRow="0" w:lastRow="0" w:firstColumn="0" w:lastColumn="0" w:oddVBand="0" w:evenVBand="0" w:oddHBand="1" w:evenHBand="0" w:firstRowFirstColumn="0" w:firstRowLastColumn="0" w:lastRowFirstColumn="0" w:lastRowLastColumn="0"/>
          <w:trHeight w:val="331"/>
        </w:trPr>
        <w:tc>
          <w:tcPr>
            <w:cnfStyle w:val="001000000000" w:firstRow="0" w:lastRow="0" w:firstColumn="1" w:lastColumn="0" w:oddVBand="0" w:evenVBand="0" w:oddHBand="0" w:evenHBand="0" w:firstRowFirstColumn="0" w:firstRowLastColumn="0" w:lastRowFirstColumn="0" w:lastRowLastColumn="0"/>
            <w:tcW w:w="1121" w:type="pct"/>
          </w:tcPr>
          <w:p w14:paraId="6FCF530D" w14:textId="77777777" w:rsidR="00FD46F1" w:rsidRPr="00A660B9" w:rsidRDefault="00FD46F1" w:rsidP="00F21222">
            <w:pPr>
              <w:spacing w:after="0"/>
            </w:pPr>
            <w:r w:rsidRPr="00A660B9">
              <w:t>Onshore wind</w:t>
            </w:r>
          </w:p>
        </w:tc>
        <w:tc>
          <w:tcPr>
            <w:tcW w:w="956" w:type="pct"/>
          </w:tcPr>
          <w:p w14:paraId="7FB214E7" w14:textId="77777777" w:rsidR="00FD46F1" w:rsidRPr="00A660B9" w:rsidRDefault="00FD46F1" w:rsidP="00F21222">
            <w:pPr>
              <w:spacing w:after="0"/>
              <w:cnfStyle w:val="000000100000" w:firstRow="0" w:lastRow="0" w:firstColumn="0" w:lastColumn="0" w:oddVBand="0" w:evenVBand="0" w:oddHBand="1" w:evenHBand="0" w:firstRowFirstColumn="0" w:firstRowLastColumn="0" w:lastRowFirstColumn="0" w:lastRowLastColumn="0"/>
            </w:pPr>
            <w:r w:rsidRPr="00A660B9">
              <w:t>42%</w:t>
            </w:r>
          </w:p>
        </w:tc>
        <w:tc>
          <w:tcPr>
            <w:tcW w:w="975" w:type="pct"/>
          </w:tcPr>
          <w:p w14:paraId="6DD8D36F" w14:textId="6058B616" w:rsidR="00FD46F1" w:rsidRPr="00A660B9" w:rsidRDefault="00FD46F1" w:rsidP="00F21222">
            <w:pPr>
              <w:spacing w:after="0"/>
              <w:cnfStyle w:val="000000100000" w:firstRow="0" w:lastRow="0" w:firstColumn="0" w:lastColumn="0" w:oddVBand="0" w:evenVBand="0" w:oddHBand="1" w:evenHBand="0" w:firstRowFirstColumn="0" w:firstRowLastColumn="0" w:lastRowFirstColumn="0" w:lastRowLastColumn="0"/>
            </w:pPr>
            <w:r w:rsidRPr="00A660B9">
              <w:t>45</w:t>
            </w:r>
          </w:p>
        </w:tc>
        <w:tc>
          <w:tcPr>
            <w:tcW w:w="975" w:type="pct"/>
          </w:tcPr>
          <w:p w14:paraId="32342A5C" w14:textId="77777777" w:rsidR="00FD46F1" w:rsidRPr="00A660B9" w:rsidRDefault="00FD46F1" w:rsidP="00F21222">
            <w:pPr>
              <w:spacing w:after="0"/>
              <w:cnfStyle w:val="000000100000" w:firstRow="0" w:lastRow="0" w:firstColumn="0" w:lastColumn="0" w:oddVBand="0" w:evenVBand="0" w:oddHBand="1" w:evenHBand="0" w:firstRowFirstColumn="0" w:firstRowLastColumn="0" w:lastRowFirstColumn="0" w:lastRowLastColumn="0"/>
            </w:pPr>
            <w:r w:rsidRPr="00D857A6">
              <w:t>401</w:t>
            </w:r>
          </w:p>
        </w:tc>
        <w:tc>
          <w:tcPr>
            <w:tcW w:w="973" w:type="pct"/>
          </w:tcPr>
          <w:p w14:paraId="1649C798" w14:textId="77777777" w:rsidR="00FD46F1" w:rsidRPr="00A660B9" w:rsidRDefault="00FD46F1" w:rsidP="00F21222">
            <w:pPr>
              <w:spacing w:after="0"/>
              <w:cnfStyle w:val="000000100000" w:firstRow="0" w:lastRow="0" w:firstColumn="0" w:lastColumn="0" w:oddVBand="0" w:evenVBand="0" w:oddHBand="1" w:evenHBand="0" w:firstRowFirstColumn="0" w:firstRowLastColumn="0" w:lastRowFirstColumn="0" w:lastRowLastColumn="0"/>
            </w:pPr>
            <w:r w:rsidRPr="00D857A6">
              <w:t>367</w:t>
            </w:r>
          </w:p>
        </w:tc>
      </w:tr>
      <w:tr w:rsidR="00FD46F1" w:rsidRPr="00A660B9" w14:paraId="28129106" w14:textId="77777777" w:rsidTr="00FD46F1">
        <w:trPr>
          <w:trHeight w:val="331"/>
        </w:trPr>
        <w:tc>
          <w:tcPr>
            <w:cnfStyle w:val="001000000000" w:firstRow="0" w:lastRow="0" w:firstColumn="1" w:lastColumn="0" w:oddVBand="0" w:evenVBand="0" w:oddHBand="0" w:evenHBand="0" w:firstRowFirstColumn="0" w:firstRowLastColumn="0" w:lastRowFirstColumn="0" w:lastRowLastColumn="0"/>
            <w:tcW w:w="1121" w:type="pct"/>
          </w:tcPr>
          <w:p w14:paraId="00E7FD9E" w14:textId="77777777" w:rsidR="00FD46F1" w:rsidRPr="00A660B9" w:rsidRDefault="00FD46F1" w:rsidP="00F21222">
            <w:pPr>
              <w:spacing w:after="0"/>
            </w:pPr>
            <w:r w:rsidRPr="00A660B9">
              <w:t>Offshore wind</w:t>
            </w:r>
          </w:p>
        </w:tc>
        <w:tc>
          <w:tcPr>
            <w:tcW w:w="956" w:type="pct"/>
          </w:tcPr>
          <w:p w14:paraId="5EF94946" w14:textId="77777777" w:rsidR="00FD46F1" w:rsidRPr="00A660B9" w:rsidRDefault="00FD46F1" w:rsidP="00F21222">
            <w:pPr>
              <w:spacing w:after="0"/>
              <w:cnfStyle w:val="000000000000" w:firstRow="0" w:lastRow="0" w:firstColumn="0" w:lastColumn="0" w:oddVBand="0" w:evenVBand="0" w:oddHBand="0" w:evenHBand="0" w:firstRowFirstColumn="0" w:firstRowLastColumn="0" w:lastRowFirstColumn="0" w:lastRowLastColumn="0"/>
            </w:pPr>
            <w:r w:rsidRPr="00A660B9">
              <w:t>51%</w:t>
            </w:r>
          </w:p>
        </w:tc>
        <w:tc>
          <w:tcPr>
            <w:tcW w:w="975" w:type="pct"/>
          </w:tcPr>
          <w:p w14:paraId="1C7CE916" w14:textId="3223B235" w:rsidR="00FD46F1" w:rsidRPr="00A660B9" w:rsidRDefault="00FD46F1" w:rsidP="00F21222">
            <w:pPr>
              <w:spacing w:after="0"/>
              <w:cnfStyle w:val="000000000000" w:firstRow="0" w:lastRow="0" w:firstColumn="0" w:lastColumn="0" w:oddVBand="0" w:evenVBand="0" w:oddHBand="0" w:evenHBand="0" w:firstRowFirstColumn="0" w:firstRowLastColumn="0" w:lastRowFirstColumn="0" w:lastRowLastColumn="0"/>
            </w:pPr>
            <w:r w:rsidRPr="00A660B9">
              <w:t>90</w:t>
            </w:r>
          </w:p>
        </w:tc>
        <w:tc>
          <w:tcPr>
            <w:tcW w:w="975" w:type="pct"/>
          </w:tcPr>
          <w:p w14:paraId="7F06AA16" w14:textId="77777777" w:rsidR="00FD46F1" w:rsidRPr="00A660B9" w:rsidRDefault="00FD46F1" w:rsidP="00F21222">
            <w:pPr>
              <w:spacing w:after="0"/>
              <w:cnfStyle w:val="000000000000" w:firstRow="0" w:lastRow="0" w:firstColumn="0" w:lastColumn="0" w:oddVBand="0" w:evenVBand="0" w:oddHBand="0" w:evenHBand="0" w:firstRowFirstColumn="0" w:firstRowLastColumn="0" w:lastRowFirstColumn="0" w:lastRowLastColumn="0"/>
            </w:pPr>
            <w:r w:rsidRPr="00D857A6">
              <w:t>330</w:t>
            </w:r>
          </w:p>
        </w:tc>
        <w:tc>
          <w:tcPr>
            <w:tcW w:w="973" w:type="pct"/>
          </w:tcPr>
          <w:p w14:paraId="3DB7F791" w14:textId="77777777" w:rsidR="00FD46F1" w:rsidRPr="00A660B9" w:rsidRDefault="00FD46F1" w:rsidP="00F21222">
            <w:pPr>
              <w:spacing w:after="0"/>
              <w:cnfStyle w:val="000000000000" w:firstRow="0" w:lastRow="0" w:firstColumn="0" w:lastColumn="0" w:oddVBand="0" w:evenVBand="0" w:oddHBand="0" w:evenHBand="0" w:firstRowFirstColumn="0" w:firstRowLastColumn="0" w:lastRowFirstColumn="0" w:lastRowLastColumn="0"/>
            </w:pPr>
            <w:r w:rsidRPr="00D857A6">
              <w:t>302</w:t>
            </w:r>
          </w:p>
        </w:tc>
      </w:tr>
    </w:tbl>
    <w:p w14:paraId="6B525F3B" w14:textId="14961FDC" w:rsidR="006A196F" w:rsidRDefault="006A196F" w:rsidP="006A196F">
      <w:pPr>
        <w:spacing w:before="120"/>
        <w:jc w:val="both"/>
      </w:pPr>
      <w:r>
        <w:t xml:space="preserve">The results of this sensitivity analysis are shown </w:t>
      </w:r>
      <w:r>
        <w:fldChar w:fldCharType="begin"/>
      </w:r>
      <w:r>
        <w:instrText xml:space="preserve"> REF _Ref108777379 \h </w:instrText>
      </w:r>
      <w:r>
        <w:fldChar w:fldCharType="separate"/>
      </w:r>
      <w:r w:rsidR="000A0462">
        <w:t xml:space="preserve">Figure </w:t>
      </w:r>
      <w:r w:rsidR="000A0462">
        <w:rPr>
          <w:noProof/>
        </w:rPr>
        <w:t>5</w:t>
      </w:r>
      <w:r w:rsidR="000A0462">
        <w:noBreakHyphen/>
      </w:r>
      <w:r w:rsidR="000A0462">
        <w:rPr>
          <w:noProof/>
        </w:rPr>
        <w:t>8</w:t>
      </w:r>
      <w:r>
        <w:fldChar w:fldCharType="end"/>
      </w:r>
      <w:r>
        <w:t xml:space="preserve">. </w:t>
      </w:r>
    </w:p>
    <w:p w14:paraId="2D1FFDC8" w14:textId="1DA03EAB" w:rsidR="006A196F" w:rsidRDefault="00FD7EBB" w:rsidP="006A196F">
      <w:pPr>
        <w:keepNext/>
        <w:spacing w:before="120"/>
        <w:jc w:val="both"/>
      </w:pPr>
      <w:r>
        <w:rPr>
          <w:noProof/>
        </w:rPr>
        <w:drawing>
          <wp:inline distT="0" distB="0" distL="0" distR="0" wp14:anchorId="2790F15A" wp14:editId="63A43E9D">
            <wp:extent cx="5760000" cy="2743200"/>
            <wp:effectExtent l="0" t="0" r="0" b="0"/>
            <wp:docPr id="1129663439" name="Chart 1">
              <a:extLst xmlns:a="http://schemas.openxmlformats.org/drawingml/2006/main">
                <a:ext uri="{FF2B5EF4-FFF2-40B4-BE49-F238E27FC236}">
                  <a16:creationId xmlns:a16="http://schemas.microsoft.com/office/drawing/2014/main" id="{CA6A3F2C-D0C6-45F9-8B3D-76A5DCEF5A6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521C4249" w14:textId="31C3AB8D" w:rsidR="006A196F" w:rsidRDefault="006A196F" w:rsidP="006A196F">
      <w:pPr>
        <w:pStyle w:val="Caption"/>
      </w:pPr>
      <w:bookmarkStart w:id="274" w:name="_Ref108777379"/>
      <w:bookmarkStart w:id="275" w:name="_Toc149560209"/>
      <w:r>
        <w:t xml:space="preserve">Figure </w:t>
      </w:r>
      <w:r w:rsidR="00FC7334">
        <w:fldChar w:fldCharType="begin"/>
      </w:r>
      <w:r w:rsidR="00FC7334">
        <w:instrText xml:space="preserve"> STYLEREF 1 \s </w:instrText>
      </w:r>
      <w:r w:rsidR="00FC7334">
        <w:fldChar w:fldCharType="separate"/>
      </w:r>
      <w:r w:rsidR="000A0462">
        <w:rPr>
          <w:noProof/>
        </w:rPr>
        <w:t>5</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8</w:t>
      </w:r>
      <w:r w:rsidR="00FC7334">
        <w:fldChar w:fldCharType="end"/>
      </w:r>
      <w:bookmarkEnd w:id="274"/>
      <w:r>
        <w:t xml:space="preserve"> Extended sensitivity analysis of electrolysis scenarios</w:t>
      </w:r>
      <w:bookmarkEnd w:id="275"/>
    </w:p>
    <w:p w14:paraId="75F4AD3A" w14:textId="161DCE4A" w:rsidR="00CE6767" w:rsidRDefault="006A196F" w:rsidP="00174306">
      <w:pPr>
        <w:jc w:val="both"/>
      </w:pPr>
      <w:r>
        <w:t xml:space="preserve">The </w:t>
      </w:r>
      <w:r w:rsidR="00FD7EBB">
        <w:t xml:space="preserve">original </w:t>
      </w:r>
      <w:r>
        <w:t xml:space="preserve">basis of the process and techno-economic modelling was a high utilisation (90%) such that the facility had to be grid connected, with a renewable </w:t>
      </w:r>
      <w:r w:rsidR="00CE6767">
        <w:t xml:space="preserve">electricity </w:t>
      </w:r>
      <w:r>
        <w:t>supply agreement</w:t>
      </w:r>
      <w:r w:rsidR="00FD7EBB">
        <w:t xml:space="preserve"> in place to guarantee green electricity</w:t>
      </w:r>
      <w:r>
        <w:t>.</w:t>
      </w:r>
      <w:r w:rsidR="00CE6767">
        <w:t xml:space="preserve"> </w:t>
      </w:r>
      <w:r w:rsidR="00FD7EBB">
        <w:t xml:space="preserve">However, in practice and at these scales, true renewable electricity may well come behind the meter and this sensitivity — based on nominal </w:t>
      </w:r>
      <w:r w:rsidR="00FD7EBB">
        <w:lastRenderedPageBreak/>
        <w:t xml:space="preserve">Australian averages for various generators — illustrates how susceptible the LCOH and technical feasibility of this approach is. </w:t>
      </w:r>
    </w:p>
    <w:p w14:paraId="284711A4" w14:textId="744830C8" w:rsidR="00475379" w:rsidRDefault="003F53EF" w:rsidP="003F53EF">
      <w:pPr>
        <w:pStyle w:val="Heading1"/>
      </w:pPr>
      <w:bookmarkStart w:id="276" w:name="_Toc149560776"/>
      <w:r>
        <w:t>Carriers</w:t>
      </w:r>
      <w:bookmarkEnd w:id="276"/>
    </w:p>
    <w:p w14:paraId="389EF38B" w14:textId="77777777" w:rsidR="00A55659" w:rsidRDefault="00A55659" w:rsidP="00A55659">
      <w:pPr>
        <w:pStyle w:val="Heading2"/>
      </w:pPr>
      <w:bookmarkStart w:id="277" w:name="_Toc149560777"/>
      <w:r>
        <w:t>Introduction</w:t>
      </w:r>
      <w:bookmarkEnd w:id="277"/>
    </w:p>
    <w:p w14:paraId="7C9A5820" w14:textId="456C96C3" w:rsidR="00A55659" w:rsidRDefault="003F53EF" w:rsidP="003F53EF">
      <w:pPr>
        <w:jc w:val="both"/>
      </w:pPr>
      <w:r>
        <w:t xml:space="preserve">Hydrogen carriers are different physical or chemical forms of hydrogen which can be used to store and transport it in safer or more cost-effective ways. </w:t>
      </w:r>
      <w:r w:rsidR="00A55659">
        <w:t xml:space="preserve">Currently, the most prospective </w:t>
      </w:r>
      <w:r>
        <w:t>hydrogen carriers include ammonia (NH</w:t>
      </w:r>
      <w:r>
        <w:rPr>
          <w:vertAlign w:val="subscript"/>
        </w:rPr>
        <w:t>3</w:t>
      </w:r>
      <w:r>
        <w:t>), methanol (CH</w:t>
      </w:r>
      <w:r>
        <w:rPr>
          <w:vertAlign w:val="subscript"/>
        </w:rPr>
        <w:t>3</w:t>
      </w:r>
      <w:r>
        <w:t>OH) and liquid hydrogen (H</w:t>
      </w:r>
      <w:r>
        <w:rPr>
          <w:vertAlign w:val="subscript"/>
        </w:rPr>
        <w:t>2</w:t>
      </w:r>
      <w:r>
        <w:t xml:space="preserve">). </w:t>
      </w:r>
      <w:r w:rsidR="00A55659">
        <w:t>M</w:t>
      </w:r>
      <w:r>
        <w:t>ethylcyclohexane (CH</w:t>
      </w:r>
      <w:r>
        <w:rPr>
          <w:vertAlign w:val="subscript"/>
        </w:rPr>
        <w:t>3</w:t>
      </w:r>
      <w:r>
        <w:t>C</w:t>
      </w:r>
      <w:r>
        <w:rPr>
          <w:vertAlign w:val="subscript"/>
        </w:rPr>
        <w:t>6</w:t>
      </w:r>
      <w:r>
        <w:t>H</w:t>
      </w:r>
      <w:r>
        <w:rPr>
          <w:vertAlign w:val="subscript"/>
        </w:rPr>
        <w:t>11</w:t>
      </w:r>
      <w:r>
        <w:t xml:space="preserve">) </w:t>
      </w:r>
      <w:r w:rsidR="00A55659">
        <w:t xml:space="preserve">(often simplified to MCH) </w:t>
      </w:r>
      <w:r>
        <w:t xml:space="preserve">is </w:t>
      </w:r>
      <w:r w:rsidR="00A55659">
        <w:t>receiving more attention</w:t>
      </w:r>
      <w:r>
        <w:t xml:space="preserve"> as a suitable hydrogen carrier but was not investigated in-depth as it is generally considered the least efficient</w:t>
      </w:r>
      <w:r w:rsidR="00A55659">
        <w:t xml:space="preserve"> and has the lowest TRL</w:t>
      </w:r>
      <w:r>
        <w:t xml:space="preserve">. </w:t>
      </w:r>
    </w:p>
    <w:p w14:paraId="6CC3B259" w14:textId="6F1FCC32" w:rsidR="003F53EF" w:rsidRDefault="003F53EF" w:rsidP="003F53EF">
      <w:pPr>
        <w:jc w:val="both"/>
      </w:pPr>
      <w:r w:rsidRPr="00EF25C1">
        <w:t>Ammonia has a mature production industry and market in Australia. Ammonia stores the most hydrogen (1</w:t>
      </w:r>
      <w:r>
        <w:t>8</w:t>
      </w:r>
      <w:r w:rsidRPr="00EF25C1">
        <w:t xml:space="preserve">wt%) compared to other chemical carriers such as </w:t>
      </w:r>
      <w:r>
        <w:t>m</w:t>
      </w:r>
      <w:r w:rsidRPr="00EF25C1">
        <w:t xml:space="preserve">ethanol and MCH. Under </w:t>
      </w:r>
      <w:r>
        <w:t xml:space="preserve">refrigeration to -33.3 °C, ammonia remains liquid at atmospheric pressure. While existing ammonia plants typically use steam methane reforming to produce the hydrogen, Yara, Dyna Nobel and Queensland Nitrates have </w:t>
      </w:r>
      <w:r w:rsidR="00A55659">
        <w:t xml:space="preserve">all announced </w:t>
      </w:r>
      <w:r>
        <w:t>plans to produce green hydrogen to make green ammonia</w:t>
      </w:r>
      <w:r w:rsidR="00A55659">
        <w:t>.</w:t>
      </w:r>
      <w:r>
        <w:t xml:space="preserve"> </w:t>
      </w:r>
      <w:r w:rsidR="00A55659">
        <w:t>Global infrastructure for transporting ammonia is already in place with millions of tonnes traded globally via shipping.</w:t>
      </w:r>
    </w:p>
    <w:p w14:paraId="2A9DDEBE" w14:textId="669B9BB5" w:rsidR="003F53EF" w:rsidRDefault="003F53EF" w:rsidP="003F53EF">
      <w:pPr>
        <w:jc w:val="both"/>
      </w:pPr>
      <w:r w:rsidRPr="003E2DAC">
        <w:t>Methanol has been produced at industrial scale since the 1800s, with mature and established process technology</w:t>
      </w:r>
      <w:r>
        <w:t xml:space="preserve"> and is comprised of 12wt% hydrogen and is a liquid at atmospheric conditions. Methanol is </w:t>
      </w:r>
      <w:r w:rsidR="00A55659">
        <w:t xml:space="preserve">traditionally </w:t>
      </w:r>
      <w:r>
        <w:t xml:space="preserve">produced </w:t>
      </w:r>
      <w:r w:rsidR="00A55659">
        <w:t>via syngas pathways, alth</w:t>
      </w:r>
      <w:r>
        <w:t xml:space="preserve">ough </w:t>
      </w:r>
      <w:r w:rsidR="00A55659">
        <w:t xml:space="preserve">hydrogenation of a green source of </w:t>
      </w:r>
      <w:r>
        <w:t>CO</w:t>
      </w:r>
      <w:r>
        <w:rPr>
          <w:vertAlign w:val="subscript"/>
        </w:rPr>
        <w:t>2</w:t>
      </w:r>
      <w:r>
        <w:t xml:space="preserve"> </w:t>
      </w:r>
      <w:r w:rsidR="00A55659">
        <w:t xml:space="preserve">allows for a green methanol to be produced. </w:t>
      </w:r>
      <w:r w:rsidRPr="006B2E20">
        <w:t xml:space="preserve">Methanol plants are typically highly integrated with the upstream process of hydrogen production, currently dominated by natural gas and coal feedstocks. Global infrastructure for transporting methanol is already in place, with thousands of liquid chemical tanker ships in operation. </w:t>
      </w:r>
    </w:p>
    <w:p w14:paraId="0576F3C5" w14:textId="613AFD04" w:rsidR="003F53EF" w:rsidRDefault="003F53EF" w:rsidP="003F53EF">
      <w:pPr>
        <w:jc w:val="both"/>
      </w:pPr>
      <w:r>
        <w:t xml:space="preserve">Liquefied hydrogen is a process which is has been achieved traditionally with a helium refrigerant at relatively small scale for </w:t>
      </w:r>
      <w:r w:rsidR="00A55659">
        <w:t>scientific or military</w:t>
      </w:r>
      <w:r>
        <w:t xml:space="preserve"> uses, however, scale-up is </w:t>
      </w:r>
      <w:r w:rsidR="00A55659">
        <w:t xml:space="preserve">for global trade </w:t>
      </w:r>
      <w:r>
        <w:t xml:space="preserve">beginning to </w:t>
      </w:r>
      <w:r w:rsidR="00A55659">
        <w:t>be considered</w:t>
      </w:r>
      <w:r>
        <w:t xml:space="preserve">. Hydrogen can be stored at atmospheric pressure aat a temperature of -253 °C. The largest plants are now producing hydrogen at about 30 tpd, with some proposals for &gt;100 tpd plants in the feasibility phase. </w:t>
      </w:r>
    </w:p>
    <w:p w14:paraId="3F7290C0" w14:textId="3DE99B7E" w:rsidR="003F53EF" w:rsidRDefault="003F53EF" w:rsidP="003F53EF">
      <w:pPr>
        <w:jc w:val="both"/>
      </w:pPr>
      <w:r>
        <w:t>Three scenarios for hydrogen carrier production were investigated.</w:t>
      </w:r>
      <w:r w:rsidR="00A55659">
        <w:t xml:space="preserve"> It was important to consider the additionality of the carrier production and as such the report only considers the transformation of a hydrogen (at pipeline specifications) into the relevant carrier. As such the source of the hydrogen (assumed to be green but could equally be blue) is not considered in the process modelling or subsequent economic analysis. All scenarios consider the same hydrogen input rate 25,000 tonnes per year, delivered via pipeline inside the battery limit. As such intermittency or storage requirements at the facility gate for green hydrogen production are not considered. </w:t>
      </w:r>
      <w:r>
        <w:rPr>
          <w:b/>
        </w:rPr>
        <w:t xml:space="preserve">Green </w:t>
      </w:r>
      <w:r w:rsidRPr="00FE347C">
        <w:rPr>
          <w:b/>
        </w:rPr>
        <w:t>ammonia</w:t>
      </w:r>
      <w:r>
        <w:rPr>
          <w:b/>
        </w:rPr>
        <w:t xml:space="preserve"> </w:t>
      </w:r>
      <w:r>
        <w:t>considers ammonia produced using the Haber-Bosch process.</w:t>
      </w:r>
      <w:r w:rsidR="00A55659">
        <w:t xml:space="preserve"> The air separation unit required to deliver nitrogen for the Haber-Bosch process is considered inside the battery limit.</w:t>
      </w:r>
      <w:r>
        <w:t xml:space="preserve"> </w:t>
      </w:r>
      <w:r>
        <w:rPr>
          <w:b/>
        </w:rPr>
        <w:t xml:space="preserve">Green methanol </w:t>
      </w:r>
      <w:r>
        <w:t xml:space="preserve">uses green hydrogen </w:t>
      </w:r>
      <w:r w:rsidR="00A55659">
        <w:t xml:space="preserve">to hydrogenate CO2. Importantly, </w:t>
      </w:r>
      <w:r w:rsidR="00CB3347">
        <w:t xml:space="preserve">in the results presented here, </w:t>
      </w:r>
      <w:r w:rsidR="00A55659">
        <w:t xml:space="preserve">the </w:t>
      </w:r>
      <w:r>
        <w:t xml:space="preserve">carbon dioxide </w:t>
      </w:r>
      <w:r w:rsidR="00A55659">
        <w:t xml:space="preserve">is delivered </w:t>
      </w:r>
      <w:r w:rsidR="00CB3347">
        <w:t>at pipeline specifications inside the battery limit. It is assumed that the CO</w:t>
      </w:r>
      <w:r w:rsidR="00CB3347" w:rsidRPr="00CB3347">
        <w:rPr>
          <w:vertAlign w:val="subscript"/>
        </w:rPr>
        <w:t>2</w:t>
      </w:r>
      <w:r w:rsidR="00CB3347">
        <w:t xml:space="preserve"> source is either biomass or </w:t>
      </w:r>
      <w:r>
        <w:t xml:space="preserve">direct air capture to </w:t>
      </w:r>
      <w:r w:rsidR="00CB3347">
        <w:t>ensure the carbon neutrality of the methanol. Fossil CO</w:t>
      </w:r>
      <w:r w:rsidR="00CB3347" w:rsidRPr="00CB3347">
        <w:rPr>
          <w:vertAlign w:val="subscript"/>
        </w:rPr>
        <w:t>2</w:t>
      </w:r>
      <w:r w:rsidR="00CB3347">
        <w:t xml:space="preserve"> sources must be </w:t>
      </w:r>
      <w:r w:rsidR="00CB3347">
        <w:lastRenderedPageBreak/>
        <w:t>actively avoided to ensure the methanol does not simply because a means to move CO</w:t>
      </w:r>
      <w:r w:rsidR="00CB3347" w:rsidRPr="00CB3347">
        <w:rPr>
          <w:vertAlign w:val="subscript"/>
        </w:rPr>
        <w:t>2</w:t>
      </w:r>
      <w:r w:rsidR="00CB3347">
        <w:t xml:space="preserve"> emissions between producers and consumers. </w:t>
      </w:r>
      <w:r>
        <w:t xml:space="preserve">Finally, </w:t>
      </w:r>
      <w:r>
        <w:rPr>
          <w:b/>
        </w:rPr>
        <w:t>Liquid hydrogen</w:t>
      </w:r>
      <w:r>
        <w:t xml:space="preserve"> investigates cryogenically cooling hydrogen to its liquid state to increase the volumetric energy density. </w:t>
      </w:r>
    </w:p>
    <w:p w14:paraId="2927FAD4" w14:textId="30F98B2E" w:rsidR="003F53EF" w:rsidRDefault="003F53EF" w:rsidP="003F53EF">
      <w:pPr>
        <w:jc w:val="both"/>
      </w:pPr>
      <w:r>
        <w:t xml:space="preserve">All scenarios model the same hydrogen conversion capacity of 25 ktpa (approximately 68 tpd) and the hydrogen cost </w:t>
      </w:r>
      <w:r w:rsidR="00CB3347">
        <w:t>wa</w:t>
      </w:r>
      <w:r>
        <w:t xml:space="preserve">s not considered the discounted cash flow. </w:t>
      </w:r>
    </w:p>
    <w:p w14:paraId="7DCE7220" w14:textId="77777777" w:rsidR="003F53EF" w:rsidRDefault="003F53EF" w:rsidP="003F53EF">
      <w:pPr>
        <w:pStyle w:val="Heading2"/>
      </w:pPr>
      <w:bookmarkStart w:id="278" w:name="_Toc149560778"/>
      <w:r w:rsidRPr="003F53EF">
        <w:t>Process</w:t>
      </w:r>
      <w:r>
        <w:t xml:space="preserve"> decscription</w:t>
      </w:r>
      <w:bookmarkEnd w:id="278"/>
    </w:p>
    <w:p w14:paraId="73FD3107" w14:textId="77777777" w:rsidR="003F53EF" w:rsidRDefault="003F53EF" w:rsidP="003F53EF">
      <w:pPr>
        <w:pStyle w:val="Heading3"/>
      </w:pPr>
      <w:bookmarkStart w:id="279" w:name="_Toc149560779"/>
      <w:r>
        <w:t>Green Ammonia</w:t>
      </w:r>
      <w:bookmarkEnd w:id="279"/>
    </w:p>
    <w:p w14:paraId="534EE00A" w14:textId="268BA516" w:rsidR="003F53EF" w:rsidRDefault="003F53EF" w:rsidP="003F53EF">
      <w:pPr>
        <w:jc w:val="both"/>
      </w:pPr>
      <w:r w:rsidRPr="00EF25C1">
        <w:t>Industrial ammonia is produced using the Haber-Bosch process</w:t>
      </w:r>
      <w:r>
        <w:t xml:space="preserve"> was</w:t>
      </w:r>
      <w:r w:rsidRPr="00EF25C1">
        <w:t xml:space="preserve"> developed in 1908. This reaction is dependent on the right mix of catalyst, temperature and pressure. The Haber-Bosch process demands temperatures above 400°C and pressures up to 30 MPa. The minimum theoretical energy required to produce 1kg of ammonia is 5.64 kWh (20.3 MJ) based on the lower heating value of ammonia </w:t>
      </w:r>
      <w:sdt>
        <w:sdtPr>
          <w:id w:val="1253240876"/>
          <w:citation/>
        </w:sdtPr>
        <w:sdtContent>
          <w:r>
            <w:fldChar w:fldCharType="begin"/>
          </w:r>
          <w:r>
            <w:instrText xml:space="preserve"> CITATION OEC07 \l 3081 </w:instrText>
          </w:r>
          <w:r>
            <w:fldChar w:fldCharType="separate"/>
          </w:r>
          <w:r w:rsidR="009357B5" w:rsidRPr="009357B5">
            <w:rPr>
              <w:noProof/>
            </w:rPr>
            <w:t>[6]</w:t>
          </w:r>
          <w:r>
            <w:fldChar w:fldCharType="end"/>
          </w:r>
        </w:sdtContent>
      </w:sdt>
      <w:r w:rsidRPr="00EF25C1">
        <w:t xml:space="preserve">. This includes the total reaction process from water and air. </w:t>
      </w:r>
    </w:p>
    <w:p w14:paraId="13F5BB46" w14:textId="545B1B0B" w:rsidR="003F53EF" w:rsidRDefault="003F53EF" w:rsidP="003F53EF">
      <w:pPr>
        <w:jc w:val="both"/>
      </w:pPr>
      <w:r w:rsidRPr="00EF25C1">
        <w:t xml:space="preserve">Over last century, the </w:t>
      </w:r>
      <w:r w:rsidR="00CB3347">
        <w:t>Haber-Bosch</w:t>
      </w:r>
      <w:r w:rsidRPr="00EF25C1">
        <w:t xml:space="preserve"> process has been continuously optimised, reducing the energy input from 60 MJ per kg of ammonia in the mid-1850s to current leading technology of 27.4-31.8 MJ per kg of ammonia</w:t>
      </w:r>
      <w:r>
        <w:t xml:space="preserve"> </w:t>
      </w:r>
      <w:sdt>
        <w:sdtPr>
          <w:id w:val="347150832"/>
          <w:citation/>
        </w:sdtPr>
        <w:sdtContent>
          <w:r>
            <w:fldChar w:fldCharType="begin"/>
          </w:r>
          <w:r>
            <w:instrText xml:space="preserve"> CITATION Kev19 \l 3081 </w:instrText>
          </w:r>
          <w:r>
            <w:fldChar w:fldCharType="separate"/>
          </w:r>
          <w:r w:rsidR="009357B5" w:rsidRPr="009357B5">
            <w:rPr>
              <w:noProof/>
            </w:rPr>
            <w:t>[7]</w:t>
          </w:r>
          <w:r>
            <w:fldChar w:fldCharType="end"/>
          </w:r>
        </w:sdtContent>
      </w:sdt>
      <w:r w:rsidRPr="00EF25C1">
        <w:t>. The biggest efficiency gain has been through the replacement of coal feedstocks to methane derived</w:t>
      </w:r>
      <w:r w:rsidR="00CB3347">
        <w:t xml:space="preserve"> syngas</w:t>
      </w:r>
      <w:r w:rsidRPr="00EF25C1">
        <w:t xml:space="preserve">. Other technology developments, such as the introduction of large centrifugal compressors, has led to improved heat integration and allowed for dramatic scale-up of plant capacity. A 300 tonne per day ammonia production facility is considered as a minimum size for a </w:t>
      </w:r>
      <w:r w:rsidR="00CB3347">
        <w:t xml:space="preserve">conventional </w:t>
      </w:r>
      <w:r w:rsidRPr="00EF25C1">
        <w:t>commercial plant.</w:t>
      </w:r>
      <w:r w:rsidRPr="007B6DC4">
        <w:t xml:space="preserve"> </w:t>
      </w:r>
    </w:p>
    <w:p w14:paraId="551E2586" w14:textId="21B33725" w:rsidR="003F53EF" w:rsidRPr="002915AE" w:rsidRDefault="003F53EF" w:rsidP="003F53EF">
      <w:pPr>
        <w:jc w:val="both"/>
      </w:pPr>
      <w:r w:rsidRPr="00996A17">
        <w:t xml:space="preserve">The context for this report is to model </w:t>
      </w:r>
      <w:r w:rsidR="00CB3347">
        <w:t>a</w:t>
      </w:r>
      <w:r w:rsidRPr="00996A17">
        <w:t xml:space="preserve">mmonia production as a hydrogen energy vector. The model herein is based on data from Rouwenhorsta et. </w:t>
      </w:r>
      <w:r w:rsidR="00CB3347" w:rsidRPr="00996A17">
        <w:t>A</w:t>
      </w:r>
      <w:r w:rsidRPr="00996A17">
        <w:t xml:space="preserve">l. </w:t>
      </w:r>
      <w:sdt>
        <w:sdtPr>
          <w:id w:val="707465404"/>
          <w:citation/>
        </w:sdtPr>
        <w:sdtContent>
          <w:r>
            <w:fldChar w:fldCharType="begin"/>
          </w:r>
          <w:r>
            <w:instrText xml:space="preserve"> CITATION Kev19 \l 3081 </w:instrText>
          </w:r>
          <w:r>
            <w:fldChar w:fldCharType="separate"/>
          </w:r>
          <w:r w:rsidR="009357B5" w:rsidRPr="009357B5">
            <w:rPr>
              <w:noProof/>
            </w:rPr>
            <w:t>[7]</w:t>
          </w:r>
          <w:r>
            <w:fldChar w:fldCharType="end"/>
          </w:r>
        </w:sdtContent>
      </w:sdt>
      <w:r w:rsidRPr="00996A17">
        <w:t xml:space="preserve">, which considers hydrogen fed from large-scale electrolysis, and </w:t>
      </w:r>
      <w:r w:rsidR="00CB3347">
        <w:t xml:space="preserve">an ammonia model developed in </w:t>
      </w:r>
      <w:r w:rsidRPr="00996A17">
        <w:t>Aspen</w:t>
      </w:r>
      <w:r w:rsidR="00CB3347">
        <w:t xml:space="preserve">’s ammonia guide </w:t>
      </w:r>
      <w:r w:rsidRPr="00996A17">
        <w:t xml:space="preserve">particularly around the reactor design. Rouwenhorsta et. </w:t>
      </w:r>
      <w:r w:rsidR="00CB3347" w:rsidRPr="00996A17">
        <w:t>A</w:t>
      </w:r>
      <w:r w:rsidRPr="00996A17">
        <w:t>l. (2019) looks at P2A2P where ammonia product and purge streams are also combusted to provide power generation for site use. Our model</w:t>
      </w:r>
      <w:r w:rsidR="0037696D">
        <w:t xml:space="preserve"> (</w:t>
      </w:r>
      <w:r w:rsidR="0037696D">
        <w:fldChar w:fldCharType="begin"/>
      </w:r>
      <w:r w:rsidR="0037696D">
        <w:instrText xml:space="preserve"> REF _Ref108606528 \h </w:instrText>
      </w:r>
      <w:r w:rsidR="0037696D">
        <w:fldChar w:fldCharType="separate"/>
      </w:r>
      <w:r w:rsidR="000A0462">
        <w:t xml:space="preserve">Figure </w:t>
      </w:r>
      <w:r w:rsidR="000A0462">
        <w:rPr>
          <w:noProof/>
        </w:rPr>
        <w:t>6</w:t>
      </w:r>
      <w:r w:rsidR="000A0462">
        <w:noBreakHyphen/>
      </w:r>
      <w:r w:rsidR="000A0462">
        <w:rPr>
          <w:noProof/>
        </w:rPr>
        <w:t>1</w:t>
      </w:r>
      <w:r w:rsidR="0037696D">
        <w:fldChar w:fldCharType="end"/>
      </w:r>
      <w:r w:rsidR="0037696D">
        <w:t>)</w:t>
      </w:r>
      <w:r w:rsidRPr="00996A17">
        <w:t xml:space="preserve"> </w:t>
      </w:r>
      <w:r w:rsidR="00CB3347">
        <w:t>includes a</w:t>
      </w:r>
      <w:r w:rsidRPr="00996A17">
        <w:t xml:space="preserve">ir </w:t>
      </w:r>
      <w:r w:rsidR="00CB3347">
        <w:t>s</w:t>
      </w:r>
      <w:r w:rsidRPr="00996A17">
        <w:t xml:space="preserve">eparation for nitrogen generation and the </w:t>
      </w:r>
      <w:r w:rsidR="00CB3347">
        <w:t>Haber-Bosch</w:t>
      </w:r>
      <w:r w:rsidRPr="00996A17">
        <w:t xml:space="preserve"> synthesis loop.</w:t>
      </w:r>
      <w:r w:rsidR="0037696D">
        <w:t xml:space="preserve"> The refrigeration package to produce liquid ammonia ready for shipping is included in our process modelling </w:t>
      </w:r>
      <w:r w:rsidR="00AF7284">
        <w:t>and</w:t>
      </w:r>
      <w:r w:rsidR="0037696D">
        <w:t xml:space="preserve"> economic analysis.</w:t>
      </w:r>
    </w:p>
    <w:p w14:paraId="00926F42" w14:textId="77777777" w:rsidR="003F53EF" w:rsidRDefault="003F53EF" w:rsidP="003F53EF">
      <w:pPr>
        <w:jc w:val="both"/>
      </w:pPr>
    </w:p>
    <w:p w14:paraId="0CC2E7D5" w14:textId="77777777" w:rsidR="003F53EF" w:rsidRDefault="003F53EF" w:rsidP="003F53EF">
      <w:pPr>
        <w:keepNext/>
        <w:jc w:val="both"/>
      </w:pPr>
      <w:r>
        <w:rPr>
          <w:noProof/>
        </w:rPr>
        <w:lastRenderedPageBreak/>
        <w:drawing>
          <wp:inline distT="0" distB="0" distL="0" distR="0" wp14:anchorId="497EE789" wp14:editId="2485542E">
            <wp:extent cx="5731510" cy="2722245"/>
            <wp:effectExtent l="0" t="0" r="2540" b="1905"/>
            <wp:docPr id="3" name="Picture 3"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Diagram&#10;&#10;Description automatically generated"/>
                    <pic:cNvPicPr/>
                  </pic:nvPicPr>
                  <pic:blipFill>
                    <a:blip r:embed="rId71"/>
                    <a:stretch>
                      <a:fillRect/>
                    </a:stretch>
                  </pic:blipFill>
                  <pic:spPr>
                    <a:xfrm>
                      <a:off x="0" y="0"/>
                      <a:ext cx="5731510" cy="2722245"/>
                    </a:xfrm>
                    <a:prstGeom prst="rect">
                      <a:avLst/>
                    </a:prstGeom>
                  </pic:spPr>
                </pic:pic>
              </a:graphicData>
            </a:graphic>
          </wp:inline>
        </w:drawing>
      </w:r>
    </w:p>
    <w:p w14:paraId="2C449A57" w14:textId="65B59D0A" w:rsidR="003F53EF" w:rsidRDefault="003F53EF" w:rsidP="00AF6C11">
      <w:pPr>
        <w:pStyle w:val="Caption"/>
      </w:pPr>
      <w:bookmarkStart w:id="280" w:name="_Ref108606528"/>
      <w:bookmarkStart w:id="281" w:name="_Toc149560210"/>
      <w:r>
        <w:t xml:space="preserve">Figure </w:t>
      </w:r>
      <w:r w:rsidR="00FC7334">
        <w:fldChar w:fldCharType="begin"/>
      </w:r>
      <w:r w:rsidR="00FC7334">
        <w:instrText xml:space="preserve"> STYLEREF 1 \s </w:instrText>
      </w:r>
      <w:r w:rsidR="00FC7334">
        <w:fldChar w:fldCharType="separate"/>
      </w:r>
      <w:r w:rsidR="000A0462">
        <w:rPr>
          <w:noProof/>
        </w:rPr>
        <w:t>6</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1</w:t>
      </w:r>
      <w:r w:rsidR="00FC7334">
        <w:fldChar w:fldCharType="end"/>
      </w:r>
      <w:bookmarkEnd w:id="280"/>
      <w:r>
        <w:t xml:space="preserve"> </w:t>
      </w:r>
      <w:r w:rsidR="0037696D">
        <w:t>Simplified process diagram of g</w:t>
      </w:r>
      <w:r>
        <w:t xml:space="preserve">reen </w:t>
      </w:r>
      <w:r w:rsidR="0037696D">
        <w:t>a</w:t>
      </w:r>
      <w:r>
        <w:t>mmonia</w:t>
      </w:r>
      <w:bookmarkEnd w:id="281"/>
      <w:r>
        <w:t xml:space="preserve"> </w:t>
      </w:r>
    </w:p>
    <w:p w14:paraId="5EE1D747" w14:textId="77777777" w:rsidR="003F53EF" w:rsidRDefault="003F53EF" w:rsidP="003F53EF">
      <w:pPr>
        <w:pStyle w:val="Heading3"/>
      </w:pPr>
      <w:bookmarkStart w:id="282" w:name="_Toc149560780"/>
      <w:r>
        <w:t xml:space="preserve">Green </w:t>
      </w:r>
      <w:r w:rsidRPr="003F53EF">
        <w:t>Methanol</w:t>
      </w:r>
      <w:bookmarkEnd w:id="282"/>
    </w:p>
    <w:p w14:paraId="17856FBE" w14:textId="20D433CD" w:rsidR="003F53EF" w:rsidRDefault="003F53EF" w:rsidP="003F53EF">
      <w:pPr>
        <w:jc w:val="both"/>
      </w:pPr>
      <w:r>
        <w:t>Methanol synthesis requires a carbon feedstock and a catalyst in an exothermic reaction and higher yields are given by lower temperatures and higher pressure conditions of around 80 bar. Currently most methanol plants are fed by natural gas, where hydrogen is produced through Steam Methane Reforming and the syngas by-product is used as the carbon feedstock. However, as methanol produces CO</w:t>
      </w:r>
      <w:r w:rsidRPr="0037696D">
        <w:rPr>
          <w:vertAlign w:val="subscript"/>
        </w:rPr>
        <w:t>2</w:t>
      </w:r>
      <w:r>
        <w:t xml:space="preserve"> when decomposed, it is important that the production of methanol is associated with green hydrogen (either as electrolysed hydrogen and green CO</w:t>
      </w:r>
      <w:r w:rsidRPr="0037696D">
        <w:rPr>
          <w:vertAlign w:val="subscript"/>
        </w:rPr>
        <w:t>2</w:t>
      </w:r>
      <w:r>
        <w:t xml:space="preserve"> or syngas from biomass).</w:t>
      </w:r>
      <w:r w:rsidRPr="00807011">
        <w:t xml:space="preserve"> </w:t>
      </w:r>
      <w:r>
        <w:t>Green CO</w:t>
      </w:r>
      <w:r w:rsidRPr="0037696D">
        <w:rPr>
          <w:vertAlign w:val="subscript"/>
        </w:rPr>
        <w:t>2</w:t>
      </w:r>
      <w:r>
        <w:t xml:space="preserve"> can be sourced from biomass (</w:t>
      </w:r>
      <w:r w:rsidR="0037696D">
        <w:t xml:space="preserve">either directly or from </w:t>
      </w:r>
      <w:r>
        <w:t xml:space="preserve">syngas from biomass gasification/pyrolysis or biogas) or </w:t>
      </w:r>
      <w:r w:rsidR="0037696D">
        <w:t>d</w:t>
      </w:r>
      <w:r>
        <w:t>irect air capture (DAC)</w:t>
      </w:r>
      <w:r w:rsidR="0037696D">
        <w:t>. The process model (</w:t>
      </w:r>
      <w:r w:rsidR="0037696D">
        <w:fldChar w:fldCharType="begin"/>
      </w:r>
      <w:r w:rsidR="0037696D">
        <w:instrText xml:space="preserve"> REF _Ref146526662 \h </w:instrText>
      </w:r>
      <w:r w:rsidR="0037696D">
        <w:fldChar w:fldCharType="separate"/>
      </w:r>
      <w:r w:rsidR="000A0462">
        <w:t xml:space="preserve">Figure </w:t>
      </w:r>
      <w:r w:rsidR="000A0462">
        <w:rPr>
          <w:noProof/>
        </w:rPr>
        <w:t>6</w:t>
      </w:r>
      <w:r w:rsidR="000A0462">
        <w:noBreakHyphen/>
      </w:r>
      <w:r w:rsidR="000A0462">
        <w:rPr>
          <w:noProof/>
        </w:rPr>
        <w:t>2</w:t>
      </w:r>
      <w:r w:rsidR="0037696D">
        <w:fldChar w:fldCharType="end"/>
      </w:r>
      <w:r w:rsidR="0037696D">
        <w:t>) does not include provision for CO</w:t>
      </w:r>
      <w:r w:rsidR="0037696D" w:rsidRPr="00AB57D5">
        <w:rPr>
          <w:vertAlign w:val="subscript"/>
        </w:rPr>
        <w:t>2</w:t>
      </w:r>
      <w:r w:rsidR="0037696D">
        <w:t xml:space="preserve"> purification, rather it is assumed that the </w:t>
      </w:r>
      <w:r w:rsidR="00AB57D5">
        <w:t>CO</w:t>
      </w:r>
      <w:r w:rsidR="00AB57D5" w:rsidRPr="00AB57D5">
        <w:rPr>
          <w:vertAlign w:val="subscript"/>
        </w:rPr>
        <w:t>2</w:t>
      </w:r>
      <w:r w:rsidR="00AB57D5">
        <w:t xml:space="preserve"> is provided at pipeline specifications and the purchase cost (base case of $40/tCO</w:t>
      </w:r>
      <w:r w:rsidR="00AB57D5" w:rsidRPr="00AB57D5">
        <w:rPr>
          <w:vertAlign w:val="subscript"/>
        </w:rPr>
        <w:t>2</w:t>
      </w:r>
      <w:r w:rsidR="00AB57D5">
        <w:t>) already includes the costs required to process the CO</w:t>
      </w:r>
      <w:r w:rsidR="00AB57D5" w:rsidRPr="00AB57D5">
        <w:rPr>
          <w:vertAlign w:val="subscript"/>
        </w:rPr>
        <w:t>2</w:t>
      </w:r>
      <w:r w:rsidR="00AB57D5">
        <w:t xml:space="preserve"> to this purity. </w:t>
      </w:r>
    </w:p>
    <w:p w14:paraId="751C93BA" w14:textId="77777777" w:rsidR="003F53EF" w:rsidRDefault="003F53EF" w:rsidP="003F53EF">
      <w:pPr>
        <w:jc w:val="both"/>
      </w:pPr>
      <w:r>
        <w:t xml:space="preserve">Typically, there is a HP steam requirement for this process in the light end separation and the methanol product column to supply the heat for the two boilers. In this analysis, it has been assumed that these would be powered by renewable electricity, adding 20% in CAPEX to the boilers and with an electrical efficiency of 90%. </w:t>
      </w:r>
    </w:p>
    <w:p w14:paraId="645C4041" w14:textId="77777777" w:rsidR="003F53EF" w:rsidRDefault="003F53EF" w:rsidP="003F53EF">
      <w:pPr>
        <w:jc w:val="both"/>
      </w:pPr>
      <w:r>
        <w:rPr>
          <w:noProof/>
        </w:rPr>
        <w:lastRenderedPageBreak/>
        <w:drawing>
          <wp:inline distT="0" distB="0" distL="0" distR="0" wp14:anchorId="29FB2CBF" wp14:editId="23F07288">
            <wp:extent cx="5731510" cy="2306472"/>
            <wp:effectExtent l="0" t="0" r="2540" b="0"/>
            <wp:docPr id="10" name="Picture 10" descr="Chart,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Chart, diagram&#10;&#10;Description automatically generated"/>
                    <pic:cNvPicPr/>
                  </pic:nvPicPr>
                  <pic:blipFill rotWithShape="1">
                    <a:blip r:embed="rId72"/>
                    <a:srcRect b="3960"/>
                    <a:stretch/>
                  </pic:blipFill>
                  <pic:spPr bwMode="auto">
                    <a:xfrm>
                      <a:off x="0" y="0"/>
                      <a:ext cx="5731510" cy="2306472"/>
                    </a:xfrm>
                    <a:prstGeom prst="rect">
                      <a:avLst/>
                    </a:prstGeom>
                    <a:ln>
                      <a:noFill/>
                    </a:ln>
                    <a:extLst>
                      <a:ext uri="{53640926-AAD7-44D8-BBD7-CCE9431645EC}">
                        <a14:shadowObscured xmlns:a14="http://schemas.microsoft.com/office/drawing/2010/main"/>
                      </a:ext>
                    </a:extLst>
                  </pic:spPr>
                </pic:pic>
              </a:graphicData>
            </a:graphic>
          </wp:inline>
        </w:drawing>
      </w:r>
    </w:p>
    <w:p w14:paraId="4219D6DA" w14:textId="27E26395" w:rsidR="003F53EF" w:rsidRDefault="003F53EF" w:rsidP="00AF6C11">
      <w:pPr>
        <w:pStyle w:val="Caption"/>
      </w:pPr>
      <w:bookmarkStart w:id="283" w:name="_Ref146526662"/>
      <w:bookmarkStart w:id="284" w:name="_Toc149560211"/>
      <w:r>
        <w:t xml:space="preserve">Figure </w:t>
      </w:r>
      <w:r w:rsidR="00FC7334">
        <w:fldChar w:fldCharType="begin"/>
      </w:r>
      <w:r w:rsidR="00FC7334">
        <w:instrText xml:space="preserve"> STYLEREF 1 \s </w:instrText>
      </w:r>
      <w:r w:rsidR="00FC7334">
        <w:fldChar w:fldCharType="separate"/>
      </w:r>
      <w:r w:rsidR="000A0462">
        <w:rPr>
          <w:noProof/>
        </w:rPr>
        <w:t>6</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2</w:t>
      </w:r>
      <w:r w:rsidR="00FC7334">
        <w:fldChar w:fldCharType="end"/>
      </w:r>
      <w:bookmarkEnd w:id="283"/>
      <w:r>
        <w:t xml:space="preserve"> </w:t>
      </w:r>
      <w:r w:rsidR="0037696D">
        <w:t>Simplified process diagram for g</w:t>
      </w:r>
      <w:r>
        <w:t>reen methanol</w:t>
      </w:r>
      <w:bookmarkEnd w:id="284"/>
    </w:p>
    <w:p w14:paraId="74544FD8" w14:textId="5C8E378D" w:rsidR="003F53EF" w:rsidRDefault="003F53EF" w:rsidP="003F53EF">
      <w:pPr>
        <w:pStyle w:val="Heading3"/>
      </w:pPr>
      <w:bookmarkStart w:id="285" w:name="_Toc149560781"/>
      <w:r w:rsidRPr="003F53EF">
        <w:t>Liquid</w:t>
      </w:r>
      <w:r>
        <w:t xml:space="preserve"> </w:t>
      </w:r>
      <w:r w:rsidR="00845590">
        <w:t>H</w:t>
      </w:r>
      <w:r>
        <w:t>ydrogen</w:t>
      </w:r>
      <w:bookmarkEnd w:id="285"/>
    </w:p>
    <w:p w14:paraId="61880BD3" w14:textId="68B3A088" w:rsidR="003F53EF" w:rsidRDefault="003F53EF" w:rsidP="003F53EF">
      <w:pPr>
        <w:jc w:val="both"/>
      </w:pPr>
      <w:r>
        <w:t>The process (</w:t>
      </w:r>
      <w:r>
        <w:fldChar w:fldCharType="begin"/>
      </w:r>
      <w:r>
        <w:instrText xml:space="preserve"> REF _Ref108532317 \h </w:instrText>
      </w:r>
      <w:r>
        <w:fldChar w:fldCharType="separate"/>
      </w:r>
      <w:r w:rsidR="000A0462">
        <w:t xml:space="preserve">Figure </w:t>
      </w:r>
      <w:r w:rsidR="000A0462">
        <w:rPr>
          <w:noProof/>
        </w:rPr>
        <w:t>6</w:t>
      </w:r>
      <w:r w:rsidR="000A0462">
        <w:noBreakHyphen/>
      </w:r>
      <w:r w:rsidR="000A0462">
        <w:rPr>
          <w:noProof/>
        </w:rPr>
        <w:t>3</w:t>
      </w:r>
      <w:r>
        <w:fldChar w:fldCharType="end"/>
      </w:r>
      <w:r>
        <w:t>) utilised a compression-cooling strategy with cooling duty supplied by a helium refrigerant, which in turn is cooled by a nitrogen refrigerant cycle coming from an air separation unit (ASU). This process design is standard for liquid hydrogen generation, though the scale is significantly larger than any comparable existing facilities globally. The process simulation presented here covers all aspects of the liquefaction process as well as helium and nitrogen refrigerant cycles; however, the ASU unit is excluded as the simulation of an ASU process is well known, with only the energy and economics of the ASU incorporated into process evaluation.</w:t>
      </w:r>
    </w:p>
    <w:p w14:paraId="3B3A8F52" w14:textId="77777777" w:rsidR="003F53EF" w:rsidRDefault="003F53EF" w:rsidP="003F53EF">
      <w:r>
        <w:rPr>
          <w:noProof/>
        </w:rPr>
        <w:drawing>
          <wp:inline distT="0" distB="0" distL="0" distR="0" wp14:anchorId="5A668866" wp14:editId="2A8B855A">
            <wp:extent cx="5731510" cy="1902460"/>
            <wp:effectExtent l="0" t="0" r="2540" b="2540"/>
            <wp:docPr id="15" name="Picture 15"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Diagram&#10;&#10;Description automatically generated"/>
                    <pic:cNvPicPr/>
                  </pic:nvPicPr>
                  <pic:blipFill>
                    <a:blip r:embed="rId73"/>
                    <a:stretch>
                      <a:fillRect/>
                    </a:stretch>
                  </pic:blipFill>
                  <pic:spPr>
                    <a:xfrm>
                      <a:off x="0" y="0"/>
                      <a:ext cx="5731510" cy="1902460"/>
                    </a:xfrm>
                    <a:prstGeom prst="rect">
                      <a:avLst/>
                    </a:prstGeom>
                  </pic:spPr>
                </pic:pic>
              </a:graphicData>
            </a:graphic>
          </wp:inline>
        </w:drawing>
      </w:r>
    </w:p>
    <w:p w14:paraId="50990552" w14:textId="41DE0D73" w:rsidR="003F53EF" w:rsidRDefault="003F53EF" w:rsidP="00AF6C11">
      <w:pPr>
        <w:pStyle w:val="Caption"/>
      </w:pPr>
      <w:bookmarkStart w:id="286" w:name="_Ref108532317"/>
      <w:bookmarkStart w:id="287" w:name="_Toc149560212"/>
      <w:bookmarkStart w:id="288" w:name="_Ref108532295"/>
      <w:r>
        <w:t xml:space="preserve">Figure </w:t>
      </w:r>
      <w:r w:rsidR="00FC7334">
        <w:fldChar w:fldCharType="begin"/>
      </w:r>
      <w:r w:rsidR="00FC7334">
        <w:instrText xml:space="preserve"> STYLEREF 1 \s </w:instrText>
      </w:r>
      <w:r w:rsidR="00FC7334">
        <w:fldChar w:fldCharType="separate"/>
      </w:r>
      <w:r w:rsidR="000A0462">
        <w:rPr>
          <w:noProof/>
        </w:rPr>
        <w:t>6</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3</w:t>
      </w:r>
      <w:r w:rsidR="00FC7334">
        <w:fldChar w:fldCharType="end"/>
      </w:r>
      <w:bookmarkEnd w:id="286"/>
      <w:r>
        <w:t xml:space="preserve"> </w:t>
      </w:r>
      <w:r w:rsidR="00AB57D5">
        <w:t>Simplified process diagram for h</w:t>
      </w:r>
      <w:r>
        <w:t>ydrogen liquefaction</w:t>
      </w:r>
      <w:bookmarkEnd w:id="287"/>
      <w:r>
        <w:t xml:space="preserve"> </w:t>
      </w:r>
      <w:bookmarkEnd w:id="288"/>
    </w:p>
    <w:p w14:paraId="196DEE09" w14:textId="11186695" w:rsidR="003F53EF" w:rsidRDefault="00CB3347" w:rsidP="00CB3347">
      <w:pPr>
        <w:pStyle w:val="Heading2"/>
      </w:pPr>
      <w:bookmarkStart w:id="289" w:name="_Toc149560782"/>
      <w:r>
        <w:t>Process Modelling</w:t>
      </w:r>
      <w:bookmarkEnd w:id="289"/>
    </w:p>
    <w:p w14:paraId="2951A18B" w14:textId="643E3BF4" w:rsidR="003F53EF" w:rsidRPr="004B07D0" w:rsidRDefault="00AB57D5" w:rsidP="003F53EF">
      <w:r>
        <w:t xml:space="preserve">The process modelling results are presented in </w:t>
      </w:r>
      <w:r w:rsidR="003F53EF">
        <w:fldChar w:fldCharType="begin"/>
      </w:r>
      <w:r w:rsidR="003F53EF">
        <w:instrText xml:space="preserve"> REF _Ref108606540 \h </w:instrText>
      </w:r>
      <w:r w:rsidR="003F53EF">
        <w:fldChar w:fldCharType="separate"/>
      </w:r>
      <w:r w:rsidR="000A0462">
        <w:t xml:space="preserve">Table </w:t>
      </w:r>
      <w:r w:rsidR="000A0462">
        <w:rPr>
          <w:noProof/>
        </w:rPr>
        <w:t>6</w:t>
      </w:r>
      <w:r w:rsidR="000A0462">
        <w:t>.</w:t>
      </w:r>
      <w:r w:rsidR="000A0462">
        <w:rPr>
          <w:noProof/>
        </w:rPr>
        <w:t>1</w:t>
      </w:r>
      <w:r w:rsidR="003F53EF">
        <w:fldChar w:fldCharType="end"/>
      </w:r>
      <w:r w:rsidR="003F53EF">
        <w:t>. All plants have been sized for a hydrogen input of 25 ktpa and require</w:t>
      </w:r>
      <w:r>
        <w:t xml:space="preserve"> additional</w:t>
      </w:r>
      <w:r w:rsidR="003F53EF">
        <w:t xml:space="preserve"> different inputs depending on the technology. </w:t>
      </w:r>
      <w:r>
        <w:t>Due to the different product uses (i.e. ammonia and methanol can be used as other chemicals rather than carriers / fuels) and energy densities of the 3 carriers, i</w:t>
      </w:r>
      <w:r w:rsidR="003F53EF">
        <w:t xml:space="preserve">t is useful to compare the energy equivalent of each carrier, showing that liquid hydrogen produces the carrier with the most energy and methanol the least. </w:t>
      </w:r>
    </w:p>
    <w:p w14:paraId="3BAF15E8" w14:textId="03579B0F" w:rsidR="003F53EF" w:rsidRDefault="003F53EF" w:rsidP="003F53EF">
      <w:pPr>
        <w:pStyle w:val="Caption"/>
        <w:keepNext/>
      </w:pPr>
      <w:bookmarkStart w:id="290" w:name="_Ref108606540"/>
      <w:bookmarkStart w:id="291" w:name="_Ref108606533"/>
      <w:bookmarkStart w:id="292" w:name="_Toc149572620"/>
      <w:r>
        <w:lastRenderedPageBreak/>
        <w:t xml:space="preserve">Table </w:t>
      </w:r>
      <w:r w:rsidR="006C4330">
        <w:fldChar w:fldCharType="begin"/>
      </w:r>
      <w:r w:rsidR="006C4330">
        <w:instrText xml:space="preserve"> STYLEREF 1 \s </w:instrText>
      </w:r>
      <w:r w:rsidR="006C4330">
        <w:fldChar w:fldCharType="separate"/>
      </w:r>
      <w:r w:rsidR="000A0462">
        <w:rPr>
          <w:noProof/>
        </w:rPr>
        <w:t>6</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1</w:t>
      </w:r>
      <w:r w:rsidR="006C4330">
        <w:fldChar w:fldCharType="end"/>
      </w:r>
      <w:bookmarkEnd w:id="290"/>
      <w:r>
        <w:t xml:space="preserve"> Process modelling results for hydrogen carrier scenarios</w:t>
      </w:r>
      <w:bookmarkEnd w:id="291"/>
      <w:bookmarkEnd w:id="292"/>
    </w:p>
    <w:tbl>
      <w:tblPr>
        <w:tblStyle w:val="PlainTable1"/>
        <w:tblW w:w="9067" w:type="dxa"/>
        <w:tblLook w:val="04A0" w:firstRow="1" w:lastRow="0" w:firstColumn="1" w:lastColumn="0" w:noHBand="0" w:noVBand="1"/>
      </w:tblPr>
      <w:tblGrid>
        <w:gridCol w:w="4156"/>
        <w:gridCol w:w="1651"/>
        <w:gridCol w:w="1559"/>
        <w:gridCol w:w="1701"/>
      </w:tblGrid>
      <w:tr w:rsidR="003F53EF" w14:paraId="6B14AA49" w14:textId="77777777" w:rsidTr="005A55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6" w:type="dxa"/>
            <w:vMerge w:val="restart"/>
          </w:tcPr>
          <w:p w14:paraId="46E838E7" w14:textId="77777777" w:rsidR="003F53EF" w:rsidRPr="00E86340" w:rsidRDefault="003F53EF" w:rsidP="005A5504">
            <w:pPr>
              <w:spacing w:after="0"/>
              <w:rPr>
                <w:b w:val="0"/>
                <w:bCs w:val="0"/>
              </w:rPr>
            </w:pPr>
            <w:r>
              <w:t>Result</w:t>
            </w:r>
          </w:p>
        </w:tc>
        <w:tc>
          <w:tcPr>
            <w:tcW w:w="4911" w:type="dxa"/>
            <w:gridSpan w:val="3"/>
          </w:tcPr>
          <w:p w14:paraId="55DBC4AB" w14:textId="77777777" w:rsidR="003F53EF" w:rsidRPr="007C6F8F" w:rsidRDefault="003F53EF" w:rsidP="005A5504">
            <w:pPr>
              <w:spacing w:after="0"/>
              <w:cnfStyle w:val="100000000000" w:firstRow="1" w:lastRow="0" w:firstColumn="0" w:lastColumn="0" w:oddVBand="0" w:evenVBand="0" w:oddHBand="0" w:evenHBand="0" w:firstRowFirstColumn="0" w:firstRowLastColumn="0" w:lastRowFirstColumn="0" w:lastRowLastColumn="0"/>
              <w:rPr>
                <w:b w:val="0"/>
              </w:rPr>
            </w:pPr>
            <w:r w:rsidRPr="007C6F8F">
              <w:t>Case</w:t>
            </w:r>
          </w:p>
        </w:tc>
      </w:tr>
      <w:tr w:rsidR="003F53EF" w14:paraId="0A2F2B8A" w14:textId="77777777" w:rsidTr="005A55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6" w:type="dxa"/>
            <w:vMerge/>
          </w:tcPr>
          <w:p w14:paraId="12D5AE61" w14:textId="77777777" w:rsidR="003F53EF" w:rsidRPr="00E86340" w:rsidRDefault="003F53EF" w:rsidP="005A5504">
            <w:pPr>
              <w:spacing w:after="0"/>
              <w:rPr>
                <w:b w:val="0"/>
                <w:bCs w:val="0"/>
              </w:rPr>
            </w:pPr>
          </w:p>
        </w:tc>
        <w:tc>
          <w:tcPr>
            <w:tcW w:w="1651" w:type="dxa"/>
          </w:tcPr>
          <w:p w14:paraId="2A8F7C75"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rsidRPr="002915AE">
              <w:rPr>
                <w:b/>
              </w:rPr>
              <w:t>Green Ammonia</w:t>
            </w:r>
          </w:p>
        </w:tc>
        <w:tc>
          <w:tcPr>
            <w:tcW w:w="1559" w:type="dxa"/>
          </w:tcPr>
          <w:p w14:paraId="5DA65757"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rsidRPr="002915AE">
              <w:rPr>
                <w:b/>
              </w:rPr>
              <w:t>Green Methanol</w:t>
            </w:r>
          </w:p>
        </w:tc>
        <w:tc>
          <w:tcPr>
            <w:tcW w:w="1701" w:type="dxa"/>
          </w:tcPr>
          <w:p w14:paraId="51717F58"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rPr>
                <w:b/>
                <w:bCs/>
              </w:rPr>
              <w:t>Liquid hydrogen</w:t>
            </w:r>
          </w:p>
        </w:tc>
      </w:tr>
      <w:tr w:rsidR="003F53EF" w14:paraId="24D8033C" w14:textId="77777777" w:rsidTr="005A5504">
        <w:tc>
          <w:tcPr>
            <w:cnfStyle w:val="001000000000" w:firstRow="0" w:lastRow="0" w:firstColumn="1" w:lastColumn="0" w:oddVBand="0" w:evenVBand="0" w:oddHBand="0" w:evenHBand="0" w:firstRowFirstColumn="0" w:firstRowLastColumn="0" w:lastRowFirstColumn="0" w:lastRowLastColumn="0"/>
            <w:tcW w:w="4156" w:type="dxa"/>
          </w:tcPr>
          <w:p w14:paraId="4EA5F512" w14:textId="77777777" w:rsidR="003F53EF" w:rsidRPr="00E86340" w:rsidRDefault="003F53EF" w:rsidP="005A5504">
            <w:pPr>
              <w:spacing w:after="0"/>
              <w:rPr>
                <w:b w:val="0"/>
                <w:bCs w:val="0"/>
              </w:rPr>
            </w:pPr>
            <w:r w:rsidRPr="00E86340">
              <w:t>H</w:t>
            </w:r>
            <w:r w:rsidRPr="00E86340">
              <w:rPr>
                <w:vertAlign w:val="subscript"/>
              </w:rPr>
              <w:t>2</w:t>
            </w:r>
            <w:r w:rsidRPr="00E86340">
              <w:t xml:space="preserve"> </w:t>
            </w:r>
            <w:r>
              <w:t>Consumed</w:t>
            </w:r>
            <w:r w:rsidRPr="00E86340">
              <w:t xml:space="preserve"> (kt/y)</w:t>
            </w:r>
          </w:p>
        </w:tc>
        <w:tc>
          <w:tcPr>
            <w:tcW w:w="1651" w:type="dxa"/>
          </w:tcPr>
          <w:p w14:paraId="4FB78642" w14:textId="77777777" w:rsidR="003F53EF" w:rsidRDefault="003F53EF" w:rsidP="005A5504">
            <w:pPr>
              <w:spacing w:after="0"/>
              <w:cnfStyle w:val="000000000000" w:firstRow="0" w:lastRow="0" w:firstColumn="0" w:lastColumn="0" w:oddVBand="0" w:evenVBand="0" w:oddHBand="0" w:evenHBand="0" w:firstRowFirstColumn="0" w:firstRowLastColumn="0" w:lastRowFirstColumn="0" w:lastRowLastColumn="0"/>
            </w:pPr>
            <w:r>
              <w:t>25</w:t>
            </w:r>
          </w:p>
        </w:tc>
        <w:tc>
          <w:tcPr>
            <w:tcW w:w="1559" w:type="dxa"/>
          </w:tcPr>
          <w:p w14:paraId="4EA68032" w14:textId="77777777" w:rsidR="003F53EF" w:rsidRDefault="003F53EF" w:rsidP="005A5504">
            <w:pPr>
              <w:spacing w:after="0"/>
              <w:cnfStyle w:val="000000000000" w:firstRow="0" w:lastRow="0" w:firstColumn="0" w:lastColumn="0" w:oddVBand="0" w:evenVBand="0" w:oddHBand="0" w:evenHBand="0" w:firstRowFirstColumn="0" w:firstRowLastColumn="0" w:lastRowFirstColumn="0" w:lastRowLastColumn="0"/>
            </w:pPr>
            <w:r>
              <w:t>25</w:t>
            </w:r>
          </w:p>
        </w:tc>
        <w:tc>
          <w:tcPr>
            <w:tcW w:w="1701" w:type="dxa"/>
          </w:tcPr>
          <w:p w14:paraId="6490DF6B" w14:textId="77777777" w:rsidR="003F53EF" w:rsidRDefault="003F53EF" w:rsidP="005A5504">
            <w:pPr>
              <w:spacing w:after="0"/>
              <w:cnfStyle w:val="000000000000" w:firstRow="0" w:lastRow="0" w:firstColumn="0" w:lastColumn="0" w:oddVBand="0" w:evenVBand="0" w:oddHBand="0" w:evenHBand="0" w:firstRowFirstColumn="0" w:firstRowLastColumn="0" w:lastRowFirstColumn="0" w:lastRowLastColumn="0"/>
            </w:pPr>
            <w:r>
              <w:t>25</w:t>
            </w:r>
          </w:p>
        </w:tc>
      </w:tr>
      <w:tr w:rsidR="003F53EF" w14:paraId="4B043FA2" w14:textId="77777777" w:rsidTr="005A55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6" w:type="dxa"/>
          </w:tcPr>
          <w:p w14:paraId="0E00D5D7" w14:textId="77777777" w:rsidR="003F53EF" w:rsidRPr="0027676E" w:rsidRDefault="003F53EF" w:rsidP="005A5504">
            <w:pPr>
              <w:spacing w:after="0"/>
              <w:rPr>
                <w:b w:val="0"/>
                <w:bCs w:val="0"/>
              </w:rPr>
            </w:pPr>
            <w:r>
              <w:t>CO</w:t>
            </w:r>
            <w:r>
              <w:rPr>
                <w:vertAlign w:val="subscript"/>
              </w:rPr>
              <w:t>2</w:t>
            </w:r>
            <w:r>
              <w:t xml:space="preserve"> Consumed </w:t>
            </w:r>
            <w:r w:rsidRPr="00E86340">
              <w:t>(kt/y)</w:t>
            </w:r>
          </w:p>
        </w:tc>
        <w:tc>
          <w:tcPr>
            <w:tcW w:w="1651" w:type="dxa"/>
          </w:tcPr>
          <w:p w14:paraId="51183FB1"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t>0</w:t>
            </w:r>
          </w:p>
        </w:tc>
        <w:tc>
          <w:tcPr>
            <w:tcW w:w="1559" w:type="dxa"/>
          </w:tcPr>
          <w:p w14:paraId="2A50580C"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t>185</w:t>
            </w:r>
          </w:p>
        </w:tc>
        <w:tc>
          <w:tcPr>
            <w:tcW w:w="1701" w:type="dxa"/>
          </w:tcPr>
          <w:p w14:paraId="674E89AA"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t>0</w:t>
            </w:r>
          </w:p>
        </w:tc>
      </w:tr>
      <w:tr w:rsidR="003F53EF" w14:paraId="17E014B0" w14:textId="77777777" w:rsidTr="005A5504">
        <w:tc>
          <w:tcPr>
            <w:cnfStyle w:val="001000000000" w:firstRow="0" w:lastRow="0" w:firstColumn="1" w:lastColumn="0" w:oddVBand="0" w:evenVBand="0" w:oddHBand="0" w:evenHBand="0" w:firstRowFirstColumn="0" w:firstRowLastColumn="0" w:lastRowFirstColumn="0" w:lastRowLastColumn="0"/>
            <w:tcW w:w="4156" w:type="dxa"/>
          </w:tcPr>
          <w:p w14:paraId="7D0A13DF" w14:textId="77777777" w:rsidR="003F53EF" w:rsidRPr="00C03443" w:rsidRDefault="003F53EF" w:rsidP="005A5504">
            <w:pPr>
              <w:spacing w:after="0"/>
              <w:rPr>
                <w:b w:val="0"/>
                <w:bCs w:val="0"/>
              </w:rPr>
            </w:pPr>
            <w:r>
              <w:t>N</w:t>
            </w:r>
            <w:r>
              <w:rPr>
                <w:vertAlign w:val="subscript"/>
              </w:rPr>
              <w:t>2</w:t>
            </w:r>
            <w:r>
              <w:t xml:space="preserve"> Consumed </w:t>
            </w:r>
            <w:r w:rsidRPr="00E86340">
              <w:t>(kt/y)</w:t>
            </w:r>
          </w:p>
        </w:tc>
        <w:tc>
          <w:tcPr>
            <w:tcW w:w="1651" w:type="dxa"/>
          </w:tcPr>
          <w:p w14:paraId="06A9530B" w14:textId="77777777" w:rsidR="003F53EF" w:rsidRDefault="003F53EF" w:rsidP="005A5504">
            <w:pPr>
              <w:spacing w:after="0"/>
              <w:cnfStyle w:val="000000000000" w:firstRow="0" w:lastRow="0" w:firstColumn="0" w:lastColumn="0" w:oddVBand="0" w:evenVBand="0" w:oddHBand="0" w:evenHBand="0" w:firstRowFirstColumn="0" w:firstRowLastColumn="0" w:lastRowFirstColumn="0" w:lastRowLastColumn="0"/>
            </w:pPr>
            <w:r>
              <w:t>122</w:t>
            </w:r>
          </w:p>
        </w:tc>
        <w:tc>
          <w:tcPr>
            <w:tcW w:w="1559" w:type="dxa"/>
          </w:tcPr>
          <w:p w14:paraId="28E37862" w14:textId="77777777" w:rsidR="003F53EF" w:rsidRDefault="003F53EF" w:rsidP="005A5504">
            <w:pPr>
              <w:spacing w:after="0"/>
              <w:cnfStyle w:val="000000000000" w:firstRow="0" w:lastRow="0" w:firstColumn="0" w:lastColumn="0" w:oddVBand="0" w:evenVBand="0" w:oddHBand="0" w:evenHBand="0" w:firstRowFirstColumn="0" w:firstRowLastColumn="0" w:lastRowFirstColumn="0" w:lastRowLastColumn="0"/>
            </w:pPr>
            <w:r>
              <w:t>0</w:t>
            </w:r>
          </w:p>
        </w:tc>
        <w:tc>
          <w:tcPr>
            <w:tcW w:w="1701" w:type="dxa"/>
          </w:tcPr>
          <w:p w14:paraId="398E0199" w14:textId="77777777" w:rsidR="003F53EF" w:rsidRDefault="003F53EF" w:rsidP="005A5504">
            <w:pPr>
              <w:spacing w:after="0"/>
              <w:cnfStyle w:val="000000000000" w:firstRow="0" w:lastRow="0" w:firstColumn="0" w:lastColumn="0" w:oddVBand="0" w:evenVBand="0" w:oddHBand="0" w:evenHBand="0" w:firstRowFirstColumn="0" w:firstRowLastColumn="0" w:lastRowFirstColumn="0" w:lastRowLastColumn="0"/>
            </w:pPr>
            <w:r>
              <w:t>0</w:t>
            </w:r>
          </w:p>
        </w:tc>
      </w:tr>
      <w:tr w:rsidR="003F53EF" w14:paraId="5C221AA3" w14:textId="77777777" w:rsidTr="005A5504">
        <w:trPr>
          <w:cnfStyle w:val="000000100000" w:firstRow="0" w:lastRow="0" w:firstColumn="0" w:lastColumn="0" w:oddVBand="0" w:evenVBand="0" w:oddHBand="1" w:evenHBand="0" w:firstRowFirstColumn="0" w:firstRowLastColumn="0" w:lastRowFirstColumn="0" w:lastRowLastColumn="0"/>
          <w:trHeight w:val="405"/>
        </w:trPr>
        <w:tc>
          <w:tcPr>
            <w:cnfStyle w:val="001000000000" w:firstRow="0" w:lastRow="0" w:firstColumn="1" w:lastColumn="0" w:oddVBand="0" w:evenVBand="0" w:oddHBand="0" w:evenHBand="0" w:firstRowFirstColumn="0" w:firstRowLastColumn="0" w:lastRowFirstColumn="0" w:lastRowLastColumn="0"/>
            <w:tcW w:w="4156" w:type="dxa"/>
          </w:tcPr>
          <w:p w14:paraId="0A867011" w14:textId="77777777" w:rsidR="003F53EF" w:rsidRPr="00E86340" w:rsidRDefault="003F53EF" w:rsidP="005A5504">
            <w:pPr>
              <w:spacing w:after="0"/>
              <w:rPr>
                <w:b w:val="0"/>
                <w:bCs w:val="0"/>
              </w:rPr>
            </w:pPr>
            <w:r w:rsidRPr="00E86340">
              <w:t>Electricity consumption (MW)</w:t>
            </w:r>
          </w:p>
        </w:tc>
        <w:tc>
          <w:tcPr>
            <w:tcW w:w="1651" w:type="dxa"/>
          </w:tcPr>
          <w:p w14:paraId="628604A1" w14:textId="7DCEA91C" w:rsidR="003F53EF" w:rsidRDefault="00AF7284" w:rsidP="005A5504">
            <w:pPr>
              <w:spacing w:after="0"/>
              <w:cnfStyle w:val="000000100000" w:firstRow="0" w:lastRow="0" w:firstColumn="0" w:lastColumn="0" w:oddVBand="0" w:evenVBand="0" w:oddHBand="1" w:evenHBand="0" w:firstRowFirstColumn="0" w:firstRowLastColumn="0" w:lastRowFirstColumn="0" w:lastRowLastColumn="0"/>
            </w:pPr>
            <w:r>
              <w:t>7.7</w:t>
            </w:r>
            <w:r>
              <w:rPr>
                <w:rStyle w:val="FootnoteReference"/>
              </w:rPr>
              <w:footnoteReference w:id="29"/>
            </w:r>
          </w:p>
        </w:tc>
        <w:tc>
          <w:tcPr>
            <w:tcW w:w="1559" w:type="dxa"/>
          </w:tcPr>
          <w:p w14:paraId="4A6C8721"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t>31.2</w:t>
            </w:r>
          </w:p>
        </w:tc>
        <w:tc>
          <w:tcPr>
            <w:tcW w:w="1701" w:type="dxa"/>
          </w:tcPr>
          <w:p w14:paraId="4088D362" w14:textId="0C0269EF" w:rsidR="003F53EF" w:rsidRDefault="00CF6317" w:rsidP="005A5504">
            <w:pPr>
              <w:spacing w:after="0"/>
              <w:cnfStyle w:val="000000100000" w:firstRow="0" w:lastRow="0" w:firstColumn="0" w:lastColumn="0" w:oddVBand="0" w:evenVBand="0" w:oddHBand="1" w:evenHBand="0" w:firstRowFirstColumn="0" w:firstRowLastColumn="0" w:lastRowFirstColumn="0" w:lastRowLastColumn="0"/>
            </w:pPr>
            <w:r>
              <w:t>43.8</w:t>
            </w:r>
          </w:p>
        </w:tc>
      </w:tr>
      <w:tr w:rsidR="003F53EF" w14:paraId="1625BBD9" w14:textId="77777777" w:rsidTr="005A5504">
        <w:tc>
          <w:tcPr>
            <w:cnfStyle w:val="001000000000" w:firstRow="0" w:lastRow="0" w:firstColumn="1" w:lastColumn="0" w:oddVBand="0" w:evenVBand="0" w:oddHBand="0" w:evenHBand="0" w:firstRowFirstColumn="0" w:firstRowLastColumn="0" w:lastRowFirstColumn="0" w:lastRowLastColumn="0"/>
            <w:tcW w:w="4156" w:type="dxa"/>
          </w:tcPr>
          <w:p w14:paraId="2364B65C" w14:textId="77777777" w:rsidR="003F53EF" w:rsidRPr="00E86340" w:rsidRDefault="003F53EF" w:rsidP="005A5504">
            <w:pPr>
              <w:spacing w:after="0"/>
              <w:rPr>
                <w:b w:val="0"/>
                <w:bCs w:val="0"/>
              </w:rPr>
            </w:pPr>
            <w:r w:rsidRPr="00E86340">
              <w:t>CO</w:t>
            </w:r>
            <w:r w:rsidRPr="00E86340">
              <w:rPr>
                <w:vertAlign w:val="subscript"/>
              </w:rPr>
              <w:t>2</w:t>
            </w:r>
            <w:r w:rsidRPr="00E86340">
              <w:t xml:space="preserve"> </w:t>
            </w:r>
            <w:r>
              <w:t xml:space="preserve">emitted </w:t>
            </w:r>
            <w:r w:rsidRPr="00E86340">
              <w:t>(kt/y)</w:t>
            </w:r>
          </w:p>
        </w:tc>
        <w:tc>
          <w:tcPr>
            <w:tcW w:w="1651" w:type="dxa"/>
          </w:tcPr>
          <w:p w14:paraId="69B4A469" w14:textId="77777777" w:rsidR="003F53EF" w:rsidRDefault="003F53EF" w:rsidP="005A5504">
            <w:pPr>
              <w:spacing w:after="0"/>
              <w:cnfStyle w:val="000000000000" w:firstRow="0" w:lastRow="0" w:firstColumn="0" w:lastColumn="0" w:oddVBand="0" w:evenVBand="0" w:oddHBand="0" w:evenHBand="0" w:firstRowFirstColumn="0" w:firstRowLastColumn="0" w:lastRowFirstColumn="0" w:lastRowLastColumn="0"/>
            </w:pPr>
            <w:r>
              <w:t>0</w:t>
            </w:r>
          </w:p>
        </w:tc>
        <w:tc>
          <w:tcPr>
            <w:tcW w:w="1559" w:type="dxa"/>
          </w:tcPr>
          <w:p w14:paraId="52144ACD" w14:textId="77777777" w:rsidR="003F53EF" w:rsidRDefault="003F53EF" w:rsidP="005A5504">
            <w:pPr>
              <w:spacing w:after="0"/>
              <w:cnfStyle w:val="000000000000" w:firstRow="0" w:lastRow="0" w:firstColumn="0" w:lastColumn="0" w:oddVBand="0" w:evenVBand="0" w:oddHBand="0" w:evenHBand="0" w:firstRowFirstColumn="0" w:firstRowLastColumn="0" w:lastRowFirstColumn="0" w:lastRowLastColumn="0"/>
            </w:pPr>
            <w:r>
              <w:t>4</w:t>
            </w:r>
          </w:p>
        </w:tc>
        <w:tc>
          <w:tcPr>
            <w:tcW w:w="1701" w:type="dxa"/>
          </w:tcPr>
          <w:p w14:paraId="6F868192" w14:textId="77777777" w:rsidR="003F53EF" w:rsidRDefault="003F53EF" w:rsidP="005A5504">
            <w:pPr>
              <w:spacing w:after="0"/>
              <w:cnfStyle w:val="000000000000" w:firstRow="0" w:lastRow="0" w:firstColumn="0" w:lastColumn="0" w:oddVBand="0" w:evenVBand="0" w:oddHBand="0" w:evenHBand="0" w:firstRowFirstColumn="0" w:firstRowLastColumn="0" w:lastRowFirstColumn="0" w:lastRowLastColumn="0"/>
            </w:pPr>
            <w:r>
              <w:t>0</w:t>
            </w:r>
          </w:p>
        </w:tc>
      </w:tr>
      <w:tr w:rsidR="003F53EF" w14:paraId="1C01F6B7" w14:textId="77777777" w:rsidTr="005A55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6" w:type="dxa"/>
          </w:tcPr>
          <w:p w14:paraId="40A42669" w14:textId="77777777" w:rsidR="003F53EF" w:rsidRPr="00E86340" w:rsidRDefault="003F53EF" w:rsidP="005A5504">
            <w:pPr>
              <w:spacing w:after="0"/>
              <w:rPr>
                <w:b w:val="0"/>
                <w:bCs w:val="0"/>
              </w:rPr>
            </w:pPr>
            <w:r>
              <w:t>Carrier produced (kt/y)</w:t>
            </w:r>
          </w:p>
        </w:tc>
        <w:tc>
          <w:tcPr>
            <w:tcW w:w="1651" w:type="dxa"/>
          </w:tcPr>
          <w:p w14:paraId="746254EC"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t>136</w:t>
            </w:r>
          </w:p>
        </w:tc>
        <w:tc>
          <w:tcPr>
            <w:tcW w:w="1559" w:type="dxa"/>
          </w:tcPr>
          <w:p w14:paraId="7B60C636"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t>108</w:t>
            </w:r>
          </w:p>
        </w:tc>
        <w:tc>
          <w:tcPr>
            <w:tcW w:w="1701" w:type="dxa"/>
          </w:tcPr>
          <w:p w14:paraId="4AA0F5C9"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t>25</w:t>
            </w:r>
          </w:p>
        </w:tc>
      </w:tr>
      <w:tr w:rsidR="003F53EF" w14:paraId="0D6EDB9C" w14:textId="77777777" w:rsidTr="005A5504">
        <w:tc>
          <w:tcPr>
            <w:cnfStyle w:val="001000000000" w:firstRow="0" w:lastRow="0" w:firstColumn="1" w:lastColumn="0" w:oddVBand="0" w:evenVBand="0" w:oddHBand="0" w:evenHBand="0" w:firstRowFirstColumn="0" w:firstRowLastColumn="0" w:lastRowFirstColumn="0" w:lastRowLastColumn="0"/>
            <w:tcW w:w="4156" w:type="dxa"/>
          </w:tcPr>
          <w:p w14:paraId="12628407" w14:textId="41C8055A" w:rsidR="003F53EF" w:rsidRPr="00E86340" w:rsidRDefault="003F53EF" w:rsidP="005A5504">
            <w:pPr>
              <w:spacing w:after="0"/>
              <w:rPr>
                <w:b w:val="0"/>
                <w:bCs w:val="0"/>
              </w:rPr>
            </w:pPr>
            <w:r>
              <w:t>Energy equivalent (PJ/y)</w:t>
            </w:r>
            <w:r w:rsidR="009E1A19">
              <w:rPr>
                <w:rStyle w:val="FootnoteReference"/>
              </w:rPr>
              <w:footnoteReference w:id="30"/>
            </w:r>
          </w:p>
        </w:tc>
        <w:tc>
          <w:tcPr>
            <w:tcW w:w="1651" w:type="dxa"/>
          </w:tcPr>
          <w:p w14:paraId="686FC733" w14:textId="1201D8BC" w:rsidR="003F53EF" w:rsidRDefault="009E1A19" w:rsidP="005A5504">
            <w:pPr>
              <w:spacing w:after="0"/>
              <w:cnfStyle w:val="000000000000" w:firstRow="0" w:lastRow="0" w:firstColumn="0" w:lastColumn="0" w:oddVBand="0" w:evenVBand="0" w:oddHBand="0" w:evenHBand="0" w:firstRowFirstColumn="0" w:firstRowLastColumn="0" w:lastRowFirstColumn="0" w:lastRowLastColumn="0"/>
            </w:pPr>
            <w:r>
              <w:t>3.06</w:t>
            </w:r>
          </w:p>
        </w:tc>
        <w:tc>
          <w:tcPr>
            <w:tcW w:w="1559" w:type="dxa"/>
          </w:tcPr>
          <w:p w14:paraId="2339D462" w14:textId="7DA67447" w:rsidR="003F53EF" w:rsidRDefault="003F53EF" w:rsidP="005A5504">
            <w:pPr>
              <w:spacing w:after="0"/>
              <w:cnfStyle w:val="000000000000" w:firstRow="0" w:lastRow="0" w:firstColumn="0" w:lastColumn="0" w:oddVBand="0" w:evenVBand="0" w:oddHBand="0" w:evenHBand="0" w:firstRowFirstColumn="0" w:firstRowLastColumn="0" w:lastRowFirstColumn="0" w:lastRowLastColumn="0"/>
            </w:pPr>
            <w:r>
              <w:t>2.</w:t>
            </w:r>
            <w:r w:rsidR="009E1A19">
              <w:t>48</w:t>
            </w:r>
          </w:p>
        </w:tc>
        <w:tc>
          <w:tcPr>
            <w:tcW w:w="1701" w:type="dxa"/>
          </w:tcPr>
          <w:p w14:paraId="7C9579CE" w14:textId="55134DAC" w:rsidR="003F53EF" w:rsidRDefault="003F53EF" w:rsidP="005A5504">
            <w:pPr>
              <w:spacing w:after="0"/>
              <w:cnfStyle w:val="000000000000" w:firstRow="0" w:lastRow="0" w:firstColumn="0" w:lastColumn="0" w:oddVBand="0" w:evenVBand="0" w:oddHBand="0" w:evenHBand="0" w:firstRowFirstColumn="0" w:firstRowLastColumn="0" w:lastRowFirstColumn="0" w:lastRowLastColumn="0"/>
            </w:pPr>
            <w:r>
              <w:t>3.</w:t>
            </w:r>
            <w:r w:rsidR="009E1A19">
              <w:t>54</w:t>
            </w:r>
          </w:p>
        </w:tc>
      </w:tr>
    </w:tbl>
    <w:p w14:paraId="232DC5CA" w14:textId="77777777" w:rsidR="001978CB" w:rsidRDefault="001978CB" w:rsidP="00FC1EEF">
      <w:pPr>
        <w:pStyle w:val="Caption"/>
        <w:keepNext/>
      </w:pPr>
    </w:p>
    <w:p w14:paraId="1BA231AF" w14:textId="27B6BBDB" w:rsidR="003F53EF" w:rsidRDefault="003F53EF" w:rsidP="001978CB">
      <w:pPr>
        <w:jc w:val="both"/>
      </w:pPr>
      <w:r>
        <w:t>The utility requirements are broken down further in</w:t>
      </w:r>
      <w:r w:rsidR="001978CB">
        <w:t xml:space="preserve"> </w:t>
      </w:r>
      <w:r w:rsidR="001978CB">
        <w:fldChar w:fldCharType="begin"/>
      </w:r>
      <w:r w:rsidR="001978CB">
        <w:instrText xml:space="preserve"> REF _Ref149138536 \h </w:instrText>
      </w:r>
      <w:r w:rsidR="001978CB">
        <w:fldChar w:fldCharType="separate"/>
      </w:r>
      <w:r w:rsidR="000A0462">
        <w:t xml:space="preserve">Table </w:t>
      </w:r>
      <w:r w:rsidR="000A0462">
        <w:rPr>
          <w:noProof/>
        </w:rPr>
        <w:t>6</w:t>
      </w:r>
      <w:r w:rsidR="000A0462">
        <w:t>.</w:t>
      </w:r>
      <w:r w:rsidR="000A0462">
        <w:rPr>
          <w:noProof/>
        </w:rPr>
        <w:t>2</w:t>
      </w:r>
      <w:r w:rsidR="001978CB">
        <w:fldChar w:fldCharType="end"/>
      </w:r>
      <w:r>
        <w:t xml:space="preserve">. The electrical utility requirement for green methanol is high due to the electrification of the boilers in the two </w:t>
      </w:r>
      <w:r w:rsidR="00AB57D5">
        <w:t xml:space="preserve">product purification </w:t>
      </w:r>
      <w:r>
        <w:t>columns in the process. If the heat were to be supplied by natural gas, there would be significant emissions associated with the process</w:t>
      </w:r>
      <w:r w:rsidR="00AB57D5">
        <w:t>, which would undermine the carbon neutrality of the carrier</w:t>
      </w:r>
      <w:r>
        <w:t xml:space="preserve">. With this electrical requirement, it makes it difficult for green methanol to be competitive from an efficiency standpoint </w:t>
      </w:r>
      <w:r w:rsidR="00AB57D5">
        <w:t>as it requires</w:t>
      </w:r>
      <w:r>
        <w:t xml:space="preserve"> the </w:t>
      </w:r>
      <w:r w:rsidR="00AF7284">
        <w:t>second largest amount of</w:t>
      </w:r>
      <w:r>
        <w:t xml:space="preserve"> electricity</w:t>
      </w:r>
      <w:r w:rsidR="00AB57D5">
        <w:t xml:space="preserve">, yet produces </w:t>
      </w:r>
      <w:r>
        <w:t xml:space="preserve">a product with the lowest energy equivalent. </w:t>
      </w:r>
    </w:p>
    <w:p w14:paraId="3858D46D" w14:textId="1A83CC70" w:rsidR="003F53EF" w:rsidRDefault="003F53EF" w:rsidP="003F53EF">
      <w:pPr>
        <w:pStyle w:val="Caption"/>
        <w:keepNext/>
      </w:pPr>
      <w:bookmarkStart w:id="293" w:name="_Ref149138536"/>
      <w:bookmarkStart w:id="294" w:name="_Toc149572621"/>
      <w:r>
        <w:t xml:space="preserve">Table </w:t>
      </w:r>
      <w:r w:rsidR="006C4330">
        <w:fldChar w:fldCharType="begin"/>
      </w:r>
      <w:r w:rsidR="006C4330">
        <w:instrText xml:space="preserve"> STYLEREF 1 \s </w:instrText>
      </w:r>
      <w:r w:rsidR="006C4330">
        <w:fldChar w:fldCharType="separate"/>
      </w:r>
      <w:r w:rsidR="000A0462">
        <w:rPr>
          <w:noProof/>
        </w:rPr>
        <w:t>6</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2</w:t>
      </w:r>
      <w:r w:rsidR="006C4330">
        <w:fldChar w:fldCharType="end"/>
      </w:r>
      <w:bookmarkEnd w:id="293"/>
      <w:r>
        <w:t xml:space="preserve"> Utility requirements for hydrogen carrier production processes</w:t>
      </w:r>
      <w:bookmarkEnd w:id="294"/>
    </w:p>
    <w:tbl>
      <w:tblPr>
        <w:tblStyle w:val="PlainTable1"/>
        <w:tblW w:w="9067" w:type="dxa"/>
        <w:tblLook w:val="04A0" w:firstRow="1" w:lastRow="0" w:firstColumn="1" w:lastColumn="0" w:noHBand="0" w:noVBand="1"/>
      </w:tblPr>
      <w:tblGrid>
        <w:gridCol w:w="2405"/>
        <w:gridCol w:w="2268"/>
        <w:gridCol w:w="2126"/>
        <w:gridCol w:w="2268"/>
      </w:tblGrid>
      <w:tr w:rsidR="003F53EF" w14:paraId="7E93BE1A" w14:textId="77777777" w:rsidTr="005A55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42DA28DF" w14:textId="77777777" w:rsidR="003F53EF" w:rsidRPr="000D2CE4" w:rsidRDefault="003F53EF" w:rsidP="005A5504">
            <w:pPr>
              <w:spacing w:after="0"/>
              <w:rPr>
                <w:b w:val="0"/>
              </w:rPr>
            </w:pPr>
            <w:r w:rsidRPr="000D2CE4">
              <w:t>Units</w:t>
            </w:r>
          </w:p>
        </w:tc>
        <w:tc>
          <w:tcPr>
            <w:tcW w:w="2268" w:type="dxa"/>
          </w:tcPr>
          <w:p w14:paraId="465ED398" w14:textId="77777777" w:rsidR="003F53EF" w:rsidRPr="002915AE" w:rsidRDefault="003F53EF" w:rsidP="005A5504">
            <w:pPr>
              <w:spacing w:after="0"/>
              <w:cnfStyle w:val="100000000000" w:firstRow="1" w:lastRow="0" w:firstColumn="0" w:lastColumn="0" w:oddVBand="0" w:evenVBand="0" w:oddHBand="0" w:evenHBand="0" w:firstRowFirstColumn="0" w:firstRowLastColumn="0" w:lastRowFirstColumn="0" w:lastRowLastColumn="0"/>
              <w:rPr>
                <w:b w:val="0"/>
              </w:rPr>
            </w:pPr>
            <w:r w:rsidRPr="002915AE">
              <w:t>Green Ammonia</w:t>
            </w:r>
          </w:p>
        </w:tc>
        <w:tc>
          <w:tcPr>
            <w:tcW w:w="2126" w:type="dxa"/>
          </w:tcPr>
          <w:p w14:paraId="3EE84D3A" w14:textId="77777777" w:rsidR="003F53EF" w:rsidRPr="002915AE" w:rsidRDefault="003F53EF" w:rsidP="005A5504">
            <w:pPr>
              <w:spacing w:after="0"/>
              <w:cnfStyle w:val="100000000000" w:firstRow="1" w:lastRow="0" w:firstColumn="0" w:lastColumn="0" w:oddVBand="0" w:evenVBand="0" w:oddHBand="0" w:evenHBand="0" w:firstRowFirstColumn="0" w:firstRowLastColumn="0" w:lastRowFirstColumn="0" w:lastRowLastColumn="0"/>
              <w:rPr>
                <w:b w:val="0"/>
              </w:rPr>
            </w:pPr>
            <w:r w:rsidRPr="002915AE">
              <w:t>Green Methanol</w:t>
            </w:r>
          </w:p>
        </w:tc>
        <w:tc>
          <w:tcPr>
            <w:tcW w:w="2268" w:type="dxa"/>
          </w:tcPr>
          <w:p w14:paraId="70E79032" w14:textId="77777777" w:rsidR="003F53EF" w:rsidRPr="002915AE" w:rsidRDefault="003F53EF" w:rsidP="005A5504">
            <w:pPr>
              <w:spacing w:after="0"/>
              <w:cnfStyle w:val="100000000000" w:firstRow="1" w:lastRow="0" w:firstColumn="0" w:lastColumn="0" w:oddVBand="0" w:evenVBand="0" w:oddHBand="0" w:evenHBand="0" w:firstRowFirstColumn="0" w:firstRowLastColumn="0" w:lastRowFirstColumn="0" w:lastRowLastColumn="0"/>
              <w:rPr>
                <w:b w:val="0"/>
              </w:rPr>
            </w:pPr>
            <w:r w:rsidRPr="002915AE">
              <w:t>Liquid Hydrogen</w:t>
            </w:r>
          </w:p>
        </w:tc>
      </w:tr>
      <w:tr w:rsidR="003F53EF" w14:paraId="6B825245" w14:textId="77777777" w:rsidTr="005A55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04F0FA0A" w14:textId="77777777" w:rsidR="003F53EF" w:rsidRDefault="003F53EF" w:rsidP="005A5504">
            <w:pPr>
              <w:spacing w:after="0"/>
            </w:pPr>
            <w:r>
              <w:rPr>
                <w:rFonts w:eastAsia="Times New Roman" w:cs="Arial"/>
                <w:color w:val="000000"/>
                <w:szCs w:val="18"/>
                <w:lang w:eastAsia="en-AU"/>
              </w:rPr>
              <w:t>Pumps (kW)</w:t>
            </w:r>
          </w:p>
        </w:tc>
        <w:tc>
          <w:tcPr>
            <w:tcW w:w="2268" w:type="dxa"/>
          </w:tcPr>
          <w:p w14:paraId="2BB4F839"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t>210</w:t>
            </w:r>
          </w:p>
        </w:tc>
        <w:tc>
          <w:tcPr>
            <w:tcW w:w="2126" w:type="dxa"/>
          </w:tcPr>
          <w:p w14:paraId="58A36B16" w14:textId="77777777" w:rsidR="003F53EF" w:rsidRDefault="003F53EF" w:rsidP="005A5504">
            <w:pPr>
              <w:spacing w:after="0"/>
              <w:cnfStyle w:val="000000100000" w:firstRow="0" w:lastRow="0" w:firstColumn="0" w:lastColumn="0" w:oddVBand="0" w:evenVBand="0" w:oddHBand="1" w:evenHBand="0" w:firstRowFirstColumn="0" w:firstRowLastColumn="0" w:lastRowFirstColumn="0" w:lastRowLastColumn="0"/>
            </w:pPr>
            <w:r>
              <w:t>120</w:t>
            </w:r>
          </w:p>
        </w:tc>
        <w:tc>
          <w:tcPr>
            <w:tcW w:w="2268" w:type="dxa"/>
          </w:tcPr>
          <w:p w14:paraId="105016AB" w14:textId="4904D5B1" w:rsidR="003F53EF" w:rsidRDefault="00AF7284" w:rsidP="005A5504">
            <w:pPr>
              <w:spacing w:after="0"/>
              <w:cnfStyle w:val="000000100000" w:firstRow="0" w:lastRow="0" w:firstColumn="0" w:lastColumn="0" w:oddVBand="0" w:evenVBand="0" w:oddHBand="1" w:evenHBand="0" w:firstRowFirstColumn="0" w:firstRowLastColumn="0" w:lastRowFirstColumn="0" w:lastRowLastColumn="0"/>
            </w:pPr>
            <w:r>
              <w:t>NA</w:t>
            </w:r>
          </w:p>
        </w:tc>
      </w:tr>
      <w:tr w:rsidR="00363935" w14:paraId="7889C231" w14:textId="77777777" w:rsidTr="005A5504">
        <w:tc>
          <w:tcPr>
            <w:cnfStyle w:val="001000000000" w:firstRow="0" w:lastRow="0" w:firstColumn="1" w:lastColumn="0" w:oddVBand="0" w:evenVBand="0" w:oddHBand="0" w:evenHBand="0" w:firstRowFirstColumn="0" w:firstRowLastColumn="0" w:lastRowFirstColumn="0" w:lastRowLastColumn="0"/>
            <w:tcW w:w="2405" w:type="dxa"/>
          </w:tcPr>
          <w:p w14:paraId="019B0B18" w14:textId="77777777" w:rsidR="00363935" w:rsidRDefault="00363935" w:rsidP="005A5504">
            <w:pPr>
              <w:spacing w:after="0"/>
            </w:pPr>
            <w:r>
              <w:rPr>
                <w:rFonts w:eastAsia="Times New Roman" w:cs="Arial"/>
                <w:color w:val="000000"/>
                <w:szCs w:val="18"/>
                <w:lang w:eastAsia="en-AU"/>
              </w:rPr>
              <w:t>Compressors (kW)</w:t>
            </w:r>
          </w:p>
        </w:tc>
        <w:tc>
          <w:tcPr>
            <w:tcW w:w="2268" w:type="dxa"/>
          </w:tcPr>
          <w:p w14:paraId="34054C18" w14:textId="40F0EEB2" w:rsidR="00363935" w:rsidRDefault="00AF7284" w:rsidP="005A5504">
            <w:pPr>
              <w:spacing w:after="0"/>
              <w:cnfStyle w:val="000000000000" w:firstRow="0" w:lastRow="0" w:firstColumn="0" w:lastColumn="0" w:oddVBand="0" w:evenVBand="0" w:oddHBand="0" w:evenHBand="0" w:firstRowFirstColumn="0" w:firstRowLastColumn="0" w:lastRowFirstColumn="0" w:lastRowLastColumn="0"/>
            </w:pPr>
            <w:r>
              <w:t>7</w:t>
            </w:r>
            <w:r w:rsidR="00363935">
              <w:t>,</w:t>
            </w:r>
            <w:r>
              <w:t>5</w:t>
            </w:r>
            <w:r w:rsidR="00363935">
              <w:t>00</w:t>
            </w:r>
          </w:p>
        </w:tc>
        <w:tc>
          <w:tcPr>
            <w:tcW w:w="2126" w:type="dxa"/>
          </w:tcPr>
          <w:p w14:paraId="4A450D49" w14:textId="77777777" w:rsidR="00363935" w:rsidRDefault="00363935" w:rsidP="005A5504">
            <w:pPr>
              <w:spacing w:after="0"/>
              <w:cnfStyle w:val="000000000000" w:firstRow="0" w:lastRow="0" w:firstColumn="0" w:lastColumn="0" w:oddVBand="0" w:evenVBand="0" w:oddHBand="0" w:evenHBand="0" w:firstRowFirstColumn="0" w:firstRowLastColumn="0" w:lastRowFirstColumn="0" w:lastRowLastColumn="0"/>
            </w:pPr>
            <w:r>
              <w:t>180</w:t>
            </w:r>
          </w:p>
        </w:tc>
        <w:tc>
          <w:tcPr>
            <w:tcW w:w="2268" w:type="dxa"/>
          </w:tcPr>
          <w:p w14:paraId="1C98F707" w14:textId="457F94C9" w:rsidR="00363935" w:rsidRDefault="00AF7284" w:rsidP="005A5504">
            <w:pPr>
              <w:spacing w:after="0"/>
              <w:cnfStyle w:val="000000000000" w:firstRow="0" w:lastRow="0" w:firstColumn="0" w:lastColumn="0" w:oddVBand="0" w:evenVBand="0" w:oddHBand="0" w:evenHBand="0" w:firstRowFirstColumn="0" w:firstRowLastColumn="0" w:lastRowFirstColumn="0" w:lastRowLastColumn="0"/>
            </w:pPr>
            <w:r>
              <w:t>39,600 (He)</w:t>
            </w:r>
          </w:p>
          <w:p w14:paraId="08F0E3B7" w14:textId="527DA12C" w:rsidR="00AF7284" w:rsidRDefault="00AF7284" w:rsidP="005A5504">
            <w:pPr>
              <w:spacing w:after="0"/>
              <w:cnfStyle w:val="000000000000" w:firstRow="0" w:lastRow="0" w:firstColumn="0" w:lastColumn="0" w:oddVBand="0" w:evenVBand="0" w:oddHBand="0" w:evenHBand="0" w:firstRowFirstColumn="0" w:firstRowLastColumn="0" w:lastRowFirstColumn="0" w:lastRowLastColumn="0"/>
            </w:pPr>
            <w:r>
              <w:t>2,900 (N</w:t>
            </w:r>
            <w:r w:rsidRPr="00AF7284">
              <w:rPr>
                <w:vertAlign w:val="subscript"/>
              </w:rPr>
              <w:t>2</w:t>
            </w:r>
            <w:r>
              <w:t>)</w:t>
            </w:r>
          </w:p>
          <w:p w14:paraId="561B8352" w14:textId="16BEAA22" w:rsidR="00AF7284" w:rsidRDefault="00AF7284" w:rsidP="005A5504">
            <w:pPr>
              <w:spacing w:after="0"/>
              <w:cnfStyle w:val="000000000000" w:firstRow="0" w:lastRow="0" w:firstColumn="0" w:lastColumn="0" w:oddVBand="0" w:evenVBand="0" w:oddHBand="0" w:evenHBand="0" w:firstRowFirstColumn="0" w:firstRowLastColumn="0" w:lastRowFirstColumn="0" w:lastRowLastColumn="0"/>
            </w:pPr>
            <w:r>
              <w:t>1,270 (H</w:t>
            </w:r>
            <w:r w:rsidRPr="00AF7284">
              <w:rPr>
                <w:vertAlign w:val="subscript"/>
              </w:rPr>
              <w:t>2</w:t>
            </w:r>
            <w:r>
              <w:t>)</w:t>
            </w:r>
          </w:p>
        </w:tc>
      </w:tr>
      <w:tr w:rsidR="00363935" w14:paraId="67FEADE2" w14:textId="77777777" w:rsidTr="005A55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57EBD719" w14:textId="77777777" w:rsidR="00363935" w:rsidRDefault="00363935" w:rsidP="005A5504">
            <w:pPr>
              <w:spacing w:after="0"/>
            </w:pPr>
            <w:r>
              <w:t>Air coolers (kW)</w:t>
            </w:r>
          </w:p>
        </w:tc>
        <w:tc>
          <w:tcPr>
            <w:tcW w:w="2268" w:type="dxa"/>
          </w:tcPr>
          <w:p w14:paraId="0DA7B952" w14:textId="77777777" w:rsidR="00363935" w:rsidRDefault="00363935" w:rsidP="005A5504">
            <w:pPr>
              <w:spacing w:after="0"/>
              <w:cnfStyle w:val="000000100000" w:firstRow="0" w:lastRow="0" w:firstColumn="0" w:lastColumn="0" w:oddVBand="0" w:evenVBand="0" w:oddHBand="1" w:evenHBand="0" w:firstRowFirstColumn="0" w:firstRowLastColumn="0" w:lastRowFirstColumn="0" w:lastRowLastColumn="0"/>
            </w:pPr>
            <w:r>
              <w:t>0</w:t>
            </w:r>
          </w:p>
        </w:tc>
        <w:tc>
          <w:tcPr>
            <w:tcW w:w="2126" w:type="dxa"/>
          </w:tcPr>
          <w:p w14:paraId="767D2D17" w14:textId="77777777" w:rsidR="00363935" w:rsidRDefault="00363935" w:rsidP="005A5504">
            <w:pPr>
              <w:spacing w:after="0"/>
              <w:cnfStyle w:val="000000100000" w:firstRow="0" w:lastRow="0" w:firstColumn="0" w:lastColumn="0" w:oddVBand="0" w:evenVBand="0" w:oddHBand="1" w:evenHBand="0" w:firstRowFirstColumn="0" w:firstRowLastColumn="0" w:lastRowFirstColumn="0" w:lastRowLastColumn="0"/>
            </w:pPr>
            <w:r>
              <w:t>430</w:t>
            </w:r>
          </w:p>
        </w:tc>
        <w:tc>
          <w:tcPr>
            <w:tcW w:w="2268" w:type="dxa"/>
          </w:tcPr>
          <w:p w14:paraId="3B37D54D" w14:textId="03E8E92B" w:rsidR="00363935" w:rsidRDefault="00AF7284" w:rsidP="005A5504">
            <w:pPr>
              <w:spacing w:after="0"/>
              <w:cnfStyle w:val="000000100000" w:firstRow="0" w:lastRow="0" w:firstColumn="0" w:lastColumn="0" w:oddVBand="0" w:evenVBand="0" w:oddHBand="1" w:evenHBand="0" w:firstRowFirstColumn="0" w:firstRowLastColumn="0" w:lastRowFirstColumn="0" w:lastRowLastColumn="0"/>
            </w:pPr>
            <w:r>
              <w:t>NA</w:t>
            </w:r>
          </w:p>
        </w:tc>
      </w:tr>
      <w:tr w:rsidR="00363935" w14:paraId="47E4F045" w14:textId="77777777" w:rsidTr="005A5504">
        <w:tc>
          <w:tcPr>
            <w:cnfStyle w:val="001000000000" w:firstRow="0" w:lastRow="0" w:firstColumn="1" w:lastColumn="0" w:oddVBand="0" w:evenVBand="0" w:oddHBand="0" w:evenHBand="0" w:firstRowFirstColumn="0" w:firstRowLastColumn="0" w:lastRowFirstColumn="0" w:lastRowLastColumn="0"/>
            <w:tcW w:w="2405" w:type="dxa"/>
          </w:tcPr>
          <w:p w14:paraId="306198CF" w14:textId="77777777" w:rsidR="00363935" w:rsidRDefault="00363935" w:rsidP="005A5504">
            <w:pPr>
              <w:spacing w:after="0"/>
            </w:pPr>
            <w:r>
              <w:t>Reboilers (kW)</w:t>
            </w:r>
          </w:p>
        </w:tc>
        <w:tc>
          <w:tcPr>
            <w:tcW w:w="2268" w:type="dxa"/>
          </w:tcPr>
          <w:p w14:paraId="2B3011A5" w14:textId="77777777" w:rsidR="00363935" w:rsidRDefault="00363935" w:rsidP="005A5504">
            <w:pPr>
              <w:spacing w:after="0"/>
              <w:cnfStyle w:val="000000000000" w:firstRow="0" w:lastRow="0" w:firstColumn="0" w:lastColumn="0" w:oddVBand="0" w:evenVBand="0" w:oddHBand="0" w:evenHBand="0" w:firstRowFirstColumn="0" w:firstRowLastColumn="0" w:lastRowFirstColumn="0" w:lastRowLastColumn="0"/>
            </w:pPr>
            <w:r>
              <w:t>0</w:t>
            </w:r>
          </w:p>
        </w:tc>
        <w:tc>
          <w:tcPr>
            <w:tcW w:w="2126" w:type="dxa"/>
          </w:tcPr>
          <w:p w14:paraId="6E21B59D" w14:textId="77777777" w:rsidR="00363935" w:rsidRDefault="00363935" w:rsidP="005A5504">
            <w:pPr>
              <w:spacing w:after="0"/>
              <w:cnfStyle w:val="000000000000" w:firstRow="0" w:lastRow="0" w:firstColumn="0" w:lastColumn="0" w:oddVBand="0" w:evenVBand="0" w:oddHBand="0" w:evenHBand="0" w:firstRowFirstColumn="0" w:firstRowLastColumn="0" w:lastRowFirstColumn="0" w:lastRowLastColumn="0"/>
            </w:pPr>
            <w:r>
              <w:t>30,500</w:t>
            </w:r>
          </w:p>
        </w:tc>
        <w:tc>
          <w:tcPr>
            <w:tcW w:w="2268" w:type="dxa"/>
          </w:tcPr>
          <w:p w14:paraId="1E413D9A" w14:textId="3949B993" w:rsidR="00363935" w:rsidRDefault="00AF7284" w:rsidP="005A5504">
            <w:pPr>
              <w:spacing w:after="0"/>
              <w:cnfStyle w:val="000000000000" w:firstRow="0" w:lastRow="0" w:firstColumn="0" w:lastColumn="0" w:oddVBand="0" w:evenVBand="0" w:oddHBand="0" w:evenHBand="0" w:firstRowFirstColumn="0" w:firstRowLastColumn="0" w:lastRowFirstColumn="0" w:lastRowLastColumn="0"/>
            </w:pPr>
            <w:r>
              <w:t>NA</w:t>
            </w:r>
          </w:p>
        </w:tc>
      </w:tr>
      <w:tr w:rsidR="00363935" w14:paraId="517F12EB" w14:textId="77777777" w:rsidTr="005A55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34E2712A" w14:textId="77777777" w:rsidR="00363935" w:rsidRDefault="00363935" w:rsidP="005A5504">
            <w:pPr>
              <w:spacing w:after="0"/>
            </w:pPr>
            <w:r>
              <w:t>Cooling water (m</w:t>
            </w:r>
            <w:r>
              <w:rPr>
                <w:vertAlign w:val="superscript"/>
              </w:rPr>
              <w:t>3</w:t>
            </w:r>
            <w:r>
              <w:t>/h)</w:t>
            </w:r>
          </w:p>
        </w:tc>
        <w:tc>
          <w:tcPr>
            <w:tcW w:w="2268" w:type="dxa"/>
          </w:tcPr>
          <w:p w14:paraId="6E1C39E3" w14:textId="77777777" w:rsidR="00363935" w:rsidRDefault="00363935" w:rsidP="005A5504">
            <w:pPr>
              <w:spacing w:after="0"/>
              <w:cnfStyle w:val="000000100000" w:firstRow="0" w:lastRow="0" w:firstColumn="0" w:lastColumn="0" w:oddVBand="0" w:evenVBand="0" w:oddHBand="1" w:evenHBand="0" w:firstRowFirstColumn="0" w:firstRowLastColumn="0" w:lastRowFirstColumn="0" w:lastRowLastColumn="0"/>
            </w:pPr>
            <w:r>
              <w:t>1,090</w:t>
            </w:r>
          </w:p>
        </w:tc>
        <w:tc>
          <w:tcPr>
            <w:tcW w:w="2126" w:type="dxa"/>
          </w:tcPr>
          <w:p w14:paraId="4BE5AD4E" w14:textId="77777777" w:rsidR="00363935" w:rsidRDefault="00363935" w:rsidP="005A5504">
            <w:pPr>
              <w:spacing w:after="0"/>
              <w:cnfStyle w:val="000000100000" w:firstRow="0" w:lastRow="0" w:firstColumn="0" w:lastColumn="0" w:oddVBand="0" w:evenVBand="0" w:oddHBand="1" w:evenHBand="0" w:firstRowFirstColumn="0" w:firstRowLastColumn="0" w:lastRowFirstColumn="0" w:lastRowLastColumn="0"/>
            </w:pPr>
            <w:r>
              <w:t>118</w:t>
            </w:r>
          </w:p>
        </w:tc>
        <w:tc>
          <w:tcPr>
            <w:tcW w:w="2268" w:type="dxa"/>
          </w:tcPr>
          <w:p w14:paraId="45365C48" w14:textId="3F25FBB2" w:rsidR="00363935" w:rsidRDefault="00AF7284" w:rsidP="005A5504">
            <w:pPr>
              <w:spacing w:after="0"/>
              <w:cnfStyle w:val="000000100000" w:firstRow="0" w:lastRow="0" w:firstColumn="0" w:lastColumn="0" w:oddVBand="0" w:evenVBand="0" w:oddHBand="1" w:evenHBand="0" w:firstRowFirstColumn="0" w:firstRowLastColumn="0" w:lastRowFirstColumn="0" w:lastRowLastColumn="0"/>
            </w:pPr>
            <w:r>
              <w:t>NA</w:t>
            </w:r>
          </w:p>
        </w:tc>
      </w:tr>
      <w:tr w:rsidR="00363935" w14:paraId="45A3396E" w14:textId="77777777" w:rsidTr="005A5504">
        <w:tc>
          <w:tcPr>
            <w:cnfStyle w:val="001000000000" w:firstRow="0" w:lastRow="0" w:firstColumn="1" w:lastColumn="0" w:oddVBand="0" w:evenVBand="0" w:oddHBand="0" w:evenHBand="0" w:firstRowFirstColumn="0" w:firstRowLastColumn="0" w:lastRowFirstColumn="0" w:lastRowLastColumn="0"/>
            <w:tcW w:w="2405" w:type="dxa"/>
          </w:tcPr>
          <w:p w14:paraId="13059645" w14:textId="77777777" w:rsidR="00363935" w:rsidRDefault="00363935" w:rsidP="005A5504">
            <w:pPr>
              <w:spacing w:after="0"/>
            </w:pPr>
            <w:r>
              <w:rPr>
                <w:rFonts w:eastAsia="Times New Roman" w:cs="Arial"/>
                <w:color w:val="000000"/>
                <w:szCs w:val="18"/>
                <w:lang w:eastAsia="en-AU"/>
              </w:rPr>
              <w:t>Total electricity per tonne of H</w:t>
            </w:r>
            <w:r>
              <w:rPr>
                <w:rFonts w:eastAsia="Times New Roman" w:cs="Arial"/>
                <w:color w:val="000000"/>
                <w:szCs w:val="18"/>
                <w:vertAlign w:val="subscript"/>
                <w:lang w:eastAsia="en-AU"/>
              </w:rPr>
              <w:t>2</w:t>
            </w:r>
            <w:r>
              <w:rPr>
                <w:rFonts w:eastAsia="Times New Roman" w:cs="Arial"/>
                <w:color w:val="000000"/>
                <w:szCs w:val="18"/>
                <w:lang w:eastAsia="en-AU"/>
              </w:rPr>
              <w:t xml:space="preserve"> processed (kWh</w:t>
            </w:r>
            <w:r>
              <w:rPr>
                <w:rFonts w:eastAsia="Times New Roman" w:cs="Arial"/>
                <w:color w:val="000000"/>
                <w:szCs w:val="18"/>
                <w:vertAlign w:val="subscript"/>
                <w:lang w:eastAsia="en-AU"/>
              </w:rPr>
              <w:t>e</w:t>
            </w:r>
            <w:r>
              <w:rPr>
                <w:rFonts w:eastAsia="Times New Roman" w:cs="Arial"/>
                <w:color w:val="000000"/>
                <w:szCs w:val="18"/>
                <w:lang w:eastAsia="en-AU"/>
              </w:rPr>
              <w:t>/t H</w:t>
            </w:r>
            <w:r>
              <w:rPr>
                <w:rFonts w:eastAsia="Times New Roman" w:cs="Arial"/>
                <w:color w:val="000000"/>
                <w:szCs w:val="18"/>
                <w:vertAlign w:val="subscript"/>
                <w:lang w:eastAsia="en-AU"/>
              </w:rPr>
              <w:t>2</w:t>
            </w:r>
            <w:r>
              <w:rPr>
                <w:rFonts w:eastAsia="Times New Roman" w:cs="Arial"/>
                <w:color w:val="000000"/>
                <w:szCs w:val="18"/>
                <w:lang w:eastAsia="en-AU"/>
              </w:rPr>
              <w:t>)</w:t>
            </w:r>
          </w:p>
        </w:tc>
        <w:tc>
          <w:tcPr>
            <w:tcW w:w="2268" w:type="dxa"/>
          </w:tcPr>
          <w:p w14:paraId="586280D3" w14:textId="7665919D" w:rsidR="00363935" w:rsidRDefault="00363935" w:rsidP="005A5504">
            <w:pPr>
              <w:spacing w:after="0"/>
              <w:cnfStyle w:val="000000000000" w:firstRow="0" w:lastRow="0" w:firstColumn="0" w:lastColumn="0" w:oddVBand="0" w:evenVBand="0" w:oddHBand="0" w:evenHBand="0" w:firstRowFirstColumn="0" w:firstRowLastColumn="0" w:lastRowFirstColumn="0" w:lastRowLastColumn="0"/>
            </w:pPr>
            <w:r>
              <w:t>2,</w:t>
            </w:r>
            <w:r w:rsidR="00812ED3">
              <w:t>62</w:t>
            </w:r>
            <w:r>
              <w:t>0</w:t>
            </w:r>
          </w:p>
        </w:tc>
        <w:tc>
          <w:tcPr>
            <w:tcW w:w="2126" w:type="dxa"/>
          </w:tcPr>
          <w:p w14:paraId="55F4FB7D" w14:textId="77777777" w:rsidR="00363935" w:rsidRDefault="00363935" w:rsidP="005A5504">
            <w:pPr>
              <w:spacing w:after="0"/>
              <w:cnfStyle w:val="000000000000" w:firstRow="0" w:lastRow="0" w:firstColumn="0" w:lastColumn="0" w:oddVBand="0" w:evenVBand="0" w:oddHBand="0" w:evenHBand="0" w:firstRowFirstColumn="0" w:firstRowLastColumn="0" w:lastRowFirstColumn="0" w:lastRowLastColumn="0"/>
            </w:pPr>
            <w:r>
              <w:t>10,950</w:t>
            </w:r>
          </w:p>
        </w:tc>
        <w:tc>
          <w:tcPr>
            <w:tcW w:w="2268" w:type="dxa"/>
          </w:tcPr>
          <w:p w14:paraId="3260C646" w14:textId="076925FB" w:rsidR="00363935" w:rsidRDefault="00AF7284" w:rsidP="005A5504">
            <w:pPr>
              <w:spacing w:after="0"/>
              <w:cnfStyle w:val="000000000000" w:firstRow="0" w:lastRow="0" w:firstColumn="0" w:lastColumn="0" w:oddVBand="0" w:evenVBand="0" w:oddHBand="0" w:evenHBand="0" w:firstRowFirstColumn="0" w:firstRowLastColumn="0" w:lastRowFirstColumn="0" w:lastRowLastColumn="0"/>
            </w:pPr>
            <w:r>
              <w:t>1</w:t>
            </w:r>
            <w:r w:rsidR="00812ED3">
              <w:t>4</w:t>
            </w:r>
            <w:r>
              <w:t>,</w:t>
            </w:r>
            <w:r w:rsidR="00812ED3">
              <w:t>88</w:t>
            </w:r>
            <w:r>
              <w:t>0</w:t>
            </w:r>
          </w:p>
        </w:tc>
      </w:tr>
    </w:tbl>
    <w:p w14:paraId="21DF0E2D" w14:textId="77777777" w:rsidR="003F53EF" w:rsidRDefault="003F53EF" w:rsidP="003F53EF"/>
    <w:p w14:paraId="052F8654" w14:textId="670EDDBC" w:rsidR="003F53EF" w:rsidRDefault="00AF0A37" w:rsidP="003F53EF">
      <w:pPr>
        <w:pStyle w:val="Heading2"/>
      </w:pPr>
      <w:bookmarkStart w:id="295" w:name="_Toc149560783"/>
      <w:r>
        <w:t>Financial analysis</w:t>
      </w:r>
      <w:bookmarkEnd w:id="295"/>
    </w:p>
    <w:p w14:paraId="0B40FDEA" w14:textId="77C305D7" w:rsidR="003F53EF" w:rsidRPr="00753CEB" w:rsidRDefault="003F53EF" w:rsidP="003F53EF">
      <w:pPr>
        <w:pStyle w:val="Heading3"/>
      </w:pPr>
      <w:bookmarkStart w:id="296" w:name="_Toc149560784"/>
      <w:r w:rsidRPr="003F53EF">
        <w:t>Capital</w:t>
      </w:r>
      <w:r>
        <w:t xml:space="preserve"> </w:t>
      </w:r>
      <w:r w:rsidR="00AF7284">
        <w:t>C</w:t>
      </w:r>
      <w:r>
        <w:t>ost</w:t>
      </w:r>
      <w:bookmarkEnd w:id="296"/>
    </w:p>
    <w:p w14:paraId="272A76AB" w14:textId="27A6A960" w:rsidR="003F53EF" w:rsidRDefault="003F53EF" w:rsidP="003F53EF">
      <w:pPr>
        <w:jc w:val="both"/>
      </w:pPr>
      <w:r>
        <w:t>Equipment cost was estimated for all equipment inside battery limit and is presented</w:t>
      </w:r>
      <w:r w:rsidR="005524DB">
        <w:t>, along with the full capital cost breakdown</w:t>
      </w:r>
      <w:r>
        <w:t xml:space="preserve"> in</w:t>
      </w:r>
      <w:r w:rsidR="005524DB">
        <w:t xml:space="preserve"> </w:t>
      </w:r>
      <w:r w:rsidR="005524DB">
        <w:fldChar w:fldCharType="begin"/>
      </w:r>
      <w:r w:rsidR="005524DB">
        <w:instrText xml:space="preserve"> REF _Ref146532692 \h </w:instrText>
      </w:r>
      <w:r w:rsidR="005524DB">
        <w:fldChar w:fldCharType="separate"/>
      </w:r>
      <w:r w:rsidR="000A0462">
        <w:t xml:space="preserve">Figure </w:t>
      </w:r>
      <w:r w:rsidR="000A0462">
        <w:rPr>
          <w:noProof/>
        </w:rPr>
        <w:t>6</w:t>
      </w:r>
      <w:r w:rsidR="000A0462">
        <w:noBreakHyphen/>
      </w:r>
      <w:r w:rsidR="000A0462">
        <w:rPr>
          <w:noProof/>
        </w:rPr>
        <w:t>4</w:t>
      </w:r>
      <w:r w:rsidR="005524DB">
        <w:fldChar w:fldCharType="end"/>
      </w:r>
      <w:r>
        <w:t xml:space="preserve">. The total capital cost of green ammonia is </w:t>
      </w:r>
      <w:r w:rsidR="005524DB">
        <w:lastRenderedPageBreak/>
        <w:t>almost</w:t>
      </w:r>
      <w:r>
        <w:t xml:space="preserve"> double that of green methanol. This is due to the</w:t>
      </w:r>
      <w:r w:rsidR="00FA6519">
        <w:t xml:space="preserve"> substantially</w:t>
      </w:r>
      <w:r>
        <w:t xml:space="preserve"> higher pressure requirements for the reactor (275 bar</w:t>
      </w:r>
      <w:r w:rsidR="00FA6519">
        <w:t>a</w:t>
      </w:r>
      <w:r>
        <w:t xml:space="preserve"> vs 80 bar</w:t>
      </w:r>
      <w:r w:rsidR="00FA6519">
        <w:t>a</w:t>
      </w:r>
      <w:r>
        <w:t xml:space="preserve"> for ammonia and methanol</w:t>
      </w:r>
      <w:r w:rsidR="005524DB">
        <w:t xml:space="preserve"> respectively</w:t>
      </w:r>
      <w:r>
        <w:t xml:space="preserve">) which increases material cost and compressor size. Ammonia also requires an air separation unit (ASU), accounting for about one quarter of the total </w:t>
      </w:r>
      <w:r w:rsidR="005524DB">
        <w:t>capital cost</w:t>
      </w:r>
      <w:r>
        <w:t xml:space="preserve"> to produce nitrogen from the air. A refrigeration unit is also required to store the ammonia at atmospheric </w:t>
      </w:r>
      <w:r w:rsidR="00A70B32">
        <w:t>pressure,</w:t>
      </w:r>
      <w:r>
        <w:t xml:space="preserve"> and which is not required for methanol. The direct capital cost for LH2 construction is the second highest, </w:t>
      </w:r>
      <w:r w:rsidRPr="00591D45">
        <w:t>due to the significant number of compressor trains required for both the helium and hydrogen cooling circuits.</w:t>
      </w:r>
    </w:p>
    <w:p w14:paraId="23174395" w14:textId="1D7F9FA4" w:rsidR="003F53EF" w:rsidRDefault="00FA6519" w:rsidP="003F53EF">
      <w:r>
        <w:rPr>
          <w:noProof/>
        </w:rPr>
        <w:drawing>
          <wp:inline distT="0" distB="0" distL="0" distR="0" wp14:anchorId="441C1F7C" wp14:editId="5B0A995A">
            <wp:extent cx="5760000" cy="2743200"/>
            <wp:effectExtent l="0" t="0" r="0" b="0"/>
            <wp:docPr id="635340057" name="Chart 1">
              <a:extLst xmlns:a="http://schemas.openxmlformats.org/drawingml/2006/main">
                <a:ext uri="{FF2B5EF4-FFF2-40B4-BE49-F238E27FC236}">
                  <a16:creationId xmlns:a16="http://schemas.microsoft.com/office/drawing/2014/main" id="{C52CD886-FF73-D23C-319F-CECBC4FF348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14:paraId="4E886D37" w14:textId="350D827F" w:rsidR="003F53EF" w:rsidRDefault="003F53EF" w:rsidP="003F53EF">
      <w:pPr>
        <w:pStyle w:val="Caption"/>
      </w:pPr>
      <w:bookmarkStart w:id="297" w:name="_Ref146532692"/>
      <w:bookmarkStart w:id="298" w:name="_Toc149560213"/>
      <w:r>
        <w:t xml:space="preserve">Figure </w:t>
      </w:r>
      <w:r w:rsidR="00FC7334">
        <w:fldChar w:fldCharType="begin"/>
      </w:r>
      <w:r w:rsidR="00FC7334">
        <w:instrText xml:space="preserve"> STYLEREF 1 \s </w:instrText>
      </w:r>
      <w:r w:rsidR="00FC7334">
        <w:fldChar w:fldCharType="separate"/>
      </w:r>
      <w:r w:rsidR="000A0462">
        <w:rPr>
          <w:noProof/>
        </w:rPr>
        <w:t>6</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4</w:t>
      </w:r>
      <w:r w:rsidR="00FC7334">
        <w:fldChar w:fldCharType="end"/>
      </w:r>
      <w:bookmarkEnd w:id="297"/>
      <w:r>
        <w:t xml:space="preserve"> </w:t>
      </w:r>
      <w:r w:rsidR="00A84C16">
        <w:t xml:space="preserve">Capital cost breakdown for </w:t>
      </w:r>
      <w:r>
        <w:t>the hydrogen carriers</w:t>
      </w:r>
      <w:bookmarkEnd w:id="298"/>
    </w:p>
    <w:p w14:paraId="4906EC41" w14:textId="0B2D869A" w:rsidR="003F53EF" w:rsidRDefault="003F53EF" w:rsidP="003F53EF">
      <w:pPr>
        <w:jc w:val="both"/>
      </w:pPr>
      <w:r w:rsidRPr="00591D45">
        <w:t xml:space="preserve">Across </w:t>
      </w:r>
      <w:r w:rsidR="005524DB">
        <w:t>the three</w:t>
      </w:r>
      <w:r w:rsidRPr="00591D45">
        <w:t xml:space="preserve"> process options, compressors represent one of the most significant equipment cost categories. Improvement in compressor efficiency is expected to be a major influence on costs for commercial equipment packages. This is especially prudent given that hydrogen and helium-based compressors are less efficient than conventional air compressors. For </w:t>
      </w:r>
      <w:r w:rsidR="005524DB">
        <w:t>all</w:t>
      </w:r>
      <w:r w:rsidRPr="00591D45">
        <w:t xml:space="preserve"> conversion-based processes, the reactor proportion </w:t>
      </w:r>
      <w:r w:rsidR="005524DB">
        <w:t>of the capital cost</w:t>
      </w:r>
      <w:r w:rsidRPr="00591D45">
        <w:t xml:space="preserve"> is unlikely to reduce given the requirements of the conversion reactions and limitation in possible advances in this area, unless it is the development of novel catalysts, or process integration with the hydrogen generation process</w:t>
      </w:r>
      <w:r w:rsidR="005524DB">
        <w:t xml:space="preserve"> which haven’t yet been well developed when considered green hydrogen</w:t>
      </w:r>
      <w:sdt>
        <w:sdtPr>
          <w:id w:val="-1091469679"/>
          <w:citation/>
        </w:sdtPr>
        <w:sdtContent>
          <w:r>
            <w:fldChar w:fldCharType="begin"/>
          </w:r>
          <w:r>
            <w:instrText xml:space="preserve"> CITATION Smi20 \l 3081 </w:instrText>
          </w:r>
          <w:r>
            <w:fldChar w:fldCharType="separate"/>
          </w:r>
          <w:r w:rsidR="009357B5">
            <w:rPr>
              <w:noProof/>
            </w:rPr>
            <w:t xml:space="preserve"> </w:t>
          </w:r>
          <w:r w:rsidR="009357B5" w:rsidRPr="009357B5">
            <w:rPr>
              <w:noProof/>
            </w:rPr>
            <w:t>[8]</w:t>
          </w:r>
          <w:r>
            <w:fldChar w:fldCharType="end"/>
          </w:r>
        </w:sdtContent>
      </w:sdt>
      <w:r w:rsidRPr="00591D45">
        <w:t>.</w:t>
      </w:r>
    </w:p>
    <w:p w14:paraId="05545543" w14:textId="1C2090C9" w:rsidR="003F53EF" w:rsidRDefault="003F53EF" w:rsidP="003F53EF">
      <w:pPr>
        <w:pStyle w:val="Heading3"/>
      </w:pPr>
      <w:bookmarkStart w:id="299" w:name="_Toc149560785"/>
      <w:r w:rsidRPr="003F53EF">
        <w:t>Operati</w:t>
      </w:r>
      <w:r w:rsidR="005524DB">
        <w:t>ng</w:t>
      </w:r>
      <w:r>
        <w:t xml:space="preserve"> </w:t>
      </w:r>
      <w:r w:rsidR="005524DB">
        <w:t>C</w:t>
      </w:r>
      <w:r>
        <w:t>ost</w:t>
      </w:r>
      <w:bookmarkEnd w:id="299"/>
    </w:p>
    <w:p w14:paraId="7FBA506B" w14:textId="7C495E4D" w:rsidR="003F53EF" w:rsidRDefault="005524DB" w:rsidP="005524DB">
      <w:pPr>
        <w:spacing w:after="120"/>
        <w:jc w:val="both"/>
      </w:pPr>
      <w:r>
        <w:t xml:space="preserve">The variable operating costs (i.e. utility costs) for the different carriers are presented in </w:t>
      </w:r>
      <w:r>
        <w:fldChar w:fldCharType="begin"/>
      </w:r>
      <w:r>
        <w:instrText xml:space="preserve"> REF _Ref146532935 \h </w:instrText>
      </w:r>
      <w:r>
        <w:fldChar w:fldCharType="separate"/>
      </w:r>
      <w:r w:rsidR="000A0462">
        <w:t xml:space="preserve">Figure </w:t>
      </w:r>
      <w:r w:rsidR="000A0462">
        <w:rPr>
          <w:noProof/>
        </w:rPr>
        <w:t>6</w:t>
      </w:r>
      <w:r w:rsidR="000A0462">
        <w:noBreakHyphen/>
      </w:r>
      <w:r w:rsidR="000A0462">
        <w:rPr>
          <w:noProof/>
        </w:rPr>
        <w:t>5</w:t>
      </w:r>
      <w:r>
        <w:fldChar w:fldCharType="end"/>
      </w:r>
      <w:r>
        <w:t xml:space="preserve">. </w:t>
      </w:r>
      <w:r w:rsidR="003F53EF">
        <w:t xml:space="preserve">The relatively low electricity use </w:t>
      </w:r>
      <w:r>
        <w:t xml:space="preserve">in the ammonia conversion </w:t>
      </w:r>
      <w:r w:rsidR="003F53EF">
        <w:t xml:space="preserve">process helps </w:t>
      </w:r>
      <w:r>
        <w:t>th</w:t>
      </w:r>
      <w:r w:rsidR="003F53EF">
        <w:t xml:space="preserve">is become more competitive over the life of the plant to help offset its high capital cost. Electricity makes up </w:t>
      </w:r>
      <w:r w:rsidR="00F307BF">
        <w:t>most of</w:t>
      </w:r>
      <w:r w:rsidR="003F53EF">
        <w:t xml:space="preserve"> the green methanol and </w:t>
      </w:r>
      <w:r>
        <w:t xml:space="preserve">all the </w:t>
      </w:r>
      <w:r w:rsidR="003F53EF">
        <w:t xml:space="preserve">liquid hydrogen </w:t>
      </w:r>
      <w:r>
        <w:t xml:space="preserve">utility cost </w:t>
      </w:r>
      <w:r w:rsidR="003F53EF">
        <w:t xml:space="preserve">pathways. </w:t>
      </w:r>
    </w:p>
    <w:p w14:paraId="29AC115C" w14:textId="2916750D" w:rsidR="003F53EF" w:rsidRDefault="00CF6317" w:rsidP="003F53EF">
      <w:pPr>
        <w:keepNext/>
        <w:spacing w:before="120"/>
        <w:jc w:val="center"/>
      </w:pPr>
      <w:r>
        <w:rPr>
          <w:noProof/>
        </w:rPr>
        <w:lastRenderedPageBreak/>
        <w:drawing>
          <wp:inline distT="0" distB="0" distL="0" distR="0" wp14:anchorId="5D953429" wp14:editId="1DDCDF02">
            <wp:extent cx="5760000" cy="2743200"/>
            <wp:effectExtent l="0" t="0" r="0" b="0"/>
            <wp:docPr id="543050207" name="Chart 1">
              <a:extLst xmlns:a="http://schemas.openxmlformats.org/drawingml/2006/main">
                <a:ext uri="{FF2B5EF4-FFF2-40B4-BE49-F238E27FC236}">
                  <a16:creationId xmlns:a16="http://schemas.microsoft.com/office/drawing/2014/main" id="{C5BE1EB7-00FC-D0A8-E0F1-F5804D6F0E4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4922ACE5" w14:textId="2FCD9AC7" w:rsidR="003F53EF" w:rsidRDefault="003F53EF" w:rsidP="003F53EF">
      <w:pPr>
        <w:pStyle w:val="Caption"/>
      </w:pPr>
      <w:bookmarkStart w:id="300" w:name="_Ref146532935"/>
      <w:bookmarkStart w:id="301" w:name="_Toc149560214"/>
      <w:r>
        <w:t xml:space="preserve">Figure </w:t>
      </w:r>
      <w:r w:rsidR="00FC7334">
        <w:fldChar w:fldCharType="begin"/>
      </w:r>
      <w:r w:rsidR="00FC7334">
        <w:instrText xml:space="preserve"> STYLEREF 1 \s </w:instrText>
      </w:r>
      <w:r w:rsidR="00FC7334">
        <w:fldChar w:fldCharType="separate"/>
      </w:r>
      <w:r w:rsidR="000A0462">
        <w:rPr>
          <w:noProof/>
        </w:rPr>
        <w:t>6</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5</w:t>
      </w:r>
      <w:r w:rsidR="00FC7334">
        <w:fldChar w:fldCharType="end"/>
      </w:r>
      <w:bookmarkEnd w:id="300"/>
      <w:r>
        <w:t xml:space="preserve"> Utility cost </w:t>
      </w:r>
      <w:r w:rsidR="00A84C16">
        <w:t xml:space="preserve">breakdown </w:t>
      </w:r>
      <w:r>
        <w:t xml:space="preserve">for </w:t>
      </w:r>
      <w:r w:rsidR="00A84C16">
        <w:t xml:space="preserve">the </w:t>
      </w:r>
      <w:r>
        <w:t>hydrogen carrier</w:t>
      </w:r>
      <w:r w:rsidR="00A84C16">
        <w:t>s</w:t>
      </w:r>
      <w:bookmarkEnd w:id="301"/>
    </w:p>
    <w:p w14:paraId="524FA90D" w14:textId="228637C9" w:rsidR="003F53EF" w:rsidRPr="00620F0E" w:rsidRDefault="003F53EF" w:rsidP="003F53EF">
      <w:pPr>
        <w:spacing w:before="120"/>
        <w:jc w:val="both"/>
      </w:pPr>
      <w:r>
        <w:t xml:space="preserve">Additionally, fixed operational costs were calculated which included labour cost, maintenance tax and insurance. The latter three were at rates of 3%, 2% and 0.5% of the total production cost respectively while the labour cost was estimated as a function of the number of process units. </w:t>
      </w:r>
    </w:p>
    <w:p w14:paraId="55154C16" w14:textId="3C58083A" w:rsidR="003F53EF" w:rsidRDefault="00D01673" w:rsidP="003F53EF">
      <w:pPr>
        <w:pStyle w:val="Heading3"/>
      </w:pPr>
      <w:bookmarkStart w:id="302" w:name="_Toc149560786"/>
      <w:r>
        <w:t>Levelize</w:t>
      </w:r>
      <w:r w:rsidR="003F53EF">
        <w:t xml:space="preserve">d </w:t>
      </w:r>
      <w:r w:rsidR="005524DB">
        <w:t>C</w:t>
      </w:r>
      <w:r w:rsidR="003F53EF">
        <w:t>ost</w:t>
      </w:r>
      <w:bookmarkEnd w:id="302"/>
    </w:p>
    <w:p w14:paraId="2D14C534" w14:textId="006C47EC" w:rsidR="003F53EF" w:rsidRDefault="003F53EF" w:rsidP="00F307BF">
      <w:pPr>
        <w:jc w:val="both"/>
      </w:pPr>
      <w:r>
        <w:t xml:space="preserve">A summary of the </w:t>
      </w:r>
      <w:r w:rsidR="00D01673">
        <w:t>levelize</w:t>
      </w:r>
      <w:r>
        <w:t xml:space="preserve">d cost </w:t>
      </w:r>
      <w:r w:rsidR="001E06F0">
        <w:t xml:space="preserve">per tonne of product </w:t>
      </w:r>
      <w:r>
        <w:t>for ammonia, methanol and liquefied hydrogen is given in</w:t>
      </w:r>
      <w:r w:rsidR="005524DB">
        <w:t xml:space="preserve"> </w:t>
      </w:r>
      <w:r w:rsidR="005524DB">
        <w:fldChar w:fldCharType="begin"/>
      </w:r>
      <w:r w:rsidR="005524DB">
        <w:instrText xml:space="preserve"> REF _Ref146533025 \h </w:instrText>
      </w:r>
      <w:r w:rsidR="005524DB">
        <w:fldChar w:fldCharType="separate"/>
      </w:r>
      <w:r w:rsidR="000A0462">
        <w:t xml:space="preserve">Table </w:t>
      </w:r>
      <w:r w:rsidR="000A0462">
        <w:rPr>
          <w:noProof/>
        </w:rPr>
        <w:t>6</w:t>
      </w:r>
      <w:r w:rsidR="000A0462">
        <w:t>.</w:t>
      </w:r>
      <w:r w:rsidR="000A0462">
        <w:rPr>
          <w:noProof/>
        </w:rPr>
        <w:t>3</w:t>
      </w:r>
      <w:r w:rsidR="005524DB">
        <w:fldChar w:fldCharType="end"/>
      </w:r>
      <w:r>
        <w:t>. It is</w:t>
      </w:r>
      <w:r w:rsidR="005524DB">
        <w:t xml:space="preserve"> also</w:t>
      </w:r>
      <w:r>
        <w:t xml:space="preserve"> useful to consider the </w:t>
      </w:r>
      <w:r w:rsidR="00D01673">
        <w:t>levelize</w:t>
      </w:r>
      <w:r>
        <w:t>d cost on a per gigajoule of product basis</w:t>
      </w:r>
      <w:r w:rsidR="001E06F0">
        <w:t>, given the dramatic differences in mass density between the 3 carriers.</w:t>
      </w:r>
      <w:r w:rsidR="003238A6">
        <w:t xml:space="preserve"> And finally as the levelized cost only incorporated the cost of conversion and not the gate price of hydrogen, we report the levelized cost per tonne of H</w:t>
      </w:r>
      <w:r w:rsidR="003238A6" w:rsidRPr="003238A6">
        <w:rPr>
          <w:vertAlign w:val="subscript"/>
        </w:rPr>
        <w:t>2</w:t>
      </w:r>
      <w:r w:rsidR="003238A6">
        <w:t xml:space="preserve"> feed. </w:t>
      </w:r>
      <w:r w:rsidR="00FA6519">
        <w:t>Green ammonia is the lowest cost carrier on an energy and per tonne of product or H</w:t>
      </w:r>
      <w:r w:rsidR="00FA6519" w:rsidRPr="00FA6519">
        <w:rPr>
          <w:vertAlign w:val="subscript"/>
        </w:rPr>
        <w:t>2</w:t>
      </w:r>
      <w:r w:rsidR="00FA6519">
        <w:t xml:space="preserve"> feed basis. Green methanol is a lower cost carrier than LH2 on a per tonne of product basis, but not on an energy basis. On a per tonne of H</w:t>
      </w:r>
      <w:r w:rsidR="00FA6519" w:rsidRPr="00FA6519">
        <w:rPr>
          <w:vertAlign w:val="subscript"/>
        </w:rPr>
        <w:t>2</w:t>
      </w:r>
      <w:r w:rsidR="00FA6519">
        <w:t xml:space="preserve"> feed basis it is marginally lower cost than LH2.</w:t>
      </w:r>
    </w:p>
    <w:p w14:paraId="10DE343C" w14:textId="11287934" w:rsidR="003F53EF" w:rsidRPr="00A9696B" w:rsidRDefault="003F53EF" w:rsidP="003F53EF">
      <w:pPr>
        <w:pStyle w:val="Caption"/>
        <w:keepNext/>
      </w:pPr>
      <w:bookmarkStart w:id="303" w:name="_Ref146533025"/>
      <w:bookmarkStart w:id="304" w:name="_Toc149572622"/>
      <w:r>
        <w:t xml:space="preserve">Table </w:t>
      </w:r>
      <w:r w:rsidR="006C4330">
        <w:fldChar w:fldCharType="begin"/>
      </w:r>
      <w:r w:rsidR="006C4330">
        <w:instrText xml:space="preserve"> STYLEREF 1 \s </w:instrText>
      </w:r>
      <w:r w:rsidR="006C4330">
        <w:fldChar w:fldCharType="separate"/>
      </w:r>
      <w:r w:rsidR="000A0462">
        <w:rPr>
          <w:noProof/>
        </w:rPr>
        <w:t>6</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3</w:t>
      </w:r>
      <w:r w:rsidR="006C4330">
        <w:fldChar w:fldCharType="end"/>
      </w:r>
      <w:bookmarkEnd w:id="303"/>
      <w:r>
        <w:t xml:space="preserve"> Summary of </w:t>
      </w:r>
      <w:r w:rsidR="00D01673">
        <w:t>levelize</w:t>
      </w:r>
      <w:r>
        <w:t>d cost of hydrogen carriers</w:t>
      </w:r>
      <w:bookmarkEnd w:id="304"/>
    </w:p>
    <w:tbl>
      <w:tblPr>
        <w:tblStyle w:val="PlainTable1"/>
        <w:tblW w:w="0" w:type="auto"/>
        <w:tblLook w:val="04A0" w:firstRow="1" w:lastRow="0" w:firstColumn="1" w:lastColumn="0" w:noHBand="0" w:noVBand="1"/>
      </w:tblPr>
      <w:tblGrid>
        <w:gridCol w:w="3253"/>
        <w:gridCol w:w="1841"/>
        <w:gridCol w:w="1842"/>
        <w:gridCol w:w="2074"/>
      </w:tblGrid>
      <w:tr w:rsidR="003F53EF" w14:paraId="02A5CD00" w14:textId="77777777" w:rsidTr="005A5504">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3256" w:type="dxa"/>
          </w:tcPr>
          <w:p w14:paraId="37869B31" w14:textId="77777777" w:rsidR="003F53EF" w:rsidRDefault="003F53EF" w:rsidP="00F21222">
            <w:pPr>
              <w:spacing w:after="0"/>
            </w:pPr>
          </w:p>
        </w:tc>
        <w:tc>
          <w:tcPr>
            <w:tcW w:w="1842" w:type="dxa"/>
          </w:tcPr>
          <w:p w14:paraId="41FC85E3" w14:textId="77777777" w:rsidR="003F53EF" w:rsidRPr="00A9696B" w:rsidRDefault="003F53EF" w:rsidP="00F21222">
            <w:pPr>
              <w:spacing w:after="0"/>
              <w:cnfStyle w:val="100000000000" w:firstRow="1" w:lastRow="0" w:firstColumn="0" w:lastColumn="0" w:oddVBand="0" w:evenVBand="0" w:oddHBand="0" w:evenHBand="0" w:firstRowFirstColumn="0" w:firstRowLastColumn="0" w:lastRowFirstColumn="0" w:lastRowLastColumn="0"/>
              <w:rPr>
                <w:b w:val="0"/>
              </w:rPr>
            </w:pPr>
            <w:r w:rsidRPr="00A9696B">
              <w:t>Green ammonia</w:t>
            </w:r>
          </w:p>
        </w:tc>
        <w:tc>
          <w:tcPr>
            <w:tcW w:w="1843" w:type="dxa"/>
          </w:tcPr>
          <w:p w14:paraId="0FA91C33" w14:textId="77777777" w:rsidR="003F53EF" w:rsidRPr="00A9696B" w:rsidRDefault="003F53EF" w:rsidP="00F21222">
            <w:pPr>
              <w:spacing w:after="0"/>
              <w:cnfStyle w:val="100000000000" w:firstRow="1" w:lastRow="0" w:firstColumn="0" w:lastColumn="0" w:oddVBand="0" w:evenVBand="0" w:oddHBand="0" w:evenHBand="0" w:firstRowFirstColumn="0" w:firstRowLastColumn="0" w:lastRowFirstColumn="0" w:lastRowLastColumn="0"/>
              <w:rPr>
                <w:b w:val="0"/>
              </w:rPr>
            </w:pPr>
            <w:r w:rsidRPr="00A9696B">
              <w:t>Green methanol</w:t>
            </w:r>
          </w:p>
        </w:tc>
        <w:tc>
          <w:tcPr>
            <w:tcW w:w="2075" w:type="dxa"/>
          </w:tcPr>
          <w:p w14:paraId="65AB95FC" w14:textId="77777777" w:rsidR="003F53EF" w:rsidRPr="00A9696B" w:rsidRDefault="003F53EF" w:rsidP="00F21222">
            <w:pPr>
              <w:spacing w:after="0"/>
              <w:cnfStyle w:val="100000000000" w:firstRow="1" w:lastRow="0" w:firstColumn="0" w:lastColumn="0" w:oddVBand="0" w:evenVBand="0" w:oddHBand="0" w:evenHBand="0" w:firstRowFirstColumn="0" w:firstRowLastColumn="0" w:lastRowFirstColumn="0" w:lastRowLastColumn="0"/>
              <w:rPr>
                <w:b w:val="0"/>
              </w:rPr>
            </w:pPr>
            <w:r w:rsidRPr="00A9696B">
              <w:t>Liquified hydrogen</w:t>
            </w:r>
          </w:p>
        </w:tc>
      </w:tr>
      <w:tr w:rsidR="003F53EF" w:rsidRPr="00D84626" w14:paraId="773DDDEB" w14:textId="77777777" w:rsidTr="005A5504">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3256" w:type="dxa"/>
          </w:tcPr>
          <w:p w14:paraId="2DB6346B" w14:textId="46A7BDCF" w:rsidR="003F53EF" w:rsidRDefault="00D01673" w:rsidP="00F21222">
            <w:pPr>
              <w:spacing w:after="0"/>
            </w:pPr>
            <w:r>
              <w:t>Levelize</w:t>
            </w:r>
            <w:r w:rsidR="003F53EF">
              <w:t>d cost ($/t product)</w:t>
            </w:r>
          </w:p>
        </w:tc>
        <w:tc>
          <w:tcPr>
            <w:tcW w:w="1842" w:type="dxa"/>
          </w:tcPr>
          <w:p w14:paraId="4205C849" w14:textId="3A5F55FB" w:rsidR="003F53EF" w:rsidRDefault="005524DB" w:rsidP="00F21222">
            <w:pPr>
              <w:spacing w:after="0"/>
              <w:cnfStyle w:val="000000100000" w:firstRow="0" w:lastRow="0" w:firstColumn="0" w:lastColumn="0" w:oddVBand="0" w:evenVBand="0" w:oddHBand="1" w:evenHBand="0" w:firstRowFirstColumn="0" w:firstRowLastColumn="0" w:lastRowFirstColumn="0" w:lastRowLastColumn="0"/>
            </w:pPr>
            <w:r>
              <w:t>285</w:t>
            </w:r>
          </w:p>
        </w:tc>
        <w:tc>
          <w:tcPr>
            <w:tcW w:w="1843" w:type="dxa"/>
          </w:tcPr>
          <w:p w14:paraId="72E17A13" w14:textId="77777777" w:rsidR="003F53EF" w:rsidRPr="00D84626" w:rsidRDefault="003F53EF" w:rsidP="00F21222">
            <w:pPr>
              <w:spacing w:after="0"/>
              <w:cnfStyle w:val="000000100000" w:firstRow="0" w:lastRow="0" w:firstColumn="0" w:lastColumn="0" w:oddVBand="0" w:evenVBand="0" w:oddHBand="1" w:evenHBand="0" w:firstRowFirstColumn="0" w:firstRowLastColumn="0" w:lastRowFirstColumn="0" w:lastRowLastColumn="0"/>
            </w:pPr>
            <w:r w:rsidRPr="00CB68A3">
              <w:t>476</w:t>
            </w:r>
          </w:p>
        </w:tc>
        <w:tc>
          <w:tcPr>
            <w:tcW w:w="2075" w:type="dxa"/>
          </w:tcPr>
          <w:p w14:paraId="4F1517C6" w14:textId="56FF96D1" w:rsidR="003F53EF" w:rsidRPr="00D84626" w:rsidRDefault="00CF6317" w:rsidP="00F21222">
            <w:pPr>
              <w:spacing w:after="0"/>
              <w:cnfStyle w:val="000000100000" w:firstRow="0" w:lastRow="0" w:firstColumn="0" w:lastColumn="0" w:oddVBand="0" w:evenVBand="0" w:oddHBand="1" w:evenHBand="0" w:firstRowFirstColumn="0" w:firstRowLastColumn="0" w:lastRowFirstColumn="0" w:lastRowLastColumn="0"/>
            </w:pPr>
            <w:r>
              <w:t>2272</w:t>
            </w:r>
          </w:p>
        </w:tc>
      </w:tr>
      <w:tr w:rsidR="003F53EF" w:rsidRPr="00D84626" w14:paraId="3E6DC8F1" w14:textId="77777777" w:rsidTr="005A5504">
        <w:trPr>
          <w:trHeight w:val="290"/>
        </w:trPr>
        <w:tc>
          <w:tcPr>
            <w:cnfStyle w:val="001000000000" w:firstRow="0" w:lastRow="0" w:firstColumn="1" w:lastColumn="0" w:oddVBand="0" w:evenVBand="0" w:oddHBand="0" w:evenHBand="0" w:firstRowFirstColumn="0" w:firstRowLastColumn="0" w:lastRowFirstColumn="0" w:lastRowLastColumn="0"/>
            <w:tcW w:w="3256" w:type="dxa"/>
          </w:tcPr>
          <w:p w14:paraId="1B777C28" w14:textId="0BC1FDB9" w:rsidR="003F53EF" w:rsidRDefault="00D01673" w:rsidP="00F21222">
            <w:pPr>
              <w:spacing w:after="0"/>
            </w:pPr>
            <w:r>
              <w:t>Levelize</w:t>
            </w:r>
            <w:r w:rsidR="003F53EF">
              <w:t>d cost ($/GJ product</w:t>
            </w:r>
            <w:r w:rsidR="005524DB">
              <w:rPr>
                <w:rStyle w:val="FootnoteReference"/>
              </w:rPr>
              <w:footnoteReference w:id="31"/>
            </w:r>
            <w:r w:rsidR="003F53EF">
              <w:t>)</w:t>
            </w:r>
          </w:p>
        </w:tc>
        <w:tc>
          <w:tcPr>
            <w:tcW w:w="1842" w:type="dxa"/>
          </w:tcPr>
          <w:p w14:paraId="51E2C0B4" w14:textId="518E3BE8" w:rsidR="003F53EF" w:rsidRPr="001E729F" w:rsidRDefault="003F53EF" w:rsidP="00F21222">
            <w:pPr>
              <w:spacing w:after="0"/>
              <w:cnfStyle w:val="000000000000" w:firstRow="0" w:lastRow="0" w:firstColumn="0" w:lastColumn="0" w:oddVBand="0" w:evenVBand="0" w:oddHBand="0" w:evenHBand="0" w:firstRowFirstColumn="0" w:firstRowLastColumn="0" w:lastRowFirstColumn="0" w:lastRowLastColumn="0"/>
            </w:pPr>
            <w:r w:rsidRPr="001E729F">
              <w:t>1</w:t>
            </w:r>
            <w:r w:rsidR="005524DB">
              <w:t>2.7</w:t>
            </w:r>
          </w:p>
        </w:tc>
        <w:tc>
          <w:tcPr>
            <w:tcW w:w="1843" w:type="dxa"/>
          </w:tcPr>
          <w:p w14:paraId="03079FBF" w14:textId="47B04DD4" w:rsidR="003F53EF" w:rsidRPr="001E729F" w:rsidRDefault="005524DB" w:rsidP="00F21222">
            <w:pPr>
              <w:spacing w:after="0"/>
              <w:cnfStyle w:val="000000000000" w:firstRow="0" w:lastRow="0" w:firstColumn="0" w:lastColumn="0" w:oddVBand="0" w:evenVBand="0" w:oddHBand="0" w:evenHBand="0" w:firstRowFirstColumn="0" w:firstRowLastColumn="0" w:lastRowFirstColumn="0" w:lastRowLastColumn="0"/>
            </w:pPr>
            <w:r>
              <w:t>20.7</w:t>
            </w:r>
          </w:p>
        </w:tc>
        <w:tc>
          <w:tcPr>
            <w:tcW w:w="2075" w:type="dxa"/>
          </w:tcPr>
          <w:p w14:paraId="56881A82" w14:textId="6C0C6B02" w:rsidR="003F53EF" w:rsidRPr="001E729F" w:rsidRDefault="00CF6317" w:rsidP="00F21222">
            <w:pPr>
              <w:spacing w:after="0"/>
              <w:cnfStyle w:val="000000000000" w:firstRow="0" w:lastRow="0" w:firstColumn="0" w:lastColumn="0" w:oddVBand="0" w:evenVBand="0" w:oddHBand="0" w:evenHBand="0" w:firstRowFirstColumn="0" w:firstRowLastColumn="0" w:lastRowFirstColumn="0" w:lastRowLastColumn="0"/>
            </w:pPr>
            <w:r>
              <w:t>16</w:t>
            </w:r>
          </w:p>
        </w:tc>
      </w:tr>
      <w:tr w:rsidR="003F53EF" w:rsidRPr="00D84626" w14:paraId="6A9A8AAF" w14:textId="77777777" w:rsidTr="005A5504">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3256" w:type="dxa"/>
          </w:tcPr>
          <w:p w14:paraId="14C29C9F" w14:textId="4447B17F" w:rsidR="003F53EF" w:rsidRPr="00A9696B" w:rsidRDefault="00D01673" w:rsidP="00F21222">
            <w:pPr>
              <w:spacing w:after="0"/>
            </w:pPr>
            <w:r>
              <w:t>Levelize</w:t>
            </w:r>
            <w:r w:rsidR="003F53EF">
              <w:t>d cost ($/tH</w:t>
            </w:r>
            <w:r w:rsidR="003F53EF">
              <w:rPr>
                <w:vertAlign w:val="subscript"/>
              </w:rPr>
              <w:t>2</w:t>
            </w:r>
            <w:r w:rsidR="003F53EF">
              <w:t xml:space="preserve"> feed)</w:t>
            </w:r>
          </w:p>
        </w:tc>
        <w:tc>
          <w:tcPr>
            <w:tcW w:w="1842" w:type="dxa"/>
          </w:tcPr>
          <w:p w14:paraId="08FF35CA" w14:textId="7A801288" w:rsidR="003F53EF" w:rsidRDefault="003F53EF" w:rsidP="00F21222">
            <w:pPr>
              <w:spacing w:after="0"/>
              <w:cnfStyle w:val="000000100000" w:firstRow="0" w:lastRow="0" w:firstColumn="0" w:lastColumn="0" w:oddVBand="0" w:evenVBand="0" w:oddHBand="1" w:evenHBand="0" w:firstRowFirstColumn="0" w:firstRowLastColumn="0" w:lastRowFirstColumn="0" w:lastRowLastColumn="0"/>
            </w:pPr>
            <w:r>
              <w:t>1,</w:t>
            </w:r>
            <w:r w:rsidR="00B34E49">
              <w:t>550</w:t>
            </w:r>
          </w:p>
        </w:tc>
        <w:tc>
          <w:tcPr>
            <w:tcW w:w="1843" w:type="dxa"/>
          </w:tcPr>
          <w:p w14:paraId="41BF386F" w14:textId="3D034CC8" w:rsidR="003F53EF" w:rsidRPr="001E729F" w:rsidRDefault="005524DB" w:rsidP="00F21222">
            <w:pPr>
              <w:spacing w:after="0"/>
              <w:cnfStyle w:val="000000100000" w:firstRow="0" w:lastRow="0" w:firstColumn="0" w:lastColumn="0" w:oddVBand="0" w:evenVBand="0" w:oddHBand="1" w:evenHBand="0" w:firstRowFirstColumn="0" w:firstRowLastColumn="0" w:lastRowFirstColumn="0" w:lastRowLastColumn="0"/>
              <w:rPr>
                <w:highlight w:val="yellow"/>
              </w:rPr>
            </w:pPr>
            <w:r w:rsidRPr="005524DB">
              <w:t>2,056</w:t>
            </w:r>
          </w:p>
        </w:tc>
        <w:tc>
          <w:tcPr>
            <w:tcW w:w="2075" w:type="dxa"/>
          </w:tcPr>
          <w:p w14:paraId="5FE4E10D" w14:textId="0CB137AA" w:rsidR="003F53EF" w:rsidRPr="00D84626" w:rsidRDefault="00CF6317" w:rsidP="00F21222">
            <w:pPr>
              <w:spacing w:after="0"/>
              <w:cnfStyle w:val="000000100000" w:firstRow="0" w:lastRow="0" w:firstColumn="0" w:lastColumn="0" w:oddVBand="0" w:evenVBand="0" w:oddHBand="1" w:evenHBand="0" w:firstRowFirstColumn="0" w:firstRowLastColumn="0" w:lastRowFirstColumn="0" w:lastRowLastColumn="0"/>
            </w:pPr>
            <w:r>
              <w:t>2272</w:t>
            </w:r>
          </w:p>
        </w:tc>
      </w:tr>
      <w:tr w:rsidR="003F53EF" w:rsidRPr="00D84626" w14:paraId="5950FB10" w14:textId="77777777" w:rsidTr="005A5504">
        <w:trPr>
          <w:trHeight w:val="290"/>
        </w:trPr>
        <w:tc>
          <w:tcPr>
            <w:cnfStyle w:val="001000000000" w:firstRow="0" w:lastRow="0" w:firstColumn="1" w:lastColumn="0" w:oddVBand="0" w:evenVBand="0" w:oddHBand="0" w:evenHBand="0" w:firstRowFirstColumn="0" w:firstRowLastColumn="0" w:lastRowFirstColumn="0" w:lastRowLastColumn="0"/>
            <w:tcW w:w="3256" w:type="dxa"/>
          </w:tcPr>
          <w:p w14:paraId="45C7490B" w14:textId="4C3B2CD5" w:rsidR="003F53EF" w:rsidRDefault="003F53EF" w:rsidP="00F21222">
            <w:pPr>
              <w:spacing w:after="0"/>
            </w:pPr>
            <w:r>
              <w:t>Global market price ($/t)</w:t>
            </w:r>
            <w:r w:rsidR="005524DB">
              <w:rPr>
                <w:rStyle w:val="FootnoteReference"/>
              </w:rPr>
              <w:footnoteReference w:id="32"/>
            </w:r>
          </w:p>
        </w:tc>
        <w:tc>
          <w:tcPr>
            <w:tcW w:w="1842" w:type="dxa"/>
          </w:tcPr>
          <w:p w14:paraId="094A134D" w14:textId="77777777" w:rsidR="003F53EF" w:rsidRDefault="003F53EF" w:rsidP="00F21222">
            <w:pPr>
              <w:spacing w:after="0"/>
              <w:cnfStyle w:val="000000000000" w:firstRow="0" w:lastRow="0" w:firstColumn="0" w:lastColumn="0" w:oddVBand="0" w:evenVBand="0" w:oddHBand="0" w:evenHBand="0" w:firstRowFirstColumn="0" w:firstRowLastColumn="0" w:lastRowFirstColumn="0" w:lastRowLastColumn="0"/>
            </w:pPr>
            <w:r>
              <w:t>500</w:t>
            </w:r>
          </w:p>
        </w:tc>
        <w:tc>
          <w:tcPr>
            <w:tcW w:w="1843" w:type="dxa"/>
          </w:tcPr>
          <w:p w14:paraId="79D31E73" w14:textId="77777777" w:rsidR="003F53EF" w:rsidRPr="00D84626" w:rsidRDefault="003F53EF" w:rsidP="00F21222">
            <w:pPr>
              <w:spacing w:after="0"/>
              <w:cnfStyle w:val="000000000000" w:firstRow="0" w:lastRow="0" w:firstColumn="0" w:lastColumn="0" w:oddVBand="0" w:evenVBand="0" w:oddHBand="0" w:evenHBand="0" w:firstRowFirstColumn="0" w:firstRowLastColumn="0" w:lastRowFirstColumn="0" w:lastRowLastColumn="0"/>
            </w:pPr>
            <w:r>
              <w:t>400</w:t>
            </w:r>
          </w:p>
        </w:tc>
        <w:tc>
          <w:tcPr>
            <w:tcW w:w="2075" w:type="dxa"/>
          </w:tcPr>
          <w:p w14:paraId="33442BCC" w14:textId="77777777" w:rsidR="003F53EF" w:rsidRPr="00D84626" w:rsidRDefault="003F53EF" w:rsidP="00F21222">
            <w:pPr>
              <w:spacing w:after="0"/>
              <w:cnfStyle w:val="000000000000" w:firstRow="0" w:lastRow="0" w:firstColumn="0" w:lastColumn="0" w:oddVBand="0" w:evenVBand="0" w:oddHBand="0" w:evenHBand="0" w:firstRowFirstColumn="0" w:firstRowLastColumn="0" w:lastRowFirstColumn="0" w:lastRowLastColumn="0"/>
            </w:pPr>
            <w:r>
              <w:t>N/A</w:t>
            </w:r>
          </w:p>
        </w:tc>
      </w:tr>
    </w:tbl>
    <w:p w14:paraId="6388DBD8" w14:textId="21FC84A5" w:rsidR="003F53EF" w:rsidRDefault="003F53EF" w:rsidP="00AF6C11">
      <w:pPr>
        <w:pStyle w:val="Heading3"/>
      </w:pPr>
      <w:bookmarkStart w:id="305" w:name="_Toc149560787"/>
      <w:r>
        <w:lastRenderedPageBreak/>
        <w:t>Sensitivity</w:t>
      </w:r>
      <w:r w:rsidR="00845590">
        <w:t xml:space="preserve"> Analysis</w:t>
      </w:r>
      <w:bookmarkEnd w:id="305"/>
    </w:p>
    <w:p w14:paraId="1466DF5D" w14:textId="2AF6E14C" w:rsidR="003F53EF" w:rsidRDefault="003F53EF" w:rsidP="00DA2DE5">
      <w:pPr>
        <w:jc w:val="both"/>
      </w:pPr>
      <w:r>
        <w:t xml:space="preserve">To identify major cost drivers, a sensitivity analysis was performed where the above </w:t>
      </w:r>
      <w:r w:rsidR="00D01673">
        <w:t>levelize</w:t>
      </w:r>
      <w:r>
        <w:t>d costs were used as base cases and varied in response to changes in</w:t>
      </w:r>
      <w:r w:rsidR="005524DB">
        <w:t xml:space="preserve"> capital cost and </w:t>
      </w:r>
      <w:r>
        <w:t xml:space="preserve">electricity price </w:t>
      </w:r>
      <w:r w:rsidR="005524DB">
        <w:t>(the two most significant drivers of cost)</w:t>
      </w:r>
      <w:r>
        <w:t xml:space="preserve">. </w:t>
      </w:r>
      <w:r w:rsidR="005524DB">
        <w:t>H</w:t>
      </w:r>
      <w:r>
        <w:t>ydrogen cost is not considered in this analysis.</w:t>
      </w:r>
    </w:p>
    <w:p w14:paraId="4993A9DB" w14:textId="26B6E034" w:rsidR="003F53EF" w:rsidRDefault="003F53EF" w:rsidP="00DA2DE5">
      <w:pPr>
        <w:jc w:val="both"/>
      </w:pPr>
      <w:r>
        <w:t xml:space="preserve">A sensitivity </w:t>
      </w:r>
      <w:r w:rsidR="005524DB">
        <w:t xml:space="preserve">analysis for capital cost is </w:t>
      </w:r>
      <w:r>
        <w:t xml:space="preserve">shown in </w:t>
      </w:r>
      <w:r>
        <w:fldChar w:fldCharType="begin"/>
      </w:r>
      <w:r>
        <w:instrText xml:space="preserve"> REF _Ref108616678 \h </w:instrText>
      </w:r>
      <w:r>
        <w:fldChar w:fldCharType="separate"/>
      </w:r>
      <w:r w:rsidR="000A0462">
        <w:t xml:space="preserve">Figure </w:t>
      </w:r>
      <w:r w:rsidR="000A0462">
        <w:rPr>
          <w:noProof/>
        </w:rPr>
        <w:t>6</w:t>
      </w:r>
      <w:r w:rsidR="000A0462">
        <w:noBreakHyphen/>
      </w:r>
      <w:r w:rsidR="000A0462">
        <w:rPr>
          <w:noProof/>
        </w:rPr>
        <w:t>6</w:t>
      </w:r>
      <w:r>
        <w:fldChar w:fldCharType="end"/>
      </w:r>
      <w:r>
        <w:t xml:space="preserve"> and is</w:t>
      </w:r>
      <w:r w:rsidR="005524DB">
        <w:t xml:space="preserve"> most significant for ammonia and liquid hydrogen, reflecting their higher capital cost. A sensitivity analysis for electricity price is shown in </w:t>
      </w:r>
      <w:r w:rsidR="005524DB">
        <w:fldChar w:fldCharType="begin"/>
      </w:r>
      <w:r w:rsidR="005524DB">
        <w:instrText xml:space="preserve"> REF _Ref108616415 \h </w:instrText>
      </w:r>
      <w:r w:rsidR="005524DB">
        <w:fldChar w:fldCharType="separate"/>
      </w:r>
      <w:r w:rsidR="000A0462">
        <w:t xml:space="preserve">Figure </w:t>
      </w:r>
      <w:r w:rsidR="000A0462">
        <w:rPr>
          <w:noProof/>
        </w:rPr>
        <w:t>6</w:t>
      </w:r>
      <w:r w:rsidR="000A0462">
        <w:noBreakHyphen/>
      </w:r>
      <w:r w:rsidR="000A0462">
        <w:rPr>
          <w:noProof/>
        </w:rPr>
        <w:t>7</w:t>
      </w:r>
      <w:r w:rsidR="005524DB">
        <w:fldChar w:fldCharType="end"/>
      </w:r>
      <w:r w:rsidR="00C66531">
        <w:t xml:space="preserve">. </w:t>
      </w:r>
      <w:r>
        <w:t>Green methanol is also much more sensitive to the impact of the electricity price due to the high electrical heating requirements</w:t>
      </w:r>
      <w:r w:rsidR="00C66531">
        <w:t xml:space="preserve"> (incorporated to avoid using natural gas fired heating for the methanol purification train)</w:t>
      </w:r>
      <w:r>
        <w:t xml:space="preserve">. </w:t>
      </w:r>
      <w:r w:rsidR="00C66531">
        <w:t xml:space="preserve">Liquid hydrogen is also sensitive to electricity price, which is expected given it is </w:t>
      </w:r>
      <w:r w:rsidR="003238A6">
        <w:t>such a large component of the levelized cost (~30%)</w:t>
      </w:r>
      <w:r w:rsidR="00C66531">
        <w:t>.</w:t>
      </w:r>
      <w:r w:rsidR="00C66531" w:rsidRPr="00C66531">
        <w:t xml:space="preserve"> </w:t>
      </w:r>
      <w:r w:rsidR="00C66531" w:rsidRPr="002C6AF3">
        <w:t xml:space="preserve">The variation in price for electricity variation is between </w:t>
      </w:r>
      <w:r w:rsidR="00C66531">
        <w:t>$</w:t>
      </w:r>
      <w:r w:rsidR="00FA6519">
        <w:t>4.2</w:t>
      </w:r>
      <w:r w:rsidR="00C66531" w:rsidRPr="002C6AF3">
        <w:t xml:space="preserve"> and </w:t>
      </w:r>
      <w:r w:rsidR="00C66531">
        <w:t>$</w:t>
      </w:r>
      <w:r w:rsidR="0016311B">
        <w:t>5.</w:t>
      </w:r>
      <w:r w:rsidR="00FA6519">
        <w:t>85</w:t>
      </w:r>
      <w:r w:rsidR="00C66531" w:rsidRPr="002C6AF3">
        <w:t xml:space="preserve"> /</w:t>
      </w:r>
      <w:r w:rsidR="001E06F0">
        <w:t xml:space="preserve"> </w:t>
      </w:r>
      <w:r w:rsidR="0016311B">
        <w:t>GJ</w:t>
      </w:r>
      <w:r w:rsidR="00C66531" w:rsidRPr="002C6AF3">
        <w:t xml:space="preserve"> LH2, which indicates that LH2 process remains </w:t>
      </w:r>
      <w:r w:rsidR="00FA6519">
        <w:t xml:space="preserve">somewhat </w:t>
      </w:r>
      <w:r w:rsidR="00C66531" w:rsidRPr="002C6AF3">
        <w:t>competitive as a storage option for hydrogen even at high electricity prices.</w:t>
      </w:r>
    </w:p>
    <w:p w14:paraId="40E823CE" w14:textId="00989EA0" w:rsidR="003F53EF" w:rsidRDefault="00CF6317" w:rsidP="003F53EF">
      <w:pPr>
        <w:keepNext/>
      </w:pPr>
      <w:r>
        <w:rPr>
          <w:noProof/>
        </w:rPr>
        <w:drawing>
          <wp:inline distT="0" distB="0" distL="0" distR="0" wp14:anchorId="7A0A1AB7" wp14:editId="7D21107F">
            <wp:extent cx="5760000" cy="2743200"/>
            <wp:effectExtent l="0" t="0" r="0" b="0"/>
            <wp:docPr id="1755345140" name="Chart 1">
              <a:extLst xmlns:a="http://schemas.openxmlformats.org/drawingml/2006/main">
                <a:ext uri="{FF2B5EF4-FFF2-40B4-BE49-F238E27FC236}">
                  <a16:creationId xmlns:a16="http://schemas.microsoft.com/office/drawing/2014/main" id="{72C29548-17F1-47DD-9CD3-564A7C0BF0E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24B2693C" w14:textId="628A4D92" w:rsidR="003F53EF" w:rsidRDefault="003F53EF" w:rsidP="003F53EF">
      <w:pPr>
        <w:pStyle w:val="Caption"/>
      </w:pPr>
      <w:bookmarkStart w:id="306" w:name="_Ref108616678"/>
      <w:bookmarkStart w:id="307" w:name="_Toc149560215"/>
      <w:r>
        <w:t xml:space="preserve">Figure </w:t>
      </w:r>
      <w:r w:rsidR="00FC7334">
        <w:fldChar w:fldCharType="begin"/>
      </w:r>
      <w:r w:rsidR="00FC7334">
        <w:instrText xml:space="preserve"> STYLEREF 1 \s </w:instrText>
      </w:r>
      <w:r w:rsidR="00FC7334">
        <w:fldChar w:fldCharType="separate"/>
      </w:r>
      <w:r w:rsidR="000A0462">
        <w:rPr>
          <w:noProof/>
        </w:rPr>
        <w:t>6</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6</w:t>
      </w:r>
      <w:r w:rsidR="00FC7334">
        <w:fldChar w:fldCharType="end"/>
      </w:r>
      <w:bookmarkEnd w:id="306"/>
      <w:r>
        <w:t xml:space="preserve"> </w:t>
      </w:r>
      <w:r w:rsidR="00A84C16">
        <w:t xml:space="preserve">Capital cost </w:t>
      </w:r>
      <w:r>
        <w:t xml:space="preserve">sensitivity </w:t>
      </w:r>
      <w:r w:rsidR="00A84C16">
        <w:t xml:space="preserve">analysis </w:t>
      </w:r>
      <w:r>
        <w:t xml:space="preserve">for </w:t>
      </w:r>
      <w:r w:rsidR="00A84C16">
        <w:t>hydrogen carriers</w:t>
      </w:r>
      <w:bookmarkEnd w:id="307"/>
      <w:r w:rsidR="00A84C16">
        <w:t xml:space="preserve"> </w:t>
      </w:r>
    </w:p>
    <w:p w14:paraId="6B7BDCA4" w14:textId="72C333C4" w:rsidR="003F53EF" w:rsidRDefault="00CF6317" w:rsidP="003F53EF">
      <w:pPr>
        <w:keepNext/>
      </w:pPr>
      <w:r>
        <w:rPr>
          <w:noProof/>
        </w:rPr>
        <w:lastRenderedPageBreak/>
        <w:drawing>
          <wp:inline distT="0" distB="0" distL="0" distR="0" wp14:anchorId="45A5C882" wp14:editId="1DE0FC37">
            <wp:extent cx="5760000" cy="2743200"/>
            <wp:effectExtent l="0" t="0" r="0" b="0"/>
            <wp:docPr id="1867691914" name="Chart 1">
              <a:extLst xmlns:a="http://schemas.openxmlformats.org/drawingml/2006/main">
                <a:ext uri="{FF2B5EF4-FFF2-40B4-BE49-F238E27FC236}">
                  <a16:creationId xmlns:a16="http://schemas.microsoft.com/office/drawing/2014/main" id="{A55F6B3A-CAA4-482F-9A0A-BA8B6ABF191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14:paraId="09CC621D" w14:textId="0D770622" w:rsidR="003F53EF" w:rsidRPr="002C6AF3" w:rsidRDefault="003F53EF" w:rsidP="003F53EF">
      <w:pPr>
        <w:pStyle w:val="Caption"/>
      </w:pPr>
      <w:bookmarkStart w:id="308" w:name="_Ref108616415"/>
      <w:bookmarkStart w:id="309" w:name="_Toc149560216"/>
      <w:r>
        <w:t xml:space="preserve">Figure </w:t>
      </w:r>
      <w:r w:rsidR="00FC7334">
        <w:fldChar w:fldCharType="begin"/>
      </w:r>
      <w:r w:rsidR="00FC7334">
        <w:instrText xml:space="preserve"> STYLEREF 1 \s </w:instrText>
      </w:r>
      <w:r w:rsidR="00FC7334">
        <w:fldChar w:fldCharType="separate"/>
      </w:r>
      <w:r w:rsidR="000A0462">
        <w:rPr>
          <w:noProof/>
        </w:rPr>
        <w:t>6</w:t>
      </w:r>
      <w:r w:rsidR="00FC7334">
        <w:fldChar w:fldCharType="end"/>
      </w:r>
      <w:r w:rsidR="00FC7334">
        <w:noBreakHyphen/>
      </w:r>
      <w:r w:rsidR="00FC7334">
        <w:fldChar w:fldCharType="begin"/>
      </w:r>
      <w:r w:rsidR="00FC7334">
        <w:instrText xml:space="preserve"> SEQ Figure \* ARABIC \s 1 </w:instrText>
      </w:r>
      <w:r w:rsidR="00FC7334">
        <w:fldChar w:fldCharType="separate"/>
      </w:r>
      <w:r w:rsidR="000A0462">
        <w:rPr>
          <w:noProof/>
        </w:rPr>
        <w:t>7</w:t>
      </w:r>
      <w:r w:rsidR="00FC7334">
        <w:fldChar w:fldCharType="end"/>
      </w:r>
      <w:bookmarkEnd w:id="308"/>
      <w:r>
        <w:t xml:space="preserve"> </w:t>
      </w:r>
      <w:r w:rsidR="00A84C16">
        <w:t>Electricity price sensitivity analysis for hydrogen carriers</w:t>
      </w:r>
      <w:bookmarkEnd w:id="309"/>
    </w:p>
    <w:p w14:paraId="2B0A9C13" w14:textId="18ED91EA" w:rsidR="003F53EF" w:rsidRDefault="00C66531" w:rsidP="00C66531">
      <w:pPr>
        <w:jc w:val="both"/>
      </w:pPr>
      <w:r>
        <w:t xml:space="preserve">Additional analyses were performed on </w:t>
      </w:r>
      <w:r w:rsidR="003F53EF" w:rsidRPr="002C6AF3">
        <w:t xml:space="preserve">the liquid hydrogen process </w:t>
      </w:r>
      <w:r>
        <w:t xml:space="preserve">which </w:t>
      </w:r>
      <w:r w:rsidR="003F53EF">
        <w:t>indicated that b</w:t>
      </w:r>
      <w:r w:rsidR="003F53EF" w:rsidRPr="002C6AF3">
        <w:t>oth the helium and liquid N</w:t>
      </w:r>
      <w:r w:rsidRPr="00C66531">
        <w:rPr>
          <w:vertAlign w:val="subscript"/>
        </w:rPr>
        <w:t>2</w:t>
      </w:r>
      <w:r w:rsidR="003F53EF" w:rsidRPr="002C6AF3">
        <w:t xml:space="preserve"> requirements were too minor to alter the utility costs, while the cooling water prices were negligible against the other utilities. </w:t>
      </w:r>
      <w:r>
        <w:t>In addition, a more than tripling of the CO2 purchase (from $40/tCO</w:t>
      </w:r>
      <w:r w:rsidRPr="00C66531">
        <w:rPr>
          <w:vertAlign w:val="subscript"/>
        </w:rPr>
        <w:t>2</w:t>
      </w:r>
      <w:r>
        <w:t xml:space="preserve"> to $150/tCO</w:t>
      </w:r>
      <w:r w:rsidRPr="00C66531">
        <w:rPr>
          <w:vertAlign w:val="subscript"/>
        </w:rPr>
        <w:t>2</w:t>
      </w:r>
      <w:r>
        <w:t xml:space="preserve">) increases the cost of methanol by ~30%. </w:t>
      </w:r>
    </w:p>
    <w:p w14:paraId="0F0A16CE" w14:textId="755DD943" w:rsidR="003F53EF" w:rsidRDefault="003F53EF" w:rsidP="003F53EF">
      <w:pPr>
        <w:spacing w:before="120"/>
        <w:jc w:val="both"/>
      </w:pPr>
      <w:r>
        <w:t xml:space="preserve">This report highlights green ammonia as the most cost-effective carrier form, although it is possible that this would change with end-use application and transportation requirements. </w:t>
      </w:r>
      <w:r w:rsidRPr="00932E34">
        <w:t>Green ammonia has significant advantages, but the conventional Haber-Bosch process based on a renewable hydrogen source presents challenges in terms of scaling and optimisation, given the long history of the process. This implies that cost savings will be difficult to establish. However, there are new electrochemical processes for generating green ammonia under development that represent a revolution in the ammonia production industry, and these have significant advantages to the conventional approach. For liquid hydrogen, the largest impact research and development will have is in the improvement to hydrogen compressors, as the low efficiencies represents significant cost wastage. There are significant research endeavours in this area and there is expectation that more efficient designs will be commercialised in the coming decade.</w:t>
      </w:r>
    </w:p>
    <w:p w14:paraId="10844F29" w14:textId="4492AB5A" w:rsidR="003F53EF" w:rsidRDefault="003F53EF" w:rsidP="00A124FC">
      <w:pPr>
        <w:spacing w:before="120"/>
        <w:jc w:val="both"/>
      </w:pPr>
      <w:r w:rsidRPr="008C603C">
        <w:t xml:space="preserve">Sourcing quality carbon feedstocks is the main limitation to develop large-scale methanol production. </w:t>
      </w:r>
      <w:r w:rsidR="00C66531">
        <w:t>Direct air capture (</w:t>
      </w:r>
      <w:r w:rsidRPr="008C603C">
        <w:t>DAC</w:t>
      </w:r>
      <w:r w:rsidR="00C66531">
        <w:t>)</w:t>
      </w:r>
      <w:r w:rsidRPr="008C603C">
        <w:t xml:space="preserve"> is also scaling for industrial use with several large plants in development. DAC stores CO</w:t>
      </w:r>
      <w:r w:rsidRPr="00D84626">
        <w:rPr>
          <w:vertAlign w:val="subscript"/>
        </w:rPr>
        <w:t>2</w:t>
      </w:r>
      <w:r w:rsidRPr="008C603C">
        <w:t xml:space="preserve"> at ambient temperatures and pressures of 45 – 65 bar or in refrigerated, insulated tankers at temperatures of -35 to -15⁰C and pressures of 12 – 25 bar. Carbon Engineering is developing a 1MtCO</w:t>
      </w:r>
      <w:r w:rsidRPr="00D84626">
        <w:rPr>
          <w:vertAlign w:val="subscript"/>
        </w:rPr>
        <w:t>2</w:t>
      </w:r>
      <w:r w:rsidRPr="008C603C">
        <w:t xml:space="preserve"> per year capture plant in the US with plans for 2023 operation. This would equate to production of 600,000 tonnes of methanol per year (440 GWh of fuel energy).</w:t>
      </w:r>
    </w:p>
    <w:p w14:paraId="562FFCD0" w14:textId="77777777" w:rsidR="00C66531" w:rsidRDefault="00C66531" w:rsidP="00A124FC">
      <w:pPr>
        <w:spacing w:before="120"/>
        <w:jc w:val="both"/>
      </w:pPr>
    </w:p>
    <w:p w14:paraId="6FF1911F" w14:textId="77777777" w:rsidR="00C66531" w:rsidRPr="003F53EF" w:rsidRDefault="00C66531" w:rsidP="00A124FC">
      <w:pPr>
        <w:spacing w:before="120"/>
        <w:jc w:val="both"/>
      </w:pPr>
    </w:p>
    <w:bookmarkStart w:id="310" w:name="_Toc149560788" w:displacedByCustomXml="next"/>
    <w:sdt>
      <w:sdtPr>
        <w:rPr>
          <w:rFonts w:ascii="Arial" w:eastAsiaTheme="minorHAnsi" w:hAnsi="Arial" w:cstheme="minorBidi"/>
          <w:b w:val="0"/>
          <w:caps w:val="0"/>
          <w:color w:val="auto"/>
          <w:sz w:val="22"/>
          <w:szCs w:val="24"/>
        </w:rPr>
        <w:id w:val="-1038660389"/>
        <w:docPartObj>
          <w:docPartGallery w:val="Bibliographies"/>
          <w:docPartUnique/>
        </w:docPartObj>
      </w:sdtPr>
      <w:sdtContent>
        <w:p w14:paraId="39B84207" w14:textId="3B0F9D23" w:rsidR="00475379" w:rsidRDefault="00475379">
          <w:pPr>
            <w:pStyle w:val="Heading1"/>
          </w:pPr>
          <w:r>
            <w:t>References</w:t>
          </w:r>
          <w:bookmarkEnd w:id="310"/>
        </w:p>
        <w:sdt>
          <w:sdtPr>
            <w:id w:val="-573587230"/>
            <w:bibliography/>
          </w:sdtPr>
          <w:sdtContent>
            <w:p w14:paraId="00B9B0ED" w14:textId="77777777" w:rsidR="009357B5" w:rsidRDefault="00475379" w:rsidP="00834AFB">
              <w:pPr>
                <w:rPr>
                  <w:rFonts w:asciiTheme="minorHAnsi" w:hAnsiTheme="minorHAnsi"/>
                  <w:noProof/>
                  <w:sz w:val="24"/>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42"/>
                <w:gridCol w:w="8578"/>
              </w:tblGrid>
              <w:tr w:rsidR="009357B5" w14:paraId="6111253F" w14:textId="77777777">
                <w:trPr>
                  <w:divId w:val="1118529213"/>
                  <w:tblCellSpacing w:w="15" w:type="dxa"/>
                </w:trPr>
                <w:tc>
                  <w:tcPr>
                    <w:tcW w:w="50" w:type="pct"/>
                    <w:hideMark/>
                  </w:tcPr>
                  <w:p w14:paraId="7779E61B" w14:textId="787A23BB" w:rsidR="009357B5" w:rsidRDefault="009357B5">
                    <w:pPr>
                      <w:pStyle w:val="Bibliography"/>
                      <w:rPr>
                        <w:noProof/>
                        <w:sz w:val="24"/>
                      </w:rPr>
                    </w:pPr>
                    <w:r>
                      <w:rPr>
                        <w:noProof/>
                      </w:rPr>
                      <w:t xml:space="preserve">[1] </w:t>
                    </w:r>
                  </w:p>
                </w:tc>
                <w:tc>
                  <w:tcPr>
                    <w:tcW w:w="0" w:type="auto"/>
                    <w:hideMark/>
                  </w:tcPr>
                  <w:p w14:paraId="1A7DA434" w14:textId="77777777" w:rsidR="009357B5" w:rsidRDefault="009357B5">
                    <w:pPr>
                      <w:pStyle w:val="Bibliography"/>
                      <w:rPr>
                        <w:noProof/>
                      </w:rPr>
                    </w:pPr>
                    <w:r>
                      <w:rPr>
                        <w:noProof/>
                      </w:rPr>
                      <w:t>S. Singh and D. Gho, “Voltaic Cells,” 16 August 2020. [Online]. Available: https://chem.libretexts.org/@go/page/285.</w:t>
                    </w:r>
                  </w:p>
                </w:tc>
              </w:tr>
              <w:tr w:rsidR="009357B5" w14:paraId="5C74FA88" w14:textId="77777777">
                <w:trPr>
                  <w:divId w:val="1118529213"/>
                  <w:tblCellSpacing w:w="15" w:type="dxa"/>
                </w:trPr>
                <w:tc>
                  <w:tcPr>
                    <w:tcW w:w="50" w:type="pct"/>
                    <w:hideMark/>
                  </w:tcPr>
                  <w:p w14:paraId="69CED13A" w14:textId="77777777" w:rsidR="009357B5" w:rsidRDefault="009357B5">
                    <w:pPr>
                      <w:pStyle w:val="Bibliography"/>
                      <w:rPr>
                        <w:noProof/>
                      </w:rPr>
                    </w:pPr>
                    <w:r>
                      <w:rPr>
                        <w:noProof/>
                      </w:rPr>
                      <w:t xml:space="preserve">[2] </w:t>
                    </w:r>
                  </w:p>
                </w:tc>
                <w:tc>
                  <w:tcPr>
                    <w:tcW w:w="0" w:type="auto"/>
                    <w:hideMark/>
                  </w:tcPr>
                  <w:p w14:paraId="3E3D9B20" w14:textId="77777777" w:rsidR="009357B5" w:rsidRDefault="009357B5">
                    <w:pPr>
                      <w:pStyle w:val="Bibliography"/>
                      <w:rPr>
                        <w:noProof/>
                      </w:rPr>
                    </w:pPr>
                    <w:r>
                      <w:rPr>
                        <w:noProof/>
                      </w:rPr>
                      <w:t xml:space="preserve">A. Dicks and D. Rand, Fuel Cell Systems Explained (Third edition), Hoboken, USA: Wiley, 2018. </w:t>
                    </w:r>
                  </w:p>
                </w:tc>
              </w:tr>
              <w:tr w:rsidR="009357B5" w14:paraId="20AD5A5A" w14:textId="77777777">
                <w:trPr>
                  <w:divId w:val="1118529213"/>
                  <w:tblCellSpacing w:w="15" w:type="dxa"/>
                </w:trPr>
                <w:tc>
                  <w:tcPr>
                    <w:tcW w:w="50" w:type="pct"/>
                    <w:hideMark/>
                  </w:tcPr>
                  <w:p w14:paraId="0EBC206E" w14:textId="77777777" w:rsidR="009357B5" w:rsidRDefault="009357B5">
                    <w:pPr>
                      <w:pStyle w:val="Bibliography"/>
                      <w:rPr>
                        <w:noProof/>
                      </w:rPr>
                    </w:pPr>
                    <w:r>
                      <w:rPr>
                        <w:noProof/>
                      </w:rPr>
                      <w:t xml:space="preserve">[3] </w:t>
                    </w:r>
                  </w:p>
                </w:tc>
                <w:tc>
                  <w:tcPr>
                    <w:tcW w:w="0" w:type="auto"/>
                    <w:hideMark/>
                  </w:tcPr>
                  <w:p w14:paraId="6234DA73" w14:textId="77777777" w:rsidR="009357B5" w:rsidRDefault="009357B5">
                    <w:pPr>
                      <w:pStyle w:val="Bibliography"/>
                      <w:rPr>
                        <w:noProof/>
                      </w:rPr>
                    </w:pPr>
                    <w:r>
                      <w:rPr>
                        <w:noProof/>
                      </w:rPr>
                      <w:t xml:space="preserve">S. Kumar and V. Himabindu, “Hydrogen production by PEM water electrolysis—A review,” </w:t>
                    </w:r>
                    <w:r>
                      <w:rPr>
                        <w:i/>
                        <w:iCs/>
                        <w:noProof/>
                      </w:rPr>
                      <w:t xml:space="preserve">Materials Science for Energy Technologies, </w:t>
                    </w:r>
                    <w:r>
                      <w:rPr>
                        <w:noProof/>
                      </w:rPr>
                      <w:t xml:space="preserve">no. 2, pp. 442-454, 2019. </w:t>
                    </w:r>
                  </w:p>
                </w:tc>
              </w:tr>
              <w:tr w:rsidR="009357B5" w14:paraId="01436462" w14:textId="77777777">
                <w:trPr>
                  <w:divId w:val="1118529213"/>
                  <w:tblCellSpacing w:w="15" w:type="dxa"/>
                </w:trPr>
                <w:tc>
                  <w:tcPr>
                    <w:tcW w:w="50" w:type="pct"/>
                    <w:hideMark/>
                  </w:tcPr>
                  <w:p w14:paraId="356FE9BD" w14:textId="77777777" w:rsidR="009357B5" w:rsidRDefault="009357B5">
                    <w:pPr>
                      <w:pStyle w:val="Bibliography"/>
                      <w:rPr>
                        <w:noProof/>
                      </w:rPr>
                    </w:pPr>
                    <w:r>
                      <w:rPr>
                        <w:noProof/>
                      </w:rPr>
                      <w:t xml:space="preserve">[4] </w:t>
                    </w:r>
                  </w:p>
                </w:tc>
                <w:tc>
                  <w:tcPr>
                    <w:tcW w:w="0" w:type="auto"/>
                    <w:hideMark/>
                  </w:tcPr>
                  <w:p w14:paraId="2166D699" w14:textId="77777777" w:rsidR="009357B5" w:rsidRDefault="009357B5">
                    <w:pPr>
                      <w:pStyle w:val="Bibliography"/>
                      <w:rPr>
                        <w:noProof/>
                      </w:rPr>
                    </w:pPr>
                    <w:r>
                      <w:rPr>
                        <w:noProof/>
                      </w:rPr>
                      <w:t xml:space="preserve">M. Ruth, A. Mayyas and M. Mann, “Manufacturing Competitiveness Analysis for PEM and Alkaline Water Electrolysis Systems,” in </w:t>
                    </w:r>
                    <w:r>
                      <w:rPr>
                        <w:i/>
                        <w:iCs/>
                        <w:noProof/>
                      </w:rPr>
                      <w:t>Hydrogen and Fuel Cell Seminar</w:t>
                    </w:r>
                    <w:r>
                      <w:rPr>
                        <w:noProof/>
                      </w:rPr>
                      <w:t xml:space="preserve">, Long Beach, CA, 2017. </w:t>
                    </w:r>
                  </w:p>
                </w:tc>
              </w:tr>
              <w:tr w:rsidR="009357B5" w14:paraId="764918CA" w14:textId="77777777">
                <w:trPr>
                  <w:divId w:val="1118529213"/>
                  <w:tblCellSpacing w:w="15" w:type="dxa"/>
                </w:trPr>
                <w:tc>
                  <w:tcPr>
                    <w:tcW w:w="50" w:type="pct"/>
                    <w:hideMark/>
                  </w:tcPr>
                  <w:p w14:paraId="116EAAF1" w14:textId="77777777" w:rsidR="009357B5" w:rsidRDefault="009357B5">
                    <w:pPr>
                      <w:pStyle w:val="Bibliography"/>
                      <w:rPr>
                        <w:noProof/>
                      </w:rPr>
                    </w:pPr>
                    <w:r>
                      <w:rPr>
                        <w:noProof/>
                      </w:rPr>
                      <w:t xml:space="preserve">[5] </w:t>
                    </w:r>
                  </w:p>
                </w:tc>
                <w:tc>
                  <w:tcPr>
                    <w:tcW w:w="0" w:type="auto"/>
                    <w:hideMark/>
                  </w:tcPr>
                  <w:p w14:paraId="5DA0A0E3" w14:textId="77777777" w:rsidR="009357B5" w:rsidRDefault="009357B5">
                    <w:pPr>
                      <w:pStyle w:val="Bibliography"/>
                      <w:rPr>
                        <w:noProof/>
                      </w:rPr>
                    </w:pPr>
                    <w:r>
                      <w:rPr>
                        <w:noProof/>
                      </w:rPr>
                      <w:t>IRENA, “Green Hydrogen Cost Reduction — Scaling Up Electrolysers To Meet the 1.5°C Climate Goal,” International Renewable Energy Acengy, Abu Dhabi, 2020.</w:t>
                    </w:r>
                  </w:p>
                </w:tc>
              </w:tr>
              <w:tr w:rsidR="009357B5" w14:paraId="739AD78F" w14:textId="77777777">
                <w:trPr>
                  <w:divId w:val="1118529213"/>
                  <w:tblCellSpacing w:w="15" w:type="dxa"/>
                </w:trPr>
                <w:tc>
                  <w:tcPr>
                    <w:tcW w:w="50" w:type="pct"/>
                    <w:hideMark/>
                  </w:tcPr>
                  <w:p w14:paraId="6D48EA53" w14:textId="77777777" w:rsidR="009357B5" w:rsidRDefault="009357B5">
                    <w:pPr>
                      <w:pStyle w:val="Bibliography"/>
                      <w:rPr>
                        <w:noProof/>
                      </w:rPr>
                    </w:pPr>
                    <w:r>
                      <w:rPr>
                        <w:noProof/>
                      </w:rPr>
                      <w:t xml:space="preserve">[6] </w:t>
                    </w:r>
                  </w:p>
                </w:tc>
                <w:tc>
                  <w:tcPr>
                    <w:tcW w:w="0" w:type="auto"/>
                    <w:hideMark/>
                  </w:tcPr>
                  <w:p w14:paraId="2152768E" w14:textId="77777777" w:rsidR="009357B5" w:rsidRDefault="009357B5">
                    <w:pPr>
                      <w:pStyle w:val="Bibliography"/>
                      <w:rPr>
                        <w:noProof/>
                      </w:rPr>
                    </w:pPr>
                    <w:r>
                      <w:rPr>
                        <w:noProof/>
                      </w:rPr>
                      <w:t>OECD/IEA, “Tracking industrial energy efficiency and CO2 emissions,” Paris, 2007.</w:t>
                    </w:r>
                  </w:p>
                </w:tc>
              </w:tr>
              <w:tr w:rsidR="009357B5" w14:paraId="78077498" w14:textId="77777777">
                <w:trPr>
                  <w:divId w:val="1118529213"/>
                  <w:tblCellSpacing w:w="15" w:type="dxa"/>
                </w:trPr>
                <w:tc>
                  <w:tcPr>
                    <w:tcW w:w="50" w:type="pct"/>
                    <w:hideMark/>
                  </w:tcPr>
                  <w:p w14:paraId="164C8F13" w14:textId="77777777" w:rsidR="009357B5" w:rsidRDefault="009357B5">
                    <w:pPr>
                      <w:pStyle w:val="Bibliography"/>
                      <w:rPr>
                        <w:noProof/>
                      </w:rPr>
                    </w:pPr>
                    <w:r>
                      <w:rPr>
                        <w:noProof/>
                      </w:rPr>
                      <w:t xml:space="preserve">[7] </w:t>
                    </w:r>
                  </w:p>
                </w:tc>
                <w:tc>
                  <w:tcPr>
                    <w:tcW w:w="0" w:type="auto"/>
                    <w:hideMark/>
                  </w:tcPr>
                  <w:p w14:paraId="121984C7" w14:textId="77777777" w:rsidR="009357B5" w:rsidRDefault="009357B5">
                    <w:pPr>
                      <w:pStyle w:val="Bibliography"/>
                      <w:rPr>
                        <w:noProof/>
                      </w:rPr>
                    </w:pPr>
                    <w:r>
                      <w:rPr>
                        <w:noProof/>
                      </w:rPr>
                      <w:t xml:space="preserve">G. M. S. K. Kevin Rouwenhorsta, “Islanded ammonia power systems: Technology review &amp; conceptual process design,” 2019. </w:t>
                    </w:r>
                  </w:p>
                </w:tc>
              </w:tr>
              <w:tr w:rsidR="009357B5" w14:paraId="3B44C654" w14:textId="77777777">
                <w:trPr>
                  <w:divId w:val="1118529213"/>
                  <w:tblCellSpacing w:w="15" w:type="dxa"/>
                </w:trPr>
                <w:tc>
                  <w:tcPr>
                    <w:tcW w:w="50" w:type="pct"/>
                    <w:hideMark/>
                  </w:tcPr>
                  <w:p w14:paraId="5110F529" w14:textId="77777777" w:rsidR="009357B5" w:rsidRDefault="009357B5">
                    <w:pPr>
                      <w:pStyle w:val="Bibliography"/>
                      <w:rPr>
                        <w:noProof/>
                      </w:rPr>
                    </w:pPr>
                    <w:r>
                      <w:rPr>
                        <w:noProof/>
                      </w:rPr>
                      <w:t xml:space="preserve">[8] </w:t>
                    </w:r>
                  </w:p>
                </w:tc>
                <w:tc>
                  <w:tcPr>
                    <w:tcW w:w="0" w:type="auto"/>
                    <w:hideMark/>
                  </w:tcPr>
                  <w:p w14:paraId="129A0F2C" w14:textId="77777777" w:rsidR="009357B5" w:rsidRDefault="009357B5">
                    <w:pPr>
                      <w:pStyle w:val="Bibliography"/>
                      <w:rPr>
                        <w:noProof/>
                      </w:rPr>
                    </w:pPr>
                    <w:r>
                      <w:rPr>
                        <w:noProof/>
                      </w:rPr>
                      <w:t xml:space="preserve">C. A. H. a. L. T.-M. Smith, “Current and future role of Haber-Bosch ammonia in a carbon-free energy landscape,” </w:t>
                    </w:r>
                    <w:r>
                      <w:rPr>
                        <w:i/>
                        <w:iCs/>
                        <w:noProof/>
                      </w:rPr>
                      <w:t xml:space="preserve">Energy and Environmental Science, </w:t>
                    </w:r>
                    <w:r>
                      <w:rPr>
                        <w:noProof/>
                      </w:rPr>
                      <w:t xml:space="preserve">pp. 331-344, 2020. </w:t>
                    </w:r>
                  </w:p>
                </w:tc>
              </w:tr>
              <w:tr w:rsidR="009357B5" w14:paraId="10E00933" w14:textId="77777777">
                <w:trPr>
                  <w:divId w:val="1118529213"/>
                  <w:tblCellSpacing w:w="15" w:type="dxa"/>
                </w:trPr>
                <w:tc>
                  <w:tcPr>
                    <w:tcW w:w="50" w:type="pct"/>
                    <w:hideMark/>
                  </w:tcPr>
                  <w:p w14:paraId="587958F5" w14:textId="77777777" w:rsidR="009357B5" w:rsidRDefault="009357B5">
                    <w:pPr>
                      <w:pStyle w:val="Bibliography"/>
                      <w:rPr>
                        <w:noProof/>
                      </w:rPr>
                    </w:pPr>
                    <w:r>
                      <w:rPr>
                        <w:noProof/>
                      </w:rPr>
                      <w:t xml:space="preserve">[9] </w:t>
                    </w:r>
                  </w:p>
                </w:tc>
                <w:tc>
                  <w:tcPr>
                    <w:tcW w:w="0" w:type="auto"/>
                    <w:hideMark/>
                  </w:tcPr>
                  <w:p w14:paraId="4256A40B" w14:textId="77777777" w:rsidR="009357B5" w:rsidRDefault="009357B5">
                    <w:pPr>
                      <w:pStyle w:val="Bibliography"/>
                      <w:rPr>
                        <w:noProof/>
                      </w:rPr>
                    </w:pPr>
                    <w:r>
                      <w:rPr>
                        <w:noProof/>
                      </w:rPr>
                      <w:t xml:space="preserve">D. Xu, L. Dong and J. Ren, “Introduction of Hydrogen Routines,” </w:t>
                    </w:r>
                    <w:r>
                      <w:rPr>
                        <w:i/>
                        <w:iCs/>
                        <w:noProof/>
                      </w:rPr>
                      <w:t xml:space="preserve">Hydrogen Economy, </w:t>
                    </w:r>
                    <w:r>
                      <w:rPr>
                        <w:noProof/>
                      </w:rPr>
                      <w:t xml:space="preserve">pp. 35-54, 2017. </w:t>
                    </w:r>
                  </w:p>
                </w:tc>
              </w:tr>
              <w:tr w:rsidR="009357B5" w14:paraId="471A5210" w14:textId="77777777">
                <w:trPr>
                  <w:divId w:val="1118529213"/>
                  <w:tblCellSpacing w:w="15" w:type="dxa"/>
                </w:trPr>
                <w:tc>
                  <w:tcPr>
                    <w:tcW w:w="50" w:type="pct"/>
                    <w:hideMark/>
                  </w:tcPr>
                  <w:p w14:paraId="7DCD9CC6" w14:textId="77777777" w:rsidR="009357B5" w:rsidRDefault="009357B5">
                    <w:pPr>
                      <w:pStyle w:val="Bibliography"/>
                      <w:rPr>
                        <w:noProof/>
                      </w:rPr>
                    </w:pPr>
                    <w:r>
                      <w:rPr>
                        <w:noProof/>
                      </w:rPr>
                      <w:t xml:space="preserve">[10] </w:t>
                    </w:r>
                  </w:p>
                </w:tc>
                <w:tc>
                  <w:tcPr>
                    <w:tcW w:w="0" w:type="auto"/>
                    <w:hideMark/>
                  </w:tcPr>
                  <w:p w14:paraId="5404616C" w14:textId="77777777" w:rsidR="009357B5" w:rsidRDefault="009357B5">
                    <w:pPr>
                      <w:pStyle w:val="Bibliography"/>
                      <w:rPr>
                        <w:noProof/>
                      </w:rPr>
                    </w:pPr>
                    <w:r>
                      <w:rPr>
                        <w:noProof/>
                      </w:rPr>
                      <w:t xml:space="preserve">K. Yamashita and L. Barreto, “Energyplexes for the 21st century: Coal gasification for co-producing hydrogen, electricity and liquid fuels,” vol. 13, no. 30, pp. 2453-2473, 2005. </w:t>
                    </w:r>
                  </w:p>
                </w:tc>
              </w:tr>
              <w:tr w:rsidR="009357B5" w14:paraId="75CA9269" w14:textId="77777777">
                <w:trPr>
                  <w:divId w:val="1118529213"/>
                  <w:tblCellSpacing w:w="15" w:type="dxa"/>
                </w:trPr>
                <w:tc>
                  <w:tcPr>
                    <w:tcW w:w="50" w:type="pct"/>
                    <w:hideMark/>
                  </w:tcPr>
                  <w:p w14:paraId="57CB03E2" w14:textId="77777777" w:rsidR="009357B5" w:rsidRDefault="009357B5">
                    <w:pPr>
                      <w:pStyle w:val="Bibliography"/>
                      <w:rPr>
                        <w:noProof/>
                      </w:rPr>
                    </w:pPr>
                    <w:r>
                      <w:rPr>
                        <w:noProof/>
                      </w:rPr>
                      <w:t xml:space="preserve">[11] </w:t>
                    </w:r>
                  </w:p>
                </w:tc>
                <w:tc>
                  <w:tcPr>
                    <w:tcW w:w="0" w:type="auto"/>
                    <w:hideMark/>
                  </w:tcPr>
                  <w:p w14:paraId="2260C74D" w14:textId="77777777" w:rsidR="009357B5" w:rsidRDefault="009357B5">
                    <w:pPr>
                      <w:pStyle w:val="Bibliography"/>
                      <w:rPr>
                        <w:noProof/>
                      </w:rPr>
                    </w:pPr>
                    <w:r>
                      <w:rPr>
                        <w:noProof/>
                      </w:rPr>
                      <w:t xml:space="preserve">D. W. Abbas HF, “Thermocatalytic decomposition of methane for hydrogen production using activated carbon catalyst: regeneration and characterization studies,” </w:t>
                    </w:r>
                    <w:r>
                      <w:rPr>
                        <w:i/>
                        <w:iCs/>
                        <w:noProof/>
                      </w:rPr>
                      <w:t xml:space="preserve">International Journal of Hydrogen Energy, </w:t>
                    </w:r>
                    <w:r>
                      <w:rPr>
                        <w:noProof/>
                      </w:rPr>
                      <w:t xml:space="preserve">vol. 34, no. 19, pp. 8034-8045, 2009. </w:t>
                    </w:r>
                  </w:p>
                </w:tc>
              </w:tr>
              <w:tr w:rsidR="009357B5" w14:paraId="6F2D48C2" w14:textId="77777777">
                <w:trPr>
                  <w:divId w:val="1118529213"/>
                  <w:tblCellSpacing w:w="15" w:type="dxa"/>
                </w:trPr>
                <w:tc>
                  <w:tcPr>
                    <w:tcW w:w="50" w:type="pct"/>
                    <w:hideMark/>
                  </w:tcPr>
                  <w:p w14:paraId="775FC43F" w14:textId="77777777" w:rsidR="009357B5" w:rsidRDefault="009357B5">
                    <w:pPr>
                      <w:pStyle w:val="Bibliography"/>
                      <w:rPr>
                        <w:noProof/>
                      </w:rPr>
                    </w:pPr>
                    <w:r>
                      <w:rPr>
                        <w:noProof/>
                      </w:rPr>
                      <w:t xml:space="preserve">[12] </w:t>
                    </w:r>
                  </w:p>
                </w:tc>
                <w:tc>
                  <w:tcPr>
                    <w:tcW w:w="0" w:type="auto"/>
                    <w:hideMark/>
                  </w:tcPr>
                  <w:p w14:paraId="2FF899B4" w14:textId="77777777" w:rsidR="009357B5" w:rsidRDefault="009357B5">
                    <w:pPr>
                      <w:pStyle w:val="Bibliography"/>
                      <w:rPr>
                        <w:noProof/>
                      </w:rPr>
                    </w:pPr>
                    <w:r>
                      <w:rPr>
                        <w:noProof/>
                      </w:rPr>
                      <w:t xml:space="preserve">J. L. Pinilla, I. Suelkves, R. Utrilla, M. E. Galvez, M. J. Lazaro and R. Moliner, “Hydrogen production by thermo-catalytic decomposition of methane: Regeneration of active carbons using CO2,” </w:t>
                    </w:r>
                    <w:r>
                      <w:rPr>
                        <w:i/>
                        <w:iCs/>
                        <w:noProof/>
                      </w:rPr>
                      <w:t xml:space="preserve">Journal of Power Sources, </w:t>
                    </w:r>
                    <w:r>
                      <w:rPr>
                        <w:noProof/>
                      </w:rPr>
                      <w:t xml:space="preserve">vol. 169, no. 1, pp. 103-109, 2007. </w:t>
                    </w:r>
                  </w:p>
                </w:tc>
              </w:tr>
              <w:tr w:rsidR="009357B5" w14:paraId="3EF18755" w14:textId="77777777">
                <w:trPr>
                  <w:divId w:val="1118529213"/>
                  <w:tblCellSpacing w:w="15" w:type="dxa"/>
                </w:trPr>
                <w:tc>
                  <w:tcPr>
                    <w:tcW w:w="50" w:type="pct"/>
                    <w:hideMark/>
                  </w:tcPr>
                  <w:p w14:paraId="374D276C" w14:textId="77777777" w:rsidR="009357B5" w:rsidRDefault="009357B5">
                    <w:pPr>
                      <w:pStyle w:val="Bibliography"/>
                      <w:rPr>
                        <w:noProof/>
                      </w:rPr>
                    </w:pPr>
                    <w:r>
                      <w:rPr>
                        <w:noProof/>
                      </w:rPr>
                      <w:t xml:space="preserve">[13] </w:t>
                    </w:r>
                  </w:p>
                </w:tc>
                <w:tc>
                  <w:tcPr>
                    <w:tcW w:w="0" w:type="auto"/>
                    <w:hideMark/>
                  </w:tcPr>
                  <w:p w14:paraId="25EE3845" w14:textId="77777777" w:rsidR="009357B5" w:rsidRDefault="009357B5">
                    <w:pPr>
                      <w:pStyle w:val="Bibliography"/>
                      <w:rPr>
                        <w:noProof/>
                      </w:rPr>
                    </w:pPr>
                    <w:r>
                      <w:rPr>
                        <w:noProof/>
                      </w:rPr>
                      <w:t xml:space="preserve">A. Cornejo, </w:t>
                    </w:r>
                    <w:r>
                      <w:rPr>
                        <w:i/>
                        <w:iCs/>
                        <w:noProof/>
                      </w:rPr>
                      <w:t xml:space="preserve">The thermo-catalytic decomposition of methane for economical and emission-free hydrogen production, </w:t>
                    </w:r>
                    <w:r>
                      <w:rPr>
                        <w:noProof/>
                      </w:rPr>
                      <w:t xml:space="preserve">Perth: University of Western Australia, 2013. </w:t>
                    </w:r>
                  </w:p>
                </w:tc>
              </w:tr>
              <w:tr w:rsidR="009357B5" w14:paraId="35CF93E0" w14:textId="77777777">
                <w:trPr>
                  <w:divId w:val="1118529213"/>
                  <w:tblCellSpacing w:w="15" w:type="dxa"/>
                </w:trPr>
                <w:tc>
                  <w:tcPr>
                    <w:tcW w:w="50" w:type="pct"/>
                    <w:hideMark/>
                  </w:tcPr>
                  <w:p w14:paraId="52E1A0AB" w14:textId="77777777" w:rsidR="009357B5" w:rsidRDefault="009357B5">
                    <w:pPr>
                      <w:pStyle w:val="Bibliography"/>
                      <w:rPr>
                        <w:noProof/>
                      </w:rPr>
                    </w:pPr>
                    <w:r>
                      <w:rPr>
                        <w:noProof/>
                      </w:rPr>
                      <w:lastRenderedPageBreak/>
                      <w:t xml:space="preserve">[14] </w:t>
                    </w:r>
                  </w:p>
                </w:tc>
                <w:tc>
                  <w:tcPr>
                    <w:tcW w:w="0" w:type="auto"/>
                    <w:hideMark/>
                  </w:tcPr>
                  <w:p w14:paraId="34DDA354" w14:textId="77777777" w:rsidR="009357B5" w:rsidRDefault="009357B5">
                    <w:pPr>
                      <w:pStyle w:val="Bibliography"/>
                      <w:rPr>
                        <w:noProof/>
                      </w:rPr>
                    </w:pPr>
                    <w:r>
                      <w:rPr>
                        <w:noProof/>
                      </w:rPr>
                      <w:t>G. Pocock, A. Cornejo and H. T. Chua, “A process for producing hydrogen and graphitic carbon from hydrocarbons”. WO Patent 2016/154666, 2016.</w:t>
                    </w:r>
                  </w:p>
                </w:tc>
              </w:tr>
            </w:tbl>
            <w:p w14:paraId="7768C15A" w14:textId="77777777" w:rsidR="009357B5" w:rsidRDefault="009357B5">
              <w:pPr>
                <w:divId w:val="1118529213"/>
                <w:rPr>
                  <w:rFonts w:eastAsia="Times New Roman"/>
                  <w:noProof/>
                </w:rPr>
              </w:pPr>
            </w:p>
            <w:p w14:paraId="6CC9E639" w14:textId="3F23E83E" w:rsidR="00834AFB" w:rsidRPr="00475379" w:rsidRDefault="00475379" w:rsidP="00834AFB">
              <w:pPr>
                <w:rPr>
                  <w:b/>
                  <w:bCs/>
                </w:rPr>
              </w:pPr>
              <w:r>
                <w:rPr>
                  <w:b/>
                  <w:bCs/>
                  <w:noProof/>
                </w:rPr>
                <w:fldChar w:fldCharType="end"/>
              </w:r>
            </w:p>
          </w:sdtContent>
        </w:sdt>
      </w:sdtContent>
    </w:sdt>
    <w:p w14:paraId="485FF908" w14:textId="3E4CD071" w:rsidR="00475379" w:rsidRPr="00475379" w:rsidRDefault="00475379" w:rsidP="00475379">
      <w:pPr>
        <w:jc w:val="both"/>
        <w:rPr>
          <w:b/>
          <w:bCs/>
        </w:rPr>
      </w:pPr>
    </w:p>
    <w:p w14:paraId="0879A4FA" w14:textId="77777777" w:rsidR="00834AFB" w:rsidRDefault="00834AFB" w:rsidP="009069BE">
      <w:pPr>
        <w:pStyle w:val="Heading1"/>
        <w:sectPr w:rsidR="00834AFB" w:rsidSect="00A47C9A">
          <w:pgSz w:w="11900" w:h="16840"/>
          <w:pgMar w:top="1701" w:right="1440" w:bottom="1440" w:left="1440" w:header="709" w:footer="709" w:gutter="0"/>
          <w:pgNumType w:start="1"/>
          <w:cols w:space="708"/>
          <w:docGrid w:linePitch="360"/>
        </w:sectPr>
      </w:pPr>
    </w:p>
    <w:p w14:paraId="39BA05DF" w14:textId="5E6B44DA" w:rsidR="00370F23" w:rsidRDefault="002A1B1D" w:rsidP="009069BE">
      <w:pPr>
        <w:pStyle w:val="Heading1"/>
      </w:pPr>
      <w:bookmarkStart w:id="311" w:name="_Toc149560789"/>
      <w:r>
        <w:rPr>
          <w:noProof/>
          <w:lang w:eastAsia="en-AU"/>
        </w:rPr>
        <w:lastRenderedPageBreak/>
        <w:drawing>
          <wp:anchor distT="0" distB="0" distL="114300" distR="114300" simplePos="0" relativeHeight="251664384" behindDoc="1" locked="0" layoutInCell="1" allowOverlap="1" wp14:anchorId="0927FD48" wp14:editId="3591F2EE">
            <wp:simplePos x="0" y="0"/>
            <wp:positionH relativeFrom="column">
              <wp:posOffset>-902970</wp:posOffset>
            </wp:positionH>
            <wp:positionV relativeFrom="paragraph">
              <wp:posOffset>9728835</wp:posOffset>
            </wp:positionV>
            <wp:extent cx="7536180" cy="10652125"/>
            <wp:effectExtent l="0" t="0" r="0" b="3175"/>
            <wp:wrapNone/>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FF_Milestone-back page.jpg"/>
                    <pic:cNvPicPr/>
                  </pic:nvPicPr>
                  <pic:blipFill>
                    <a:blip r:embed="rId78">
                      <a:extLst>
                        <a:ext uri="{28A0092B-C50C-407E-A947-70E740481C1C}">
                          <a14:useLocalDpi xmlns:a14="http://schemas.microsoft.com/office/drawing/2010/main" val="0"/>
                        </a:ext>
                      </a:extLst>
                    </a:blip>
                    <a:stretch>
                      <a:fillRect/>
                    </a:stretch>
                  </pic:blipFill>
                  <pic:spPr>
                    <a:xfrm>
                      <a:off x="0" y="0"/>
                      <a:ext cx="7536180" cy="10652125"/>
                    </a:xfrm>
                    <a:prstGeom prst="rect">
                      <a:avLst/>
                    </a:prstGeom>
                  </pic:spPr>
                </pic:pic>
              </a:graphicData>
            </a:graphic>
            <wp14:sizeRelH relativeFrom="margin">
              <wp14:pctWidth>0</wp14:pctWidth>
            </wp14:sizeRelH>
            <wp14:sizeRelV relativeFrom="margin">
              <wp14:pctHeight>0</wp14:pctHeight>
            </wp14:sizeRelV>
          </wp:anchor>
        </w:drawing>
      </w:r>
      <w:r w:rsidR="00EE6FD1">
        <w:t>Appendix A: Feedstock specifications</w:t>
      </w:r>
      <w:bookmarkEnd w:id="311"/>
    </w:p>
    <w:p w14:paraId="6343C632" w14:textId="77777777" w:rsidR="00EE6FD1" w:rsidRPr="00EF2910" w:rsidRDefault="00EE6FD1" w:rsidP="009069BE">
      <w:pPr>
        <w:pStyle w:val="Heading2"/>
      </w:pPr>
      <w:bookmarkStart w:id="312" w:name="_Toc43117634"/>
      <w:bookmarkStart w:id="313" w:name="_Toc149560790"/>
      <w:r w:rsidRPr="00EF2910">
        <w:t>Natural Gas</w:t>
      </w:r>
      <w:bookmarkEnd w:id="312"/>
      <w:bookmarkEnd w:id="313"/>
    </w:p>
    <w:p w14:paraId="289C29F8" w14:textId="1DA13E7A" w:rsidR="009069BE" w:rsidRPr="009069BE" w:rsidRDefault="00EE6FD1" w:rsidP="001462EC">
      <w:pPr>
        <w:jc w:val="both"/>
        <w:rPr>
          <w:rFonts w:cs="Arial"/>
        </w:rPr>
      </w:pPr>
      <w:r w:rsidRPr="00455BF1">
        <w:rPr>
          <w:rFonts w:cs="Arial"/>
        </w:rPr>
        <w:t>The natural gas composition has been specified through communication with industry partners. Three scenarios have been defined using available data: normal, maximum CO</w:t>
      </w:r>
      <w:r w:rsidRPr="00455BF1">
        <w:rPr>
          <w:rFonts w:cs="Arial"/>
          <w:vertAlign w:val="subscript"/>
        </w:rPr>
        <w:t>2</w:t>
      </w:r>
      <w:r w:rsidRPr="00455BF1">
        <w:rPr>
          <w:rFonts w:cs="Arial"/>
        </w:rPr>
        <w:t xml:space="preserve"> with higher heavier hydrocarbon and maximum methane content. </w:t>
      </w:r>
      <w:r w:rsidR="00785C5B">
        <w:rPr>
          <w:rFonts w:cs="Arial"/>
        </w:rPr>
        <w:fldChar w:fldCharType="begin"/>
      </w:r>
      <w:r w:rsidR="00785C5B">
        <w:rPr>
          <w:rFonts w:cs="Arial"/>
        </w:rPr>
        <w:instrText xml:space="preserve"> REF _Ref108708946 \h </w:instrText>
      </w:r>
      <w:r w:rsidR="00785C5B">
        <w:rPr>
          <w:rFonts w:cs="Arial"/>
        </w:rPr>
      </w:r>
      <w:r w:rsidR="00785C5B">
        <w:rPr>
          <w:rFonts w:cs="Arial"/>
        </w:rPr>
        <w:fldChar w:fldCharType="separate"/>
      </w:r>
      <w:r w:rsidR="000A0462">
        <w:t xml:space="preserve">Table </w:t>
      </w:r>
      <w:r w:rsidR="000A0462">
        <w:rPr>
          <w:noProof/>
        </w:rPr>
        <w:t>8</w:t>
      </w:r>
      <w:r w:rsidR="000A0462">
        <w:t>.</w:t>
      </w:r>
      <w:r w:rsidR="000A0462">
        <w:rPr>
          <w:noProof/>
        </w:rPr>
        <w:t>1</w:t>
      </w:r>
      <w:r w:rsidR="00785C5B">
        <w:rPr>
          <w:rFonts w:cs="Arial"/>
        </w:rPr>
        <w:fldChar w:fldCharType="end"/>
      </w:r>
      <w:r w:rsidRPr="00455BF1">
        <w:rPr>
          <w:rFonts w:cs="Arial"/>
        </w:rPr>
        <w:t xml:space="preserve"> gives the composition of available natural gas at the plant battery limit. The coal seam gas </w:t>
      </w:r>
      <w:r>
        <w:rPr>
          <w:rFonts w:cs="Arial"/>
        </w:rPr>
        <w:t xml:space="preserve">scenario </w:t>
      </w:r>
      <w:r w:rsidRPr="00455BF1">
        <w:rPr>
          <w:rFonts w:cs="Arial"/>
        </w:rPr>
        <w:t xml:space="preserve">(CSG) is </w:t>
      </w:r>
      <w:r>
        <w:rPr>
          <w:rFonts w:cs="Arial"/>
        </w:rPr>
        <w:t xml:space="preserve">assumed to be </w:t>
      </w:r>
      <w:r w:rsidRPr="00455BF1">
        <w:rPr>
          <w:rFonts w:cs="Arial"/>
        </w:rPr>
        <w:t>provid</w:t>
      </w:r>
      <w:r>
        <w:rPr>
          <w:rFonts w:cs="Arial"/>
        </w:rPr>
        <w:t xml:space="preserve">ed </w:t>
      </w:r>
      <w:r w:rsidRPr="00455BF1">
        <w:rPr>
          <w:rFonts w:cs="Arial"/>
        </w:rPr>
        <w:t xml:space="preserve">from </w:t>
      </w:r>
      <w:r>
        <w:rPr>
          <w:rFonts w:cs="Arial"/>
        </w:rPr>
        <w:t xml:space="preserve">an </w:t>
      </w:r>
      <w:r w:rsidRPr="00455BF1">
        <w:rPr>
          <w:rFonts w:cs="Arial"/>
        </w:rPr>
        <w:t>existing plant with a higher methane concentration</w:t>
      </w:r>
      <w:r>
        <w:rPr>
          <w:rFonts w:cs="Arial"/>
        </w:rPr>
        <w:t xml:space="preserve">. </w:t>
      </w:r>
    </w:p>
    <w:p w14:paraId="1EDE83AF" w14:textId="55B44123" w:rsidR="009069BE" w:rsidRDefault="009069BE" w:rsidP="009069BE">
      <w:pPr>
        <w:pStyle w:val="Caption"/>
        <w:keepNext/>
      </w:pPr>
      <w:bookmarkStart w:id="314" w:name="_Ref108708946"/>
      <w:bookmarkStart w:id="315" w:name="_Toc149572623"/>
      <w:r>
        <w:t xml:space="preserve">Table </w:t>
      </w:r>
      <w:r w:rsidR="006C4330">
        <w:fldChar w:fldCharType="begin"/>
      </w:r>
      <w:r w:rsidR="006C4330">
        <w:instrText xml:space="preserve"> STYLEREF 1 \s </w:instrText>
      </w:r>
      <w:r w:rsidR="006C4330">
        <w:fldChar w:fldCharType="separate"/>
      </w:r>
      <w:r w:rsidR="000A0462">
        <w:rPr>
          <w:noProof/>
        </w:rPr>
        <w:t>8</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1</w:t>
      </w:r>
      <w:r w:rsidR="006C4330">
        <w:fldChar w:fldCharType="end"/>
      </w:r>
      <w:bookmarkEnd w:id="314"/>
      <w:r>
        <w:t xml:space="preserve"> </w:t>
      </w:r>
      <w:r w:rsidRPr="00E235D0">
        <w:t>Natural gas specifications and condition</w:t>
      </w:r>
      <w:bookmarkEnd w:id="315"/>
    </w:p>
    <w:tbl>
      <w:tblPr>
        <w:tblStyle w:val="ListTable4-Accent1"/>
        <w:tblW w:w="0" w:type="auto"/>
        <w:tblLook w:val="04A0" w:firstRow="1" w:lastRow="0" w:firstColumn="1" w:lastColumn="0" w:noHBand="0" w:noVBand="1"/>
      </w:tblPr>
      <w:tblGrid>
        <w:gridCol w:w="2756"/>
        <w:gridCol w:w="1072"/>
        <w:gridCol w:w="1491"/>
        <w:gridCol w:w="1464"/>
        <w:gridCol w:w="2227"/>
      </w:tblGrid>
      <w:tr w:rsidR="00EE6FD1" w:rsidRPr="000C797A" w14:paraId="5645850A" w14:textId="77777777" w:rsidTr="00F21222">
        <w:trPr>
          <w:cnfStyle w:val="100000000000" w:firstRow="1" w:lastRow="0" w:firstColumn="0" w:lastColumn="0" w:oddVBand="0" w:evenVBand="0" w:oddHBand="0" w:evenHBand="0" w:firstRowFirstColumn="0" w:firstRowLastColumn="0" w:lastRowFirstColumn="0" w:lastRowLastColumn="0"/>
          <w:trHeight w:val="546"/>
        </w:trPr>
        <w:tc>
          <w:tcPr>
            <w:cnfStyle w:val="001000000000" w:firstRow="0" w:lastRow="0" w:firstColumn="1" w:lastColumn="0" w:oddVBand="0" w:evenVBand="0" w:oddHBand="0" w:evenHBand="0" w:firstRowFirstColumn="0" w:firstRowLastColumn="0" w:lastRowFirstColumn="0" w:lastRowLastColumn="0"/>
            <w:tcW w:w="0" w:type="auto"/>
            <w:hideMark/>
          </w:tcPr>
          <w:p w14:paraId="1B4A9213" w14:textId="77777777" w:rsidR="00EE6FD1" w:rsidRPr="000C797A" w:rsidRDefault="00EE6FD1" w:rsidP="00F21222">
            <w:pPr>
              <w:spacing w:after="0" w:line="240" w:lineRule="auto"/>
              <w:textAlignment w:val="baseline"/>
              <w:rPr>
                <w:rFonts w:eastAsia="Times New Roman" w:cs="Arial"/>
                <w:sz w:val="20"/>
                <w:szCs w:val="20"/>
                <w:lang w:eastAsia="en-AU"/>
              </w:rPr>
            </w:pPr>
          </w:p>
        </w:tc>
        <w:tc>
          <w:tcPr>
            <w:tcW w:w="0" w:type="auto"/>
            <w:hideMark/>
          </w:tcPr>
          <w:p w14:paraId="16D2A418" w14:textId="77777777" w:rsidR="00EE6FD1" w:rsidRPr="000C797A" w:rsidRDefault="00EE6FD1" w:rsidP="00F21222">
            <w:pPr>
              <w:spacing w:after="0" w:line="240" w:lineRule="auto"/>
              <w:textAlignment w:val="baseline"/>
              <w:cnfStyle w:val="100000000000" w:firstRow="1" w:lastRow="0" w:firstColumn="0" w:lastColumn="0" w:oddVBand="0" w:evenVBand="0" w:oddHBand="0" w:evenHBand="0" w:firstRowFirstColumn="0" w:firstRowLastColumn="0" w:lastRowFirstColumn="0" w:lastRowLastColumn="0"/>
              <w:rPr>
                <w:rFonts w:eastAsia="Times New Roman" w:cs="Arial"/>
                <w:bCs w:val="0"/>
                <w:sz w:val="20"/>
                <w:szCs w:val="20"/>
                <w:lang w:val="en-US" w:eastAsia="en-AU"/>
              </w:rPr>
            </w:pPr>
            <w:r w:rsidRPr="000C797A">
              <w:rPr>
                <w:rFonts w:eastAsia="Times New Roman" w:cs="Arial"/>
                <w:bCs w:val="0"/>
                <w:sz w:val="20"/>
                <w:szCs w:val="20"/>
                <w:lang w:val="en-US" w:eastAsia="en-AU"/>
              </w:rPr>
              <w:t>Pipeline</w:t>
            </w:r>
          </w:p>
          <w:p w14:paraId="29EDE13F" w14:textId="77777777" w:rsidR="00EE6FD1" w:rsidRPr="000C797A" w:rsidRDefault="00EE6FD1" w:rsidP="00F21222">
            <w:pPr>
              <w:spacing w:after="0" w:line="240" w:lineRule="auto"/>
              <w:textAlignment w:val="baseline"/>
              <w:cnfStyle w:val="100000000000" w:firstRow="1" w:lastRow="0" w:firstColumn="0" w:lastColumn="0" w:oddVBand="0" w:evenVBand="0" w:oddHBand="0" w:evenHBand="0" w:firstRowFirstColumn="0" w:firstRowLastColumn="0" w:lastRowFirstColumn="0" w:lastRowLastColumn="0"/>
              <w:rPr>
                <w:rFonts w:eastAsia="Times New Roman" w:cs="Arial"/>
                <w:bCs w:val="0"/>
                <w:sz w:val="20"/>
                <w:szCs w:val="20"/>
                <w:lang w:val="en-US" w:eastAsia="en-AU"/>
              </w:rPr>
            </w:pPr>
            <w:r w:rsidRPr="000C797A">
              <w:rPr>
                <w:rFonts w:eastAsia="Times New Roman" w:cs="Arial"/>
                <w:bCs w:val="0"/>
                <w:sz w:val="20"/>
                <w:szCs w:val="20"/>
                <w:lang w:val="en-US" w:eastAsia="en-AU"/>
              </w:rPr>
              <w:t>Australia</w:t>
            </w:r>
          </w:p>
        </w:tc>
        <w:tc>
          <w:tcPr>
            <w:tcW w:w="0" w:type="auto"/>
          </w:tcPr>
          <w:p w14:paraId="25E6EE07" w14:textId="77777777" w:rsidR="00EE6FD1" w:rsidRPr="000C797A" w:rsidRDefault="00EE6FD1" w:rsidP="00F21222">
            <w:pPr>
              <w:spacing w:after="0" w:line="240" w:lineRule="auto"/>
              <w:textAlignment w:val="baseline"/>
              <w:cnfStyle w:val="100000000000" w:firstRow="1" w:lastRow="0" w:firstColumn="0" w:lastColumn="0" w:oddVBand="0" w:evenVBand="0" w:oddHBand="0" w:evenHBand="0" w:firstRowFirstColumn="0" w:firstRowLastColumn="0" w:lastRowFirstColumn="0" w:lastRowLastColumn="0"/>
              <w:rPr>
                <w:rFonts w:eastAsia="Times New Roman" w:cs="Arial"/>
                <w:bCs w:val="0"/>
                <w:sz w:val="20"/>
                <w:szCs w:val="20"/>
                <w:lang w:val="en-US" w:eastAsia="en-AU"/>
              </w:rPr>
            </w:pPr>
            <w:r w:rsidRPr="000C797A">
              <w:rPr>
                <w:rFonts w:eastAsia="Times New Roman" w:cs="Arial"/>
                <w:bCs w:val="0"/>
                <w:sz w:val="20"/>
                <w:szCs w:val="20"/>
                <w:lang w:val="en-US" w:eastAsia="en-AU"/>
              </w:rPr>
              <w:t>Pipeline</w:t>
            </w:r>
          </w:p>
          <w:p w14:paraId="2746489A" w14:textId="77777777" w:rsidR="00EE6FD1" w:rsidRPr="000C797A" w:rsidRDefault="00EE6FD1" w:rsidP="00F21222">
            <w:pPr>
              <w:spacing w:after="0" w:line="240" w:lineRule="auto"/>
              <w:textAlignment w:val="baseline"/>
              <w:cnfStyle w:val="100000000000" w:firstRow="1" w:lastRow="0" w:firstColumn="0" w:lastColumn="0" w:oddVBand="0" w:evenVBand="0" w:oddHBand="0" w:evenHBand="0" w:firstRowFirstColumn="0" w:firstRowLastColumn="0" w:lastRowFirstColumn="0" w:lastRowLastColumn="0"/>
              <w:rPr>
                <w:rFonts w:eastAsia="Times New Roman" w:cs="Arial"/>
                <w:bCs w:val="0"/>
                <w:sz w:val="20"/>
                <w:szCs w:val="20"/>
                <w:lang w:val="en-US" w:eastAsia="en-AU"/>
              </w:rPr>
            </w:pPr>
            <w:r w:rsidRPr="000C797A">
              <w:rPr>
                <w:rFonts w:eastAsia="Times New Roman" w:cs="Arial"/>
                <w:bCs w:val="0"/>
                <w:sz w:val="20"/>
                <w:szCs w:val="20"/>
                <w:lang w:val="en-US" w:eastAsia="en-AU"/>
              </w:rPr>
              <w:t>Maximum CO</w:t>
            </w:r>
            <w:r w:rsidRPr="000C797A">
              <w:rPr>
                <w:rFonts w:eastAsia="Times New Roman" w:cs="Arial"/>
                <w:bCs w:val="0"/>
                <w:sz w:val="20"/>
                <w:szCs w:val="20"/>
                <w:vertAlign w:val="subscript"/>
                <w:lang w:val="en-US" w:eastAsia="en-AU"/>
              </w:rPr>
              <w:t>2</w:t>
            </w:r>
          </w:p>
        </w:tc>
        <w:tc>
          <w:tcPr>
            <w:tcW w:w="0" w:type="auto"/>
          </w:tcPr>
          <w:p w14:paraId="4E5C0F6A" w14:textId="77777777" w:rsidR="00EE6FD1" w:rsidRPr="000C797A" w:rsidRDefault="00EE6FD1" w:rsidP="00F21222">
            <w:pPr>
              <w:spacing w:after="0" w:line="240" w:lineRule="auto"/>
              <w:textAlignment w:val="baseline"/>
              <w:cnfStyle w:val="100000000000" w:firstRow="1" w:lastRow="0" w:firstColumn="0" w:lastColumn="0" w:oddVBand="0" w:evenVBand="0" w:oddHBand="0" w:evenHBand="0" w:firstRowFirstColumn="0" w:firstRowLastColumn="0" w:lastRowFirstColumn="0" w:lastRowLastColumn="0"/>
              <w:rPr>
                <w:rFonts w:eastAsia="Times New Roman" w:cs="Arial"/>
                <w:bCs w:val="0"/>
                <w:sz w:val="20"/>
                <w:szCs w:val="20"/>
                <w:lang w:val="en-US" w:eastAsia="en-AU"/>
              </w:rPr>
            </w:pPr>
            <w:r w:rsidRPr="000C797A">
              <w:rPr>
                <w:rFonts w:eastAsia="Times New Roman" w:cs="Arial"/>
                <w:bCs w:val="0"/>
                <w:sz w:val="20"/>
                <w:szCs w:val="20"/>
                <w:lang w:val="en-US" w:eastAsia="en-AU"/>
              </w:rPr>
              <w:t>Pipeline</w:t>
            </w:r>
          </w:p>
          <w:p w14:paraId="3CC83CAF" w14:textId="77777777" w:rsidR="00EE6FD1" w:rsidRPr="000C797A" w:rsidRDefault="00EE6FD1" w:rsidP="00F21222">
            <w:pPr>
              <w:spacing w:after="0" w:line="240" w:lineRule="auto"/>
              <w:textAlignment w:val="baseline"/>
              <w:cnfStyle w:val="100000000000" w:firstRow="1" w:lastRow="0" w:firstColumn="0" w:lastColumn="0" w:oddVBand="0" w:evenVBand="0" w:oddHBand="0" w:evenHBand="0" w:firstRowFirstColumn="0" w:firstRowLastColumn="0" w:lastRowFirstColumn="0" w:lastRowLastColumn="0"/>
              <w:rPr>
                <w:rFonts w:eastAsia="Times New Roman" w:cs="Arial"/>
                <w:bCs w:val="0"/>
                <w:sz w:val="20"/>
                <w:szCs w:val="20"/>
                <w:lang w:val="en-US" w:eastAsia="en-AU"/>
              </w:rPr>
            </w:pPr>
            <w:r w:rsidRPr="000C797A">
              <w:rPr>
                <w:rFonts w:eastAsia="Times New Roman" w:cs="Arial"/>
                <w:bCs w:val="0"/>
                <w:sz w:val="20"/>
                <w:szCs w:val="20"/>
                <w:lang w:val="en-US" w:eastAsia="en-AU"/>
              </w:rPr>
              <w:t xml:space="preserve">CSG </w:t>
            </w:r>
          </w:p>
          <w:p w14:paraId="68CCE3FB" w14:textId="77777777" w:rsidR="00EE6FD1" w:rsidRPr="000C797A" w:rsidRDefault="00EE6FD1" w:rsidP="00F21222">
            <w:pPr>
              <w:spacing w:after="0" w:line="240" w:lineRule="auto"/>
              <w:textAlignment w:val="baseline"/>
              <w:cnfStyle w:val="100000000000" w:firstRow="1" w:lastRow="0" w:firstColumn="0" w:lastColumn="0" w:oddVBand="0" w:evenVBand="0" w:oddHBand="0" w:evenHBand="0" w:firstRowFirstColumn="0" w:firstRowLastColumn="0" w:lastRowFirstColumn="0" w:lastRowLastColumn="0"/>
              <w:rPr>
                <w:rFonts w:eastAsia="Times New Roman" w:cs="Arial"/>
                <w:bCs w:val="0"/>
                <w:sz w:val="20"/>
                <w:szCs w:val="20"/>
                <w:lang w:val="en-US" w:eastAsia="en-AU"/>
              </w:rPr>
            </w:pPr>
            <w:r w:rsidRPr="000C797A">
              <w:rPr>
                <w:rFonts w:eastAsia="Times New Roman" w:cs="Arial"/>
                <w:bCs w:val="0"/>
                <w:sz w:val="20"/>
                <w:szCs w:val="20"/>
                <w:lang w:val="en-US" w:eastAsia="en-AU"/>
              </w:rPr>
              <w:t>(Kogan North)</w:t>
            </w:r>
          </w:p>
        </w:tc>
        <w:tc>
          <w:tcPr>
            <w:tcW w:w="0" w:type="auto"/>
            <w:hideMark/>
          </w:tcPr>
          <w:p w14:paraId="17530F4B" w14:textId="77777777" w:rsidR="00EE6FD1" w:rsidRPr="000C797A" w:rsidRDefault="00EE6FD1" w:rsidP="00F21222">
            <w:pPr>
              <w:spacing w:after="0" w:line="240" w:lineRule="auto"/>
              <w:textAlignment w:val="baseline"/>
              <w:cnfStyle w:val="100000000000" w:firstRow="1"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Fonts w:eastAsia="Times New Roman" w:cs="Arial"/>
                <w:bCs w:val="0"/>
                <w:sz w:val="20"/>
                <w:szCs w:val="20"/>
                <w:lang w:val="en-US" w:eastAsia="en-AU"/>
              </w:rPr>
              <w:t>Australian Gas Pipeline</w:t>
            </w:r>
          </w:p>
          <w:p w14:paraId="687E746E" w14:textId="77777777" w:rsidR="00EE6FD1" w:rsidRPr="000C797A" w:rsidRDefault="00EE6FD1" w:rsidP="00F21222">
            <w:pPr>
              <w:spacing w:after="0" w:line="240" w:lineRule="auto"/>
              <w:textAlignment w:val="baseline"/>
              <w:cnfStyle w:val="100000000000" w:firstRow="1"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Fonts w:cs="Arial"/>
                <w:sz w:val="20"/>
                <w:szCs w:val="20"/>
              </w:rPr>
              <w:t>AS4564-2011</w:t>
            </w:r>
          </w:p>
        </w:tc>
      </w:tr>
      <w:tr w:rsidR="00EE6FD1" w:rsidRPr="000C797A" w14:paraId="036177C3" w14:textId="77777777" w:rsidTr="00F21222">
        <w:trPr>
          <w:cnfStyle w:val="000000100000" w:firstRow="0" w:lastRow="0" w:firstColumn="0" w:lastColumn="0" w:oddVBand="0" w:evenVBand="0" w:oddHBand="1" w:evenHBand="0" w:firstRowFirstColumn="0" w:firstRowLastColumn="0" w:lastRowFirstColumn="0" w:lastRowLastColumn="0"/>
          <w:trHeight w:val="273"/>
        </w:trPr>
        <w:tc>
          <w:tcPr>
            <w:cnfStyle w:val="001000000000" w:firstRow="0" w:lastRow="0" w:firstColumn="1" w:lastColumn="0" w:oddVBand="0" w:evenVBand="0" w:oddHBand="0" w:evenHBand="0" w:firstRowFirstColumn="0" w:firstRowLastColumn="0" w:lastRowFirstColumn="0" w:lastRowLastColumn="0"/>
            <w:tcW w:w="0" w:type="auto"/>
          </w:tcPr>
          <w:p w14:paraId="440DABBF" w14:textId="77777777" w:rsidR="00EE6FD1" w:rsidRPr="000C797A" w:rsidRDefault="00EE6FD1" w:rsidP="00F21222">
            <w:pPr>
              <w:spacing w:after="0" w:line="240" w:lineRule="auto"/>
              <w:textAlignment w:val="baseline"/>
              <w:rPr>
                <w:rFonts w:eastAsia="Times New Roman" w:cs="Arial"/>
                <w:sz w:val="20"/>
                <w:szCs w:val="20"/>
                <w:lang w:val="en-US" w:eastAsia="en-AU"/>
              </w:rPr>
            </w:pPr>
            <w:r w:rsidRPr="000C797A">
              <w:rPr>
                <w:rFonts w:eastAsia="Times New Roman" w:cs="Arial"/>
                <w:sz w:val="20"/>
                <w:szCs w:val="20"/>
                <w:lang w:val="en-US" w:eastAsia="en-AU"/>
              </w:rPr>
              <w:t>Methane content</w:t>
            </w:r>
          </w:p>
        </w:tc>
        <w:tc>
          <w:tcPr>
            <w:tcW w:w="0" w:type="auto"/>
            <w:gridSpan w:val="2"/>
          </w:tcPr>
          <w:p w14:paraId="5B82936E"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Normal*</w:t>
            </w:r>
          </w:p>
        </w:tc>
        <w:tc>
          <w:tcPr>
            <w:tcW w:w="0" w:type="auto"/>
          </w:tcPr>
          <w:p w14:paraId="3B5EC305"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High</w:t>
            </w:r>
          </w:p>
        </w:tc>
        <w:tc>
          <w:tcPr>
            <w:tcW w:w="0" w:type="auto"/>
          </w:tcPr>
          <w:p w14:paraId="3D6C6B69"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r>
      <w:tr w:rsidR="00EE6FD1" w:rsidRPr="000C797A" w14:paraId="4BB55516" w14:textId="77777777" w:rsidTr="00F21222">
        <w:trPr>
          <w:trHeight w:val="273"/>
        </w:trPr>
        <w:tc>
          <w:tcPr>
            <w:cnfStyle w:val="001000000000" w:firstRow="0" w:lastRow="0" w:firstColumn="1" w:lastColumn="0" w:oddVBand="0" w:evenVBand="0" w:oddHBand="0" w:evenHBand="0" w:firstRowFirstColumn="0" w:firstRowLastColumn="0" w:lastRowFirstColumn="0" w:lastRowLastColumn="0"/>
            <w:tcW w:w="0" w:type="auto"/>
            <w:hideMark/>
          </w:tcPr>
          <w:p w14:paraId="4D3C146F"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Composition    mol%</w:t>
            </w:r>
            <w:r w:rsidRPr="000C797A">
              <w:rPr>
                <w:rFonts w:eastAsia="Times New Roman" w:cs="Arial"/>
                <w:sz w:val="20"/>
                <w:szCs w:val="20"/>
                <w:lang w:eastAsia="en-AU"/>
              </w:rPr>
              <w:t> </w:t>
            </w:r>
          </w:p>
        </w:tc>
        <w:tc>
          <w:tcPr>
            <w:tcW w:w="0" w:type="auto"/>
            <w:gridSpan w:val="3"/>
          </w:tcPr>
          <w:p w14:paraId="14E8C0B1"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  </w:t>
            </w:r>
          </w:p>
        </w:tc>
        <w:tc>
          <w:tcPr>
            <w:tcW w:w="0" w:type="auto"/>
            <w:hideMark/>
          </w:tcPr>
          <w:p w14:paraId="4034FC06"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 </w:t>
            </w:r>
          </w:p>
        </w:tc>
      </w:tr>
      <w:tr w:rsidR="00EE6FD1" w:rsidRPr="000C797A" w14:paraId="05B35781" w14:textId="77777777" w:rsidTr="00F21222">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0" w:type="auto"/>
            <w:hideMark/>
          </w:tcPr>
          <w:p w14:paraId="068DFDD8"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Methane</w:t>
            </w:r>
            <w:r w:rsidRPr="000C797A">
              <w:rPr>
                <w:rFonts w:eastAsia="Times New Roman" w:cs="Arial"/>
                <w:sz w:val="20"/>
                <w:szCs w:val="20"/>
                <w:lang w:eastAsia="en-AU"/>
              </w:rPr>
              <w:t> </w:t>
            </w:r>
          </w:p>
        </w:tc>
        <w:tc>
          <w:tcPr>
            <w:tcW w:w="0" w:type="auto"/>
            <w:hideMark/>
          </w:tcPr>
          <w:p w14:paraId="104FFA93"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rPr>
            </w:pPr>
            <w:r w:rsidRPr="000C797A">
              <w:rPr>
                <w:rStyle w:val="normaltextrun"/>
                <w:rFonts w:cs="Arial"/>
                <w:sz w:val="20"/>
                <w:szCs w:val="20"/>
              </w:rPr>
              <w:t>91.04</w:t>
            </w:r>
          </w:p>
        </w:tc>
        <w:tc>
          <w:tcPr>
            <w:tcW w:w="0" w:type="auto"/>
          </w:tcPr>
          <w:p w14:paraId="674C883B"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rPr>
            </w:pPr>
            <w:r w:rsidRPr="000C797A">
              <w:rPr>
                <w:rStyle w:val="normaltextrun"/>
                <w:rFonts w:cs="Arial"/>
                <w:sz w:val="20"/>
                <w:szCs w:val="20"/>
              </w:rPr>
              <w:t>91.32</w:t>
            </w:r>
          </w:p>
        </w:tc>
        <w:tc>
          <w:tcPr>
            <w:tcW w:w="0" w:type="auto"/>
          </w:tcPr>
          <w:p w14:paraId="7E132D6D"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rPr>
            </w:pPr>
            <w:r w:rsidRPr="000C797A">
              <w:rPr>
                <w:rStyle w:val="normaltextrun"/>
                <w:rFonts w:cs="Arial"/>
                <w:sz w:val="20"/>
                <w:szCs w:val="20"/>
              </w:rPr>
              <w:t>98.68</w:t>
            </w:r>
          </w:p>
        </w:tc>
        <w:tc>
          <w:tcPr>
            <w:tcW w:w="0" w:type="auto"/>
            <w:hideMark/>
          </w:tcPr>
          <w:p w14:paraId="40C2A150"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 </w:t>
            </w:r>
          </w:p>
        </w:tc>
      </w:tr>
      <w:tr w:rsidR="00EE6FD1" w:rsidRPr="000C797A" w14:paraId="2D68F138" w14:textId="77777777" w:rsidTr="00F21222">
        <w:trPr>
          <w:trHeight w:val="257"/>
        </w:trPr>
        <w:tc>
          <w:tcPr>
            <w:cnfStyle w:val="001000000000" w:firstRow="0" w:lastRow="0" w:firstColumn="1" w:lastColumn="0" w:oddVBand="0" w:evenVBand="0" w:oddHBand="0" w:evenHBand="0" w:firstRowFirstColumn="0" w:firstRowLastColumn="0" w:lastRowFirstColumn="0" w:lastRowLastColumn="0"/>
            <w:tcW w:w="0" w:type="auto"/>
            <w:hideMark/>
          </w:tcPr>
          <w:p w14:paraId="4C309062"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Ethane</w:t>
            </w:r>
            <w:r w:rsidRPr="000C797A">
              <w:rPr>
                <w:rFonts w:eastAsia="Times New Roman" w:cs="Arial"/>
                <w:sz w:val="20"/>
                <w:szCs w:val="20"/>
                <w:lang w:eastAsia="en-AU"/>
              </w:rPr>
              <w:t> </w:t>
            </w:r>
          </w:p>
        </w:tc>
        <w:tc>
          <w:tcPr>
            <w:tcW w:w="0" w:type="auto"/>
            <w:hideMark/>
          </w:tcPr>
          <w:p w14:paraId="7E1FD2FE"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Style w:val="normaltextrun"/>
                <w:rFonts w:cs="Arial"/>
                <w:sz w:val="20"/>
                <w:szCs w:val="20"/>
              </w:rPr>
              <w:t>3.53</w:t>
            </w:r>
          </w:p>
        </w:tc>
        <w:tc>
          <w:tcPr>
            <w:tcW w:w="0" w:type="auto"/>
          </w:tcPr>
          <w:p w14:paraId="25EE60D9"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4.49</w:t>
            </w:r>
          </w:p>
        </w:tc>
        <w:tc>
          <w:tcPr>
            <w:tcW w:w="0" w:type="auto"/>
          </w:tcPr>
          <w:p w14:paraId="45062100"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0.06</w:t>
            </w:r>
          </w:p>
        </w:tc>
        <w:tc>
          <w:tcPr>
            <w:tcW w:w="0" w:type="auto"/>
            <w:hideMark/>
          </w:tcPr>
          <w:p w14:paraId="172CD15F"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 </w:t>
            </w:r>
          </w:p>
        </w:tc>
      </w:tr>
      <w:tr w:rsidR="00EE6FD1" w:rsidRPr="000C797A" w14:paraId="09F1D6A9" w14:textId="77777777" w:rsidTr="00F21222">
        <w:trPr>
          <w:cnfStyle w:val="000000100000" w:firstRow="0" w:lastRow="0" w:firstColumn="0" w:lastColumn="0" w:oddVBand="0" w:evenVBand="0" w:oddHBand="1" w:evenHBand="0" w:firstRowFirstColumn="0" w:firstRowLastColumn="0" w:lastRowFirstColumn="0" w:lastRowLastColumn="0"/>
          <w:trHeight w:val="273"/>
        </w:trPr>
        <w:tc>
          <w:tcPr>
            <w:cnfStyle w:val="001000000000" w:firstRow="0" w:lastRow="0" w:firstColumn="1" w:lastColumn="0" w:oddVBand="0" w:evenVBand="0" w:oddHBand="0" w:evenHBand="0" w:firstRowFirstColumn="0" w:firstRowLastColumn="0" w:lastRowFirstColumn="0" w:lastRowLastColumn="0"/>
            <w:tcW w:w="0" w:type="auto"/>
            <w:hideMark/>
          </w:tcPr>
          <w:p w14:paraId="2DFAC4AA"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Propane</w:t>
            </w:r>
            <w:r w:rsidRPr="000C797A">
              <w:rPr>
                <w:rFonts w:eastAsia="Times New Roman" w:cs="Arial"/>
                <w:sz w:val="20"/>
                <w:szCs w:val="20"/>
                <w:lang w:eastAsia="en-AU"/>
              </w:rPr>
              <w:t> </w:t>
            </w:r>
          </w:p>
        </w:tc>
        <w:tc>
          <w:tcPr>
            <w:tcW w:w="0" w:type="auto"/>
          </w:tcPr>
          <w:p w14:paraId="08578700"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Style w:val="normaltextrun"/>
                <w:rFonts w:cs="Arial"/>
                <w:sz w:val="20"/>
                <w:szCs w:val="20"/>
              </w:rPr>
              <w:t>0.65</w:t>
            </w:r>
          </w:p>
        </w:tc>
        <w:tc>
          <w:tcPr>
            <w:tcW w:w="0" w:type="auto"/>
          </w:tcPr>
          <w:p w14:paraId="20E2CB4A"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0.68</w:t>
            </w:r>
          </w:p>
        </w:tc>
        <w:tc>
          <w:tcPr>
            <w:tcW w:w="0" w:type="auto"/>
          </w:tcPr>
          <w:p w14:paraId="379DA9E1"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w:t>
            </w:r>
          </w:p>
        </w:tc>
        <w:tc>
          <w:tcPr>
            <w:tcW w:w="0" w:type="auto"/>
            <w:hideMark/>
          </w:tcPr>
          <w:p w14:paraId="368AE7F8"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 </w:t>
            </w:r>
          </w:p>
        </w:tc>
      </w:tr>
      <w:tr w:rsidR="00EE6FD1" w:rsidRPr="000C797A" w14:paraId="067D6716" w14:textId="77777777" w:rsidTr="00F21222">
        <w:trPr>
          <w:trHeight w:val="273"/>
        </w:trPr>
        <w:tc>
          <w:tcPr>
            <w:cnfStyle w:val="001000000000" w:firstRow="0" w:lastRow="0" w:firstColumn="1" w:lastColumn="0" w:oddVBand="0" w:evenVBand="0" w:oddHBand="0" w:evenHBand="0" w:firstRowFirstColumn="0" w:firstRowLastColumn="0" w:lastRowFirstColumn="0" w:lastRowLastColumn="0"/>
            <w:tcW w:w="0" w:type="auto"/>
          </w:tcPr>
          <w:p w14:paraId="1DC4C266" w14:textId="77777777" w:rsidR="00EE6FD1" w:rsidRPr="000C797A" w:rsidRDefault="00EE6FD1" w:rsidP="00F21222">
            <w:pPr>
              <w:spacing w:after="0" w:line="240" w:lineRule="auto"/>
              <w:textAlignment w:val="baseline"/>
              <w:rPr>
                <w:rFonts w:eastAsia="Times New Roman" w:cs="Arial"/>
                <w:sz w:val="20"/>
                <w:szCs w:val="20"/>
                <w:lang w:val="en-US" w:eastAsia="en-AU"/>
              </w:rPr>
            </w:pPr>
            <w:r w:rsidRPr="000C797A">
              <w:rPr>
                <w:rFonts w:eastAsia="Times New Roman" w:cs="Arial"/>
                <w:sz w:val="20"/>
                <w:szCs w:val="20"/>
                <w:lang w:val="en-US" w:eastAsia="en-AU"/>
              </w:rPr>
              <w:t>Butane-i</w:t>
            </w:r>
          </w:p>
        </w:tc>
        <w:tc>
          <w:tcPr>
            <w:tcW w:w="0" w:type="auto"/>
          </w:tcPr>
          <w:p w14:paraId="206294F4"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rPr>
              <w:t>0.06</w:t>
            </w:r>
          </w:p>
        </w:tc>
        <w:tc>
          <w:tcPr>
            <w:tcW w:w="0" w:type="auto"/>
          </w:tcPr>
          <w:p w14:paraId="00F91C93"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0.07</w:t>
            </w:r>
          </w:p>
        </w:tc>
        <w:tc>
          <w:tcPr>
            <w:tcW w:w="0" w:type="auto"/>
          </w:tcPr>
          <w:p w14:paraId="6FC9F543"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w:t>
            </w:r>
          </w:p>
        </w:tc>
        <w:tc>
          <w:tcPr>
            <w:tcW w:w="0" w:type="auto"/>
          </w:tcPr>
          <w:p w14:paraId="31D2FE95"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r>
      <w:tr w:rsidR="00EE6FD1" w:rsidRPr="000C797A" w14:paraId="6A36A0C4" w14:textId="77777777" w:rsidTr="00F21222">
        <w:trPr>
          <w:cnfStyle w:val="000000100000" w:firstRow="0" w:lastRow="0" w:firstColumn="0" w:lastColumn="0" w:oddVBand="0" w:evenVBand="0" w:oddHBand="1" w:evenHBand="0" w:firstRowFirstColumn="0" w:firstRowLastColumn="0" w:lastRowFirstColumn="0" w:lastRowLastColumn="0"/>
          <w:trHeight w:val="273"/>
        </w:trPr>
        <w:tc>
          <w:tcPr>
            <w:cnfStyle w:val="001000000000" w:firstRow="0" w:lastRow="0" w:firstColumn="1" w:lastColumn="0" w:oddVBand="0" w:evenVBand="0" w:oddHBand="0" w:evenHBand="0" w:firstRowFirstColumn="0" w:firstRowLastColumn="0" w:lastRowFirstColumn="0" w:lastRowLastColumn="0"/>
            <w:tcW w:w="0" w:type="auto"/>
          </w:tcPr>
          <w:p w14:paraId="13E85903" w14:textId="77777777" w:rsidR="00EE6FD1" w:rsidRPr="000C797A" w:rsidRDefault="00EE6FD1" w:rsidP="00F21222">
            <w:pPr>
              <w:spacing w:after="0" w:line="240" w:lineRule="auto"/>
              <w:textAlignment w:val="baseline"/>
              <w:rPr>
                <w:rFonts w:eastAsia="Times New Roman" w:cs="Arial"/>
                <w:sz w:val="20"/>
                <w:szCs w:val="20"/>
                <w:lang w:val="en-US" w:eastAsia="en-AU"/>
              </w:rPr>
            </w:pPr>
            <w:r w:rsidRPr="000C797A">
              <w:rPr>
                <w:rFonts w:eastAsia="Times New Roman" w:cs="Arial"/>
                <w:sz w:val="20"/>
                <w:szCs w:val="20"/>
                <w:lang w:val="en-US" w:eastAsia="en-AU"/>
              </w:rPr>
              <w:t>Butane-n</w:t>
            </w:r>
          </w:p>
        </w:tc>
        <w:tc>
          <w:tcPr>
            <w:tcW w:w="0" w:type="auto"/>
          </w:tcPr>
          <w:p w14:paraId="53AB8D66"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rPr>
              <w:t>0.08</w:t>
            </w:r>
          </w:p>
        </w:tc>
        <w:tc>
          <w:tcPr>
            <w:tcW w:w="0" w:type="auto"/>
          </w:tcPr>
          <w:p w14:paraId="775C5C91"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0.09</w:t>
            </w:r>
          </w:p>
        </w:tc>
        <w:tc>
          <w:tcPr>
            <w:tcW w:w="0" w:type="auto"/>
          </w:tcPr>
          <w:p w14:paraId="2D5810B3"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w:t>
            </w:r>
          </w:p>
        </w:tc>
        <w:tc>
          <w:tcPr>
            <w:tcW w:w="0" w:type="auto"/>
          </w:tcPr>
          <w:p w14:paraId="26857DC4"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r>
      <w:tr w:rsidR="00EE6FD1" w:rsidRPr="000C797A" w14:paraId="362DC870" w14:textId="77777777" w:rsidTr="00F21222">
        <w:trPr>
          <w:trHeight w:val="273"/>
        </w:trPr>
        <w:tc>
          <w:tcPr>
            <w:cnfStyle w:val="001000000000" w:firstRow="0" w:lastRow="0" w:firstColumn="1" w:lastColumn="0" w:oddVBand="0" w:evenVBand="0" w:oddHBand="0" w:evenHBand="0" w:firstRowFirstColumn="0" w:firstRowLastColumn="0" w:lastRowFirstColumn="0" w:lastRowLastColumn="0"/>
            <w:tcW w:w="0" w:type="auto"/>
          </w:tcPr>
          <w:p w14:paraId="4CC273DE" w14:textId="77777777" w:rsidR="00EE6FD1" w:rsidRPr="000C797A" w:rsidRDefault="00EE6FD1" w:rsidP="00F21222">
            <w:pPr>
              <w:spacing w:after="0" w:line="240" w:lineRule="auto"/>
              <w:textAlignment w:val="baseline"/>
              <w:rPr>
                <w:rFonts w:eastAsia="Times New Roman" w:cs="Arial"/>
                <w:sz w:val="20"/>
                <w:szCs w:val="20"/>
                <w:lang w:val="en-US" w:eastAsia="en-AU"/>
              </w:rPr>
            </w:pPr>
            <w:r w:rsidRPr="000C797A">
              <w:rPr>
                <w:rFonts w:eastAsia="Times New Roman" w:cs="Arial"/>
                <w:sz w:val="20"/>
                <w:szCs w:val="20"/>
                <w:lang w:val="en-US" w:eastAsia="en-AU"/>
              </w:rPr>
              <w:t>Pentane-n</w:t>
            </w:r>
          </w:p>
        </w:tc>
        <w:tc>
          <w:tcPr>
            <w:tcW w:w="0" w:type="auto"/>
          </w:tcPr>
          <w:p w14:paraId="5AE3DE5E"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rPr>
              <w:t>0.0</w:t>
            </w:r>
          </w:p>
        </w:tc>
        <w:tc>
          <w:tcPr>
            <w:tcW w:w="0" w:type="auto"/>
          </w:tcPr>
          <w:p w14:paraId="72D6AA5D"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0.02</w:t>
            </w:r>
          </w:p>
        </w:tc>
        <w:tc>
          <w:tcPr>
            <w:tcW w:w="0" w:type="auto"/>
          </w:tcPr>
          <w:p w14:paraId="3052B968"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w:t>
            </w:r>
          </w:p>
        </w:tc>
        <w:tc>
          <w:tcPr>
            <w:tcW w:w="0" w:type="auto"/>
          </w:tcPr>
          <w:p w14:paraId="709F9BED"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r>
      <w:tr w:rsidR="00EE6FD1" w:rsidRPr="000C797A" w14:paraId="2F07EA2F" w14:textId="77777777" w:rsidTr="00F21222">
        <w:trPr>
          <w:cnfStyle w:val="000000100000" w:firstRow="0" w:lastRow="0" w:firstColumn="0" w:lastColumn="0" w:oddVBand="0" w:evenVBand="0" w:oddHBand="1" w:evenHBand="0" w:firstRowFirstColumn="0" w:firstRowLastColumn="0" w:lastRowFirstColumn="0" w:lastRowLastColumn="0"/>
          <w:trHeight w:val="273"/>
        </w:trPr>
        <w:tc>
          <w:tcPr>
            <w:cnfStyle w:val="001000000000" w:firstRow="0" w:lastRow="0" w:firstColumn="1" w:lastColumn="0" w:oddVBand="0" w:evenVBand="0" w:oddHBand="0" w:evenHBand="0" w:firstRowFirstColumn="0" w:firstRowLastColumn="0" w:lastRowFirstColumn="0" w:lastRowLastColumn="0"/>
            <w:tcW w:w="0" w:type="auto"/>
          </w:tcPr>
          <w:p w14:paraId="156F358D" w14:textId="77777777" w:rsidR="00EE6FD1" w:rsidRPr="000C797A" w:rsidRDefault="00EE6FD1" w:rsidP="00F21222">
            <w:pPr>
              <w:spacing w:after="0" w:line="240" w:lineRule="auto"/>
              <w:textAlignment w:val="baseline"/>
              <w:rPr>
                <w:rFonts w:eastAsia="Times New Roman" w:cs="Arial"/>
                <w:sz w:val="20"/>
                <w:szCs w:val="20"/>
                <w:lang w:val="en-US" w:eastAsia="en-AU"/>
              </w:rPr>
            </w:pPr>
            <w:r w:rsidRPr="000C797A">
              <w:rPr>
                <w:rFonts w:eastAsia="Times New Roman" w:cs="Arial"/>
                <w:sz w:val="20"/>
                <w:szCs w:val="20"/>
                <w:lang w:val="en-US" w:eastAsia="en-AU"/>
              </w:rPr>
              <w:t>Pentane-i</w:t>
            </w:r>
          </w:p>
        </w:tc>
        <w:tc>
          <w:tcPr>
            <w:tcW w:w="0" w:type="auto"/>
          </w:tcPr>
          <w:p w14:paraId="666612ED"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rPr>
              <w:t>0.01</w:t>
            </w:r>
          </w:p>
        </w:tc>
        <w:tc>
          <w:tcPr>
            <w:tcW w:w="0" w:type="auto"/>
          </w:tcPr>
          <w:p w14:paraId="74F0EA7B"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0.03</w:t>
            </w:r>
          </w:p>
        </w:tc>
        <w:tc>
          <w:tcPr>
            <w:tcW w:w="0" w:type="auto"/>
          </w:tcPr>
          <w:p w14:paraId="59606F76"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w:t>
            </w:r>
          </w:p>
        </w:tc>
        <w:tc>
          <w:tcPr>
            <w:tcW w:w="0" w:type="auto"/>
          </w:tcPr>
          <w:p w14:paraId="63A0E898"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r>
      <w:tr w:rsidR="00EE6FD1" w:rsidRPr="000C797A" w14:paraId="6FFCFCC4" w14:textId="77777777" w:rsidTr="00F21222">
        <w:trPr>
          <w:trHeight w:val="273"/>
        </w:trPr>
        <w:tc>
          <w:tcPr>
            <w:cnfStyle w:val="001000000000" w:firstRow="0" w:lastRow="0" w:firstColumn="1" w:lastColumn="0" w:oddVBand="0" w:evenVBand="0" w:oddHBand="0" w:evenHBand="0" w:firstRowFirstColumn="0" w:firstRowLastColumn="0" w:lastRowFirstColumn="0" w:lastRowLastColumn="0"/>
            <w:tcW w:w="0" w:type="auto"/>
          </w:tcPr>
          <w:p w14:paraId="5DAFD42E" w14:textId="77777777" w:rsidR="00EE6FD1" w:rsidRPr="000C797A" w:rsidRDefault="00EE6FD1" w:rsidP="00F21222">
            <w:pPr>
              <w:autoSpaceDE w:val="0"/>
              <w:autoSpaceDN w:val="0"/>
              <w:adjustRightInd w:val="0"/>
              <w:spacing w:after="0" w:line="240" w:lineRule="auto"/>
              <w:rPr>
                <w:rFonts w:cs="Arial"/>
                <w:sz w:val="20"/>
                <w:szCs w:val="20"/>
              </w:rPr>
            </w:pPr>
            <w:r w:rsidRPr="000C797A">
              <w:rPr>
                <w:rFonts w:cs="Arial"/>
                <w:sz w:val="20"/>
                <w:szCs w:val="20"/>
              </w:rPr>
              <w:t>C6+</w:t>
            </w:r>
          </w:p>
        </w:tc>
        <w:tc>
          <w:tcPr>
            <w:tcW w:w="0" w:type="auto"/>
          </w:tcPr>
          <w:p w14:paraId="3D6BD103"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w:t>
            </w:r>
          </w:p>
        </w:tc>
        <w:tc>
          <w:tcPr>
            <w:tcW w:w="0" w:type="auto"/>
          </w:tcPr>
          <w:p w14:paraId="6C3E33EF"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0.03</w:t>
            </w:r>
          </w:p>
        </w:tc>
        <w:tc>
          <w:tcPr>
            <w:tcW w:w="0" w:type="auto"/>
          </w:tcPr>
          <w:p w14:paraId="295B3B7B"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0.0</w:t>
            </w:r>
          </w:p>
        </w:tc>
        <w:tc>
          <w:tcPr>
            <w:tcW w:w="0" w:type="auto"/>
          </w:tcPr>
          <w:p w14:paraId="2C05A7A4"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r>
      <w:tr w:rsidR="00EE6FD1" w:rsidRPr="000C797A" w14:paraId="50B03912" w14:textId="77777777" w:rsidTr="00F21222">
        <w:trPr>
          <w:cnfStyle w:val="000000100000" w:firstRow="0" w:lastRow="0" w:firstColumn="0" w:lastColumn="0" w:oddVBand="0" w:evenVBand="0" w:oddHBand="1" w:evenHBand="0" w:firstRowFirstColumn="0" w:firstRowLastColumn="0" w:lastRowFirstColumn="0" w:lastRowLastColumn="0"/>
          <w:trHeight w:val="273"/>
        </w:trPr>
        <w:tc>
          <w:tcPr>
            <w:cnfStyle w:val="001000000000" w:firstRow="0" w:lastRow="0" w:firstColumn="1" w:lastColumn="0" w:oddVBand="0" w:evenVBand="0" w:oddHBand="0" w:evenHBand="0" w:firstRowFirstColumn="0" w:firstRowLastColumn="0" w:lastRowFirstColumn="0" w:lastRowLastColumn="0"/>
            <w:tcW w:w="0" w:type="auto"/>
            <w:hideMark/>
          </w:tcPr>
          <w:p w14:paraId="5779E243"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Nitrogen</w:t>
            </w:r>
            <w:r w:rsidRPr="000C797A">
              <w:rPr>
                <w:rFonts w:eastAsia="Times New Roman" w:cs="Arial"/>
                <w:sz w:val="20"/>
                <w:szCs w:val="20"/>
                <w:lang w:eastAsia="en-AU"/>
              </w:rPr>
              <w:t> </w:t>
            </w:r>
          </w:p>
        </w:tc>
        <w:tc>
          <w:tcPr>
            <w:tcW w:w="0" w:type="auto"/>
            <w:hideMark/>
          </w:tcPr>
          <w:p w14:paraId="79EA164D"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Style w:val="normaltextrun"/>
                <w:rFonts w:cs="Arial"/>
                <w:sz w:val="20"/>
                <w:szCs w:val="20"/>
                <w:lang w:val="en-US"/>
              </w:rPr>
              <w:t>3.88</w:t>
            </w:r>
          </w:p>
        </w:tc>
        <w:tc>
          <w:tcPr>
            <w:tcW w:w="0" w:type="auto"/>
          </w:tcPr>
          <w:p w14:paraId="246692BE"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0.75</w:t>
            </w:r>
          </w:p>
        </w:tc>
        <w:tc>
          <w:tcPr>
            <w:tcW w:w="0" w:type="auto"/>
          </w:tcPr>
          <w:p w14:paraId="0E1845CA"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0.94</w:t>
            </w:r>
          </w:p>
        </w:tc>
        <w:tc>
          <w:tcPr>
            <w:tcW w:w="0" w:type="auto"/>
            <w:hideMark/>
          </w:tcPr>
          <w:p w14:paraId="543A03CA"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val="en-US" w:eastAsia="en-AU"/>
              </w:rPr>
              <w:t>Inert Max. 7 mol %</w:t>
            </w:r>
            <w:r w:rsidRPr="000C797A">
              <w:rPr>
                <w:rFonts w:eastAsia="Times New Roman" w:cs="Arial"/>
                <w:sz w:val="20"/>
                <w:szCs w:val="20"/>
                <w:lang w:eastAsia="en-AU"/>
              </w:rPr>
              <w:t> </w:t>
            </w:r>
          </w:p>
        </w:tc>
      </w:tr>
      <w:tr w:rsidR="00EE6FD1" w:rsidRPr="000C797A" w14:paraId="15CB098E" w14:textId="77777777" w:rsidTr="00F21222">
        <w:trPr>
          <w:trHeight w:val="273"/>
        </w:trPr>
        <w:tc>
          <w:tcPr>
            <w:cnfStyle w:val="001000000000" w:firstRow="0" w:lastRow="0" w:firstColumn="1" w:lastColumn="0" w:oddVBand="0" w:evenVBand="0" w:oddHBand="0" w:evenHBand="0" w:firstRowFirstColumn="0" w:firstRowLastColumn="0" w:lastRowFirstColumn="0" w:lastRowLastColumn="0"/>
            <w:tcW w:w="0" w:type="auto"/>
            <w:hideMark/>
          </w:tcPr>
          <w:p w14:paraId="138A3578"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CO</w:t>
            </w:r>
            <w:r w:rsidRPr="000C797A">
              <w:rPr>
                <w:rFonts w:eastAsia="Times New Roman" w:cs="Arial"/>
                <w:sz w:val="20"/>
                <w:szCs w:val="20"/>
                <w:vertAlign w:val="subscript"/>
                <w:lang w:val="en-US" w:eastAsia="en-AU"/>
              </w:rPr>
              <w:t>2</w:t>
            </w:r>
            <w:r w:rsidRPr="000C797A">
              <w:rPr>
                <w:rFonts w:eastAsia="Times New Roman" w:cs="Arial"/>
                <w:sz w:val="20"/>
                <w:szCs w:val="20"/>
                <w:lang w:eastAsia="en-AU"/>
              </w:rPr>
              <w:t> </w:t>
            </w:r>
          </w:p>
        </w:tc>
        <w:tc>
          <w:tcPr>
            <w:tcW w:w="0" w:type="auto"/>
            <w:hideMark/>
          </w:tcPr>
          <w:p w14:paraId="3831EC79"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Style w:val="eop"/>
                <w:rFonts w:cs="Arial"/>
                <w:sz w:val="20"/>
                <w:szCs w:val="20"/>
              </w:rPr>
              <w:t>0.75 </w:t>
            </w:r>
          </w:p>
        </w:tc>
        <w:tc>
          <w:tcPr>
            <w:tcW w:w="0" w:type="auto"/>
          </w:tcPr>
          <w:p w14:paraId="6E49BA6B"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2.52</w:t>
            </w:r>
          </w:p>
        </w:tc>
        <w:tc>
          <w:tcPr>
            <w:tcW w:w="0" w:type="auto"/>
          </w:tcPr>
          <w:p w14:paraId="1D817A42"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0.32</w:t>
            </w:r>
          </w:p>
        </w:tc>
        <w:tc>
          <w:tcPr>
            <w:tcW w:w="0" w:type="auto"/>
            <w:hideMark/>
          </w:tcPr>
          <w:p w14:paraId="0B3BF24C" w14:textId="77777777" w:rsidR="00EE6FD1" w:rsidRPr="000C797A" w:rsidRDefault="00EE6FD1" w:rsidP="00F21222">
            <w:pPr>
              <w:spacing w:after="0" w:line="240" w:lineRule="auto"/>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val="en-US" w:eastAsia="en-AU"/>
              </w:rPr>
              <w:t>CO</w:t>
            </w:r>
            <w:r w:rsidRPr="000C797A">
              <w:rPr>
                <w:rFonts w:eastAsia="Times New Roman" w:cs="Arial"/>
                <w:sz w:val="20"/>
                <w:szCs w:val="20"/>
                <w:vertAlign w:val="subscript"/>
                <w:lang w:val="en-US" w:eastAsia="en-AU"/>
              </w:rPr>
              <w:t>2</w:t>
            </w:r>
            <w:r w:rsidRPr="000C797A">
              <w:rPr>
                <w:rFonts w:eastAsia="Times New Roman" w:cs="Arial"/>
                <w:sz w:val="20"/>
                <w:szCs w:val="20"/>
                <w:lang w:val="en-US" w:eastAsia="en-AU"/>
              </w:rPr>
              <w:t xml:space="preserve"> Max. 3 mol %</w:t>
            </w:r>
            <w:r w:rsidRPr="000C797A">
              <w:rPr>
                <w:rFonts w:eastAsia="Times New Roman" w:cs="Arial"/>
                <w:sz w:val="20"/>
                <w:szCs w:val="20"/>
                <w:lang w:eastAsia="en-AU"/>
              </w:rPr>
              <w:t> </w:t>
            </w:r>
          </w:p>
        </w:tc>
      </w:tr>
      <w:tr w:rsidR="00EE6FD1" w:rsidRPr="000C797A" w14:paraId="2A1ED4D9" w14:textId="77777777" w:rsidTr="00F21222">
        <w:trPr>
          <w:cnfStyle w:val="000000100000" w:firstRow="0" w:lastRow="0" w:firstColumn="0" w:lastColumn="0" w:oddVBand="0" w:evenVBand="0" w:oddHBand="1" w:evenHBand="0" w:firstRowFirstColumn="0" w:firstRowLastColumn="0" w:lastRowFirstColumn="0" w:lastRowLastColumn="0"/>
          <w:trHeight w:val="273"/>
        </w:trPr>
        <w:tc>
          <w:tcPr>
            <w:cnfStyle w:val="001000000000" w:firstRow="0" w:lastRow="0" w:firstColumn="1" w:lastColumn="0" w:oddVBand="0" w:evenVBand="0" w:oddHBand="0" w:evenHBand="0" w:firstRowFirstColumn="0" w:firstRowLastColumn="0" w:lastRowFirstColumn="0" w:lastRowLastColumn="0"/>
            <w:tcW w:w="0" w:type="auto"/>
          </w:tcPr>
          <w:p w14:paraId="293A4C0D" w14:textId="77777777" w:rsidR="00EE6FD1" w:rsidRPr="000C797A" w:rsidRDefault="00EE6FD1" w:rsidP="00F21222">
            <w:pPr>
              <w:spacing w:after="0" w:line="240" w:lineRule="auto"/>
              <w:textAlignment w:val="baseline"/>
              <w:rPr>
                <w:rFonts w:eastAsia="Times New Roman" w:cs="Arial"/>
                <w:sz w:val="20"/>
                <w:szCs w:val="20"/>
                <w:lang w:val="en-US" w:eastAsia="en-AU"/>
              </w:rPr>
            </w:pPr>
            <w:r w:rsidRPr="000C797A">
              <w:rPr>
                <w:rFonts w:eastAsia="Times New Roman" w:cs="Arial"/>
                <w:sz w:val="20"/>
                <w:szCs w:val="20"/>
                <w:lang w:val="en-US" w:eastAsia="en-AU"/>
              </w:rPr>
              <w:t>Total</w:t>
            </w:r>
          </w:p>
        </w:tc>
        <w:tc>
          <w:tcPr>
            <w:tcW w:w="0" w:type="auto"/>
          </w:tcPr>
          <w:p w14:paraId="3C8462CB"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100</w:t>
            </w:r>
          </w:p>
        </w:tc>
        <w:tc>
          <w:tcPr>
            <w:tcW w:w="0" w:type="auto"/>
          </w:tcPr>
          <w:p w14:paraId="3DCED7F1"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100</w:t>
            </w:r>
          </w:p>
        </w:tc>
        <w:tc>
          <w:tcPr>
            <w:tcW w:w="0" w:type="auto"/>
          </w:tcPr>
          <w:p w14:paraId="433F1C5B"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100</w:t>
            </w:r>
          </w:p>
        </w:tc>
        <w:tc>
          <w:tcPr>
            <w:tcW w:w="0" w:type="auto"/>
          </w:tcPr>
          <w:p w14:paraId="672FA6CC" w14:textId="77777777" w:rsidR="00EE6FD1" w:rsidRPr="000C797A" w:rsidRDefault="00EE6FD1" w:rsidP="00F21222">
            <w:pPr>
              <w:spacing w:after="0" w:line="240" w:lineRule="auto"/>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val="en-US" w:eastAsia="en-AU"/>
              </w:rPr>
            </w:pPr>
          </w:p>
        </w:tc>
      </w:tr>
      <w:tr w:rsidR="00EE6FD1" w:rsidRPr="000C797A" w14:paraId="1946D82C" w14:textId="77777777" w:rsidTr="00F21222">
        <w:trPr>
          <w:trHeight w:val="273"/>
        </w:trPr>
        <w:tc>
          <w:tcPr>
            <w:cnfStyle w:val="001000000000" w:firstRow="0" w:lastRow="0" w:firstColumn="1" w:lastColumn="0" w:oddVBand="0" w:evenVBand="0" w:oddHBand="0" w:evenHBand="0" w:firstRowFirstColumn="0" w:firstRowLastColumn="0" w:lastRowFirstColumn="0" w:lastRowLastColumn="0"/>
            <w:tcW w:w="0" w:type="auto"/>
          </w:tcPr>
          <w:p w14:paraId="7BD86285" w14:textId="77777777" w:rsidR="00EE6FD1" w:rsidRPr="000C797A" w:rsidRDefault="00EE6FD1" w:rsidP="00F21222">
            <w:pPr>
              <w:spacing w:after="0" w:line="240" w:lineRule="auto"/>
              <w:textAlignment w:val="baseline"/>
              <w:rPr>
                <w:rFonts w:eastAsia="Times New Roman" w:cs="Arial"/>
                <w:sz w:val="20"/>
                <w:szCs w:val="20"/>
                <w:lang w:val="en-US" w:eastAsia="en-AU"/>
              </w:rPr>
            </w:pPr>
            <w:r w:rsidRPr="000C797A">
              <w:rPr>
                <w:rFonts w:eastAsia="Times New Roman" w:cs="Arial"/>
                <w:sz w:val="20"/>
                <w:szCs w:val="20"/>
                <w:lang w:val="en-US" w:eastAsia="en-AU"/>
              </w:rPr>
              <w:t>Oxygen content</w:t>
            </w:r>
          </w:p>
        </w:tc>
        <w:tc>
          <w:tcPr>
            <w:tcW w:w="0" w:type="auto"/>
          </w:tcPr>
          <w:p w14:paraId="3748726A"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val="en-US" w:eastAsia="en-AU"/>
              </w:rPr>
            </w:pPr>
          </w:p>
        </w:tc>
        <w:tc>
          <w:tcPr>
            <w:tcW w:w="0" w:type="auto"/>
          </w:tcPr>
          <w:p w14:paraId="715A2E23"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c>
          <w:tcPr>
            <w:tcW w:w="0" w:type="auto"/>
          </w:tcPr>
          <w:p w14:paraId="2BA8E88E"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c>
          <w:tcPr>
            <w:tcW w:w="0" w:type="auto"/>
          </w:tcPr>
          <w:p w14:paraId="09EE6289" w14:textId="77777777" w:rsidR="00EE6FD1" w:rsidRPr="000C797A" w:rsidRDefault="00EE6FD1" w:rsidP="00F21222">
            <w:pPr>
              <w:spacing w:after="0" w:line="240" w:lineRule="auto"/>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val="en-US" w:eastAsia="en-AU"/>
              </w:rPr>
            </w:pPr>
            <w:r w:rsidRPr="000C797A">
              <w:rPr>
                <w:rFonts w:eastAsia="Times New Roman" w:cs="Arial"/>
                <w:sz w:val="20"/>
                <w:szCs w:val="20"/>
                <w:lang w:val="en-US" w:eastAsia="en-AU"/>
              </w:rPr>
              <w:t>0.2 mol%</w:t>
            </w:r>
          </w:p>
        </w:tc>
      </w:tr>
      <w:tr w:rsidR="00EE6FD1" w:rsidRPr="000C797A" w14:paraId="6EE5517E" w14:textId="77777777" w:rsidTr="00F21222">
        <w:trPr>
          <w:cnfStyle w:val="000000100000" w:firstRow="0" w:lastRow="0" w:firstColumn="0" w:lastColumn="0" w:oddVBand="0" w:evenVBand="0" w:oddHBand="1" w:evenHBand="0" w:firstRowFirstColumn="0" w:firstRowLastColumn="0" w:lastRowFirstColumn="0" w:lastRowLastColumn="0"/>
          <w:trHeight w:val="273"/>
        </w:trPr>
        <w:tc>
          <w:tcPr>
            <w:cnfStyle w:val="001000000000" w:firstRow="0" w:lastRow="0" w:firstColumn="1" w:lastColumn="0" w:oddVBand="0" w:evenVBand="0" w:oddHBand="0" w:evenHBand="0" w:firstRowFirstColumn="0" w:firstRowLastColumn="0" w:lastRowFirstColumn="0" w:lastRowLastColumn="0"/>
            <w:tcW w:w="0" w:type="auto"/>
            <w:hideMark/>
          </w:tcPr>
          <w:p w14:paraId="4DDFBE84"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Water Content (mg/m</w:t>
            </w:r>
            <w:r w:rsidRPr="000C797A">
              <w:rPr>
                <w:rFonts w:eastAsia="Times New Roman" w:cs="Arial"/>
                <w:sz w:val="20"/>
                <w:szCs w:val="20"/>
                <w:vertAlign w:val="superscript"/>
                <w:lang w:val="en-US" w:eastAsia="en-AU"/>
              </w:rPr>
              <w:t>3</w:t>
            </w:r>
            <w:r w:rsidRPr="000C797A">
              <w:rPr>
                <w:rFonts w:eastAsia="Times New Roman" w:cs="Arial"/>
                <w:sz w:val="20"/>
                <w:szCs w:val="20"/>
                <w:lang w:val="en-US" w:eastAsia="en-AU"/>
              </w:rPr>
              <w:t>)</w:t>
            </w:r>
            <w:r w:rsidRPr="000C797A">
              <w:rPr>
                <w:rFonts w:eastAsia="Times New Roman" w:cs="Arial"/>
                <w:sz w:val="20"/>
                <w:szCs w:val="20"/>
                <w:lang w:eastAsia="en-AU"/>
              </w:rPr>
              <w:t> </w:t>
            </w:r>
          </w:p>
        </w:tc>
        <w:tc>
          <w:tcPr>
            <w:tcW w:w="0" w:type="auto"/>
            <w:hideMark/>
          </w:tcPr>
          <w:p w14:paraId="1B9CA014"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 </w:t>
            </w:r>
          </w:p>
        </w:tc>
        <w:tc>
          <w:tcPr>
            <w:tcW w:w="0" w:type="auto"/>
          </w:tcPr>
          <w:p w14:paraId="62B5D5BD"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val="en-US" w:eastAsia="en-AU"/>
              </w:rPr>
            </w:pPr>
          </w:p>
        </w:tc>
        <w:tc>
          <w:tcPr>
            <w:tcW w:w="0" w:type="auto"/>
          </w:tcPr>
          <w:p w14:paraId="74D58F85"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val="en-US" w:eastAsia="en-AU"/>
              </w:rPr>
            </w:pPr>
          </w:p>
        </w:tc>
        <w:tc>
          <w:tcPr>
            <w:tcW w:w="0" w:type="auto"/>
            <w:hideMark/>
          </w:tcPr>
          <w:p w14:paraId="3FEFD5AE"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val="en-US" w:eastAsia="en-AU"/>
              </w:rPr>
              <w:t>Max.73 (at 15000kPa)</w:t>
            </w:r>
          </w:p>
        </w:tc>
      </w:tr>
      <w:tr w:rsidR="00EE6FD1" w:rsidRPr="000C797A" w14:paraId="47B078B7" w14:textId="77777777" w:rsidTr="00F21222">
        <w:trPr>
          <w:trHeight w:val="273"/>
        </w:trPr>
        <w:tc>
          <w:tcPr>
            <w:cnfStyle w:val="001000000000" w:firstRow="0" w:lastRow="0" w:firstColumn="1" w:lastColumn="0" w:oddVBand="0" w:evenVBand="0" w:oddHBand="0" w:evenHBand="0" w:firstRowFirstColumn="0" w:firstRowLastColumn="0" w:lastRowFirstColumn="0" w:lastRowLastColumn="0"/>
            <w:tcW w:w="0" w:type="auto"/>
            <w:hideMark/>
          </w:tcPr>
          <w:p w14:paraId="6E745471"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Hydrogen Sulfide (mg/m</w:t>
            </w:r>
            <w:r w:rsidRPr="000C797A">
              <w:rPr>
                <w:rFonts w:eastAsia="Times New Roman" w:cs="Arial"/>
                <w:sz w:val="20"/>
                <w:szCs w:val="20"/>
                <w:vertAlign w:val="superscript"/>
                <w:lang w:val="en-US" w:eastAsia="en-AU"/>
              </w:rPr>
              <w:t>3</w:t>
            </w:r>
            <w:r w:rsidRPr="000C797A">
              <w:rPr>
                <w:rFonts w:eastAsia="Times New Roman" w:cs="Arial"/>
                <w:sz w:val="20"/>
                <w:szCs w:val="20"/>
                <w:lang w:val="en-US" w:eastAsia="en-AU"/>
              </w:rPr>
              <w:t>)</w:t>
            </w:r>
            <w:r w:rsidRPr="000C797A">
              <w:rPr>
                <w:rFonts w:eastAsia="Times New Roman" w:cs="Arial"/>
                <w:sz w:val="20"/>
                <w:szCs w:val="20"/>
                <w:lang w:eastAsia="en-AU"/>
              </w:rPr>
              <w:t> </w:t>
            </w:r>
          </w:p>
        </w:tc>
        <w:tc>
          <w:tcPr>
            <w:tcW w:w="0" w:type="auto"/>
            <w:hideMark/>
          </w:tcPr>
          <w:p w14:paraId="7FD8750C"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 </w:t>
            </w:r>
          </w:p>
        </w:tc>
        <w:tc>
          <w:tcPr>
            <w:tcW w:w="0" w:type="auto"/>
          </w:tcPr>
          <w:p w14:paraId="2E0F5342"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val="en-US" w:eastAsia="en-AU"/>
              </w:rPr>
            </w:pPr>
          </w:p>
        </w:tc>
        <w:tc>
          <w:tcPr>
            <w:tcW w:w="0" w:type="auto"/>
          </w:tcPr>
          <w:p w14:paraId="1CF9D53C"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val="en-US" w:eastAsia="en-AU"/>
              </w:rPr>
            </w:pPr>
          </w:p>
        </w:tc>
        <w:tc>
          <w:tcPr>
            <w:tcW w:w="0" w:type="auto"/>
            <w:hideMark/>
          </w:tcPr>
          <w:p w14:paraId="37761280"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val="en-US" w:eastAsia="en-AU"/>
              </w:rPr>
              <w:t>Max. 5.7 </w:t>
            </w:r>
            <w:r w:rsidRPr="000C797A">
              <w:rPr>
                <w:rFonts w:eastAsia="Times New Roman" w:cs="Arial"/>
                <w:sz w:val="20"/>
                <w:szCs w:val="20"/>
                <w:lang w:eastAsia="en-AU"/>
              </w:rPr>
              <w:t> </w:t>
            </w:r>
          </w:p>
        </w:tc>
      </w:tr>
      <w:tr w:rsidR="00EE6FD1" w:rsidRPr="000C797A" w14:paraId="10752DDE" w14:textId="77777777" w:rsidTr="00F21222">
        <w:trPr>
          <w:cnfStyle w:val="000000100000" w:firstRow="0" w:lastRow="0" w:firstColumn="0" w:lastColumn="0" w:oddVBand="0" w:evenVBand="0" w:oddHBand="1" w:evenHBand="0" w:firstRowFirstColumn="0" w:firstRowLastColumn="0" w:lastRowFirstColumn="0" w:lastRowLastColumn="0"/>
          <w:trHeight w:val="273"/>
        </w:trPr>
        <w:tc>
          <w:tcPr>
            <w:cnfStyle w:val="001000000000" w:firstRow="0" w:lastRow="0" w:firstColumn="1" w:lastColumn="0" w:oddVBand="0" w:evenVBand="0" w:oddHBand="0" w:evenHBand="0" w:firstRowFirstColumn="0" w:firstRowLastColumn="0" w:lastRowFirstColumn="0" w:lastRowLastColumn="0"/>
            <w:tcW w:w="0" w:type="auto"/>
            <w:hideMark/>
          </w:tcPr>
          <w:p w14:paraId="5813D181"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Mercaptan sulphur (mg/m</w:t>
            </w:r>
            <w:r w:rsidRPr="000C797A">
              <w:rPr>
                <w:rFonts w:eastAsia="Times New Roman" w:cs="Arial"/>
                <w:sz w:val="20"/>
                <w:szCs w:val="20"/>
                <w:vertAlign w:val="superscript"/>
                <w:lang w:val="en-US" w:eastAsia="en-AU"/>
              </w:rPr>
              <w:t>3</w:t>
            </w:r>
            <w:r w:rsidRPr="000C797A">
              <w:rPr>
                <w:rFonts w:eastAsia="Times New Roman" w:cs="Arial"/>
                <w:sz w:val="20"/>
                <w:szCs w:val="20"/>
                <w:lang w:val="en-US" w:eastAsia="en-AU"/>
              </w:rPr>
              <w:t>)</w:t>
            </w:r>
            <w:r w:rsidRPr="000C797A">
              <w:rPr>
                <w:rFonts w:eastAsia="Times New Roman" w:cs="Arial"/>
                <w:sz w:val="20"/>
                <w:szCs w:val="20"/>
                <w:lang w:eastAsia="en-AU"/>
              </w:rPr>
              <w:t> </w:t>
            </w:r>
          </w:p>
        </w:tc>
        <w:tc>
          <w:tcPr>
            <w:tcW w:w="0" w:type="auto"/>
            <w:hideMark/>
          </w:tcPr>
          <w:p w14:paraId="0B593794"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 </w:t>
            </w:r>
          </w:p>
        </w:tc>
        <w:tc>
          <w:tcPr>
            <w:tcW w:w="0" w:type="auto"/>
          </w:tcPr>
          <w:p w14:paraId="78B5E9F3"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val="en-US" w:eastAsia="en-AU"/>
              </w:rPr>
            </w:pPr>
          </w:p>
        </w:tc>
        <w:tc>
          <w:tcPr>
            <w:tcW w:w="0" w:type="auto"/>
          </w:tcPr>
          <w:p w14:paraId="75DD1087"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val="en-US" w:eastAsia="en-AU"/>
              </w:rPr>
            </w:pPr>
          </w:p>
        </w:tc>
        <w:tc>
          <w:tcPr>
            <w:tcW w:w="0" w:type="auto"/>
            <w:hideMark/>
          </w:tcPr>
          <w:p w14:paraId="3CCFF19F"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val="en-US" w:eastAsia="en-AU"/>
              </w:rPr>
              <w:t>Max.5</w:t>
            </w:r>
            <w:r w:rsidRPr="000C797A">
              <w:rPr>
                <w:rFonts w:eastAsia="Times New Roman" w:cs="Arial"/>
                <w:sz w:val="20"/>
                <w:szCs w:val="20"/>
                <w:lang w:eastAsia="en-AU"/>
              </w:rPr>
              <w:t>.0</w:t>
            </w:r>
          </w:p>
        </w:tc>
      </w:tr>
      <w:tr w:rsidR="00EE6FD1" w:rsidRPr="000C797A" w14:paraId="05DB847C" w14:textId="77777777" w:rsidTr="00F21222">
        <w:trPr>
          <w:trHeight w:val="273"/>
        </w:trPr>
        <w:tc>
          <w:tcPr>
            <w:cnfStyle w:val="001000000000" w:firstRow="0" w:lastRow="0" w:firstColumn="1" w:lastColumn="0" w:oddVBand="0" w:evenVBand="0" w:oddHBand="0" w:evenHBand="0" w:firstRowFirstColumn="0" w:firstRowLastColumn="0" w:lastRowFirstColumn="0" w:lastRowLastColumn="0"/>
            <w:tcW w:w="0" w:type="auto"/>
            <w:hideMark/>
          </w:tcPr>
          <w:p w14:paraId="7A6D4D99" w14:textId="77777777" w:rsidR="00EE6FD1" w:rsidRPr="000C797A" w:rsidRDefault="00EE6FD1" w:rsidP="00F21222">
            <w:pPr>
              <w:spacing w:after="0" w:line="240" w:lineRule="auto"/>
              <w:textAlignment w:val="baseline"/>
              <w:rPr>
                <w:rFonts w:eastAsia="Times New Roman" w:cs="Arial"/>
                <w:sz w:val="20"/>
                <w:szCs w:val="20"/>
                <w:lang w:val="en-US" w:eastAsia="en-AU"/>
              </w:rPr>
            </w:pPr>
            <w:r w:rsidRPr="000C797A">
              <w:rPr>
                <w:rFonts w:eastAsia="Times New Roman" w:cs="Arial"/>
                <w:sz w:val="20"/>
                <w:szCs w:val="20"/>
                <w:lang w:val="en-US" w:eastAsia="en-AU"/>
              </w:rPr>
              <w:t>Total Sulphur (mg/m</w:t>
            </w:r>
            <w:r w:rsidRPr="000C797A">
              <w:rPr>
                <w:rFonts w:eastAsia="Times New Roman" w:cs="Arial"/>
                <w:sz w:val="20"/>
                <w:szCs w:val="20"/>
                <w:vertAlign w:val="superscript"/>
                <w:lang w:val="en-US" w:eastAsia="en-AU"/>
              </w:rPr>
              <w:t>3</w:t>
            </w:r>
            <w:r w:rsidRPr="000C797A">
              <w:rPr>
                <w:rFonts w:eastAsia="Times New Roman" w:cs="Arial"/>
                <w:sz w:val="20"/>
                <w:szCs w:val="20"/>
                <w:lang w:val="en-US" w:eastAsia="en-AU"/>
              </w:rPr>
              <w:t>)</w:t>
            </w:r>
          </w:p>
          <w:p w14:paraId="4E46F060"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eastAsia="en-AU"/>
              </w:rPr>
              <w:t>(Include Odorant)</w:t>
            </w:r>
          </w:p>
        </w:tc>
        <w:tc>
          <w:tcPr>
            <w:tcW w:w="0" w:type="auto"/>
            <w:hideMark/>
          </w:tcPr>
          <w:p w14:paraId="12806E37"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rPr>
            </w:pPr>
            <w:r w:rsidRPr="000C797A">
              <w:rPr>
                <w:rStyle w:val="normaltextrun"/>
                <w:rFonts w:cs="Arial"/>
                <w:sz w:val="20"/>
                <w:szCs w:val="20"/>
              </w:rPr>
              <w:t> </w:t>
            </w:r>
          </w:p>
        </w:tc>
        <w:tc>
          <w:tcPr>
            <w:tcW w:w="0" w:type="auto"/>
          </w:tcPr>
          <w:p w14:paraId="6410F790"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rPr>
            </w:pPr>
          </w:p>
        </w:tc>
        <w:tc>
          <w:tcPr>
            <w:tcW w:w="0" w:type="auto"/>
          </w:tcPr>
          <w:p w14:paraId="79F6495E"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rPr>
            </w:pPr>
          </w:p>
        </w:tc>
        <w:tc>
          <w:tcPr>
            <w:tcW w:w="0" w:type="auto"/>
            <w:hideMark/>
          </w:tcPr>
          <w:p w14:paraId="7869973A"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val="en-US" w:eastAsia="en-AU"/>
              </w:rPr>
              <w:t>Max.50 </w:t>
            </w:r>
            <w:r w:rsidRPr="000C797A">
              <w:rPr>
                <w:rFonts w:eastAsia="Times New Roman" w:cs="Arial"/>
                <w:sz w:val="20"/>
                <w:szCs w:val="20"/>
                <w:lang w:eastAsia="en-AU"/>
              </w:rPr>
              <w:t> </w:t>
            </w:r>
          </w:p>
        </w:tc>
      </w:tr>
      <w:tr w:rsidR="00EE6FD1" w:rsidRPr="000C797A" w14:paraId="1092CDED" w14:textId="77777777" w:rsidTr="00F21222">
        <w:trPr>
          <w:cnfStyle w:val="000000100000" w:firstRow="0" w:lastRow="0" w:firstColumn="0" w:lastColumn="0" w:oddVBand="0" w:evenVBand="0" w:oddHBand="1" w:evenHBand="0" w:firstRowFirstColumn="0" w:firstRowLastColumn="0" w:lastRowFirstColumn="0" w:lastRowLastColumn="0"/>
          <w:trHeight w:val="257"/>
        </w:trPr>
        <w:tc>
          <w:tcPr>
            <w:cnfStyle w:val="001000000000" w:firstRow="0" w:lastRow="0" w:firstColumn="1" w:lastColumn="0" w:oddVBand="0" w:evenVBand="0" w:oddHBand="0" w:evenHBand="0" w:firstRowFirstColumn="0" w:firstRowLastColumn="0" w:lastRowFirstColumn="0" w:lastRowLastColumn="0"/>
            <w:tcW w:w="0" w:type="auto"/>
            <w:hideMark/>
          </w:tcPr>
          <w:p w14:paraId="517638A0"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High Heating Value (MJ/m</w:t>
            </w:r>
            <w:r w:rsidRPr="000C797A">
              <w:rPr>
                <w:rFonts w:eastAsia="Times New Roman" w:cs="Arial"/>
                <w:sz w:val="20"/>
                <w:szCs w:val="20"/>
                <w:vertAlign w:val="superscript"/>
                <w:lang w:val="en-US" w:eastAsia="en-AU"/>
              </w:rPr>
              <w:t>3</w:t>
            </w:r>
            <w:r w:rsidRPr="000C797A">
              <w:rPr>
                <w:rFonts w:eastAsia="Times New Roman" w:cs="Arial"/>
                <w:sz w:val="20"/>
                <w:szCs w:val="20"/>
                <w:lang w:val="en-US" w:eastAsia="en-AU"/>
              </w:rPr>
              <w:t>)</w:t>
            </w:r>
            <w:r w:rsidRPr="000C797A">
              <w:rPr>
                <w:rFonts w:eastAsia="Times New Roman" w:cs="Arial"/>
                <w:sz w:val="20"/>
                <w:szCs w:val="20"/>
                <w:lang w:eastAsia="en-AU"/>
              </w:rPr>
              <w:t> </w:t>
            </w:r>
          </w:p>
        </w:tc>
        <w:tc>
          <w:tcPr>
            <w:tcW w:w="0" w:type="auto"/>
          </w:tcPr>
          <w:p w14:paraId="3F673914"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rPr>
            </w:pPr>
            <w:r w:rsidRPr="000C797A">
              <w:rPr>
                <w:rStyle w:val="normaltextrun"/>
                <w:rFonts w:cs="Arial"/>
                <w:sz w:val="20"/>
                <w:szCs w:val="20"/>
              </w:rPr>
              <w:t>37.5</w:t>
            </w:r>
          </w:p>
        </w:tc>
        <w:tc>
          <w:tcPr>
            <w:tcW w:w="0" w:type="auto"/>
          </w:tcPr>
          <w:p w14:paraId="76057DC4"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38.45</w:t>
            </w:r>
          </w:p>
        </w:tc>
        <w:tc>
          <w:tcPr>
            <w:tcW w:w="0" w:type="auto"/>
          </w:tcPr>
          <w:p w14:paraId="4BB6CFAC"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37.3</w:t>
            </w:r>
          </w:p>
        </w:tc>
        <w:tc>
          <w:tcPr>
            <w:tcW w:w="0" w:type="auto"/>
            <w:hideMark/>
          </w:tcPr>
          <w:p w14:paraId="3F49E2E9"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 Max:42.3</w:t>
            </w:r>
          </w:p>
        </w:tc>
      </w:tr>
      <w:tr w:rsidR="00EE6FD1" w:rsidRPr="000C797A" w14:paraId="32B80A1D" w14:textId="77777777" w:rsidTr="00F21222">
        <w:trPr>
          <w:trHeight w:val="273"/>
        </w:trPr>
        <w:tc>
          <w:tcPr>
            <w:cnfStyle w:val="001000000000" w:firstRow="0" w:lastRow="0" w:firstColumn="1" w:lastColumn="0" w:oddVBand="0" w:evenVBand="0" w:oddHBand="0" w:evenHBand="0" w:firstRowFirstColumn="0" w:firstRowLastColumn="0" w:lastRowFirstColumn="0" w:lastRowLastColumn="0"/>
            <w:tcW w:w="0" w:type="auto"/>
            <w:hideMark/>
          </w:tcPr>
          <w:p w14:paraId="6AF2C94C"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Wobbe index MJ/m</w:t>
            </w:r>
            <w:r w:rsidRPr="000C797A">
              <w:rPr>
                <w:rFonts w:eastAsia="Times New Roman" w:cs="Arial"/>
                <w:sz w:val="20"/>
                <w:szCs w:val="20"/>
                <w:vertAlign w:val="superscript"/>
                <w:lang w:val="en-US" w:eastAsia="en-AU"/>
              </w:rPr>
              <w:t xml:space="preserve">3      </w:t>
            </w:r>
          </w:p>
        </w:tc>
        <w:tc>
          <w:tcPr>
            <w:tcW w:w="0" w:type="auto"/>
          </w:tcPr>
          <w:p w14:paraId="7F215E65"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rPr>
            </w:pPr>
            <w:r w:rsidRPr="000C797A">
              <w:rPr>
                <w:rStyle w:val="normaltextrun"/>
                <w:rFonts w:cs="Arial"/>
                <w:sz w:val="20"/>
                <w:szCs w:val="20"/>
              </w:rPr>
              <w:t>48.31 </w:t>
            </w:r>
          </w:p>
        </w:tc>
        <w:tc>
          <w:tcPr>
            <w:tcW w:w="0" w:type="auto"/>
          </w:tcPr>
          <w:p w14:paraId="3E2F3736"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49.03</w:t>
            </w:r>
          </w:p>
        </w:tc>
        <w:tc>
          <w:tcPr>
            <w:tcW w:w="0" w:type="auto"/>
          </w:tcPr>
          <w:p w14:paraId="3465E976"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49.78</w:t>
            </w:r>
          </w:p>
        </w:tc>
        <w:tc>
          <w:tcPr>
            <w:tcW w:w="0" w:type="auto"/>
            <w:hideMark/>
          </w:tcPr>
          <w:p w14:paraId="44BA1B59"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val="en-US" w:eastAsia="en-AU"/>
              </w:rPr>
              <w:t>Min. 46- Max. 52</w:t>
            </w:r>
            <w:r w:rsidRPr="000C797A">
              <w:rPr>
                <w:rFonts w:eastAsia="Times New Roman" w:cs="Arial"/>
                <w:sz w:val="20"/>
                <w:szCs w:val="20"/>
                <w:lang w:eastAsia="en-AU"/>
              </w:rPr>
              <w:t> </w:t>
            </w:r>
          </w:p>
        </w:tc>
      </w:tr>
      <w:tr w:rsidR="00EE6FD1" w:rsidRPr="000C797A" w14:paraId="72D04A17" w14:textId="77777777" w:rsidTr="00F21222">
        <w:trPr>
          <w:cnfStyle w:val="000000100000" w:firstRow="0" w:lastRow="0" w:firstColumn="0" w:lastColumn="0" w:oddVBand="0" w:evenVBand="0" w:oddHBand="1" w:evenHBand="0" w:firstRowFirstColumn="0" w:firstRowLastColumn="0" w:lastRowFirstColumn="0" w:lastRowLastColumn="0"/>
          <w:trHeight w:val="273"/>
        </w:trPr>
        <w:tc>
          <w:tcPr>
            <w:cnfStyle w:val="001000000000" w:firstRow="0" w:lastRow="0" w:firstColumn="1" w:lastColumn="0" w:oddVBand="0" w:evenVBand="0" w:oddHBand="0" w:evenHBand="0" w:firstRowFirstColumn="0" w:firstRowLastColumn="0" w:lastRowFirstColumn="0" w:lastRowLastColumn="0"/>
            <w:tcW w:w="0" w:type="auto"/>
            <w:hideMark/>
          </w:tcPr>
          <w:p w14:paraId="5968B9C6"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Temperature </w:t>
            </w:r>
            <w:r w:rsidRPr="000C797A">
              <w:rPr>
                <w:rFonts w:eastAsia="Times New Roman" w:cs="Arial"/>
                <w:sz w:val="20"/>
                <w:szCs w:val="20"/>
                <w:vertAlign w:val="superscript"/>
                <w:lang w:val="en-US" w:eastAsia="en-AU"/>
              </w:rPr>
              <w:t>o</w:t>
            </w:r>
            <w:r w:rsidRPr="000C797A">
              <w:rPr>
                <w:rFonts w:eastAsia="Times New Roman" w:cs="Arial"/>
                <w:sz w:val="20"/>
                <w:szCs w:val="20"/>
                <w:lang w:val="en-US" w:eastAsia="en-AU"/>
              </w:rPr>
              <w:t>C</w:t>
            </w:r>
            <w:r w:rsidRPr="000C797A">
              <w:rPr>
                <w:rFonts w:eastAsia="Times New Roman" w:cs="Arial"/>
                <w:sz w:val="20"/>
                <w:szCs w:val="20"/>
                <w:lang w:eastAsia="en-AU"/>
              </w:rPr>
              <w:t> </w:t>
            </w:r>
          </w:p>
        </w:tc>
        <w:tc>
          <w:tcPr>
            <w:tcW w:w="0" w:type="auto"/>
          </w:tcPr>
          <w:p w14:paraId="21ABC676"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rPr>
            </w:pPr>
            <w:r w:rsidRPr="000C797A">
              <w:rPr>
                <w:rStyle w:val="normaltextrun"/>
                <w:rFonts w:cs="Arial"/>
                <w:sz w:val="20"/>
                <w:szCs w:val="20"/>
              </w:rPr>
              <w:t> 25</w:t>
            </w:r>
          </w:p>
        </w:tc>
        <w:tc>
          <w:tcPr>
            <w:tcW w:w="0" w:type="auto"/>
          </w:tcPr>
          <w:p w14:paraId="55E95510"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25</w:t>
            </w:r>
          </w:p>
        </w:tc>
        <w:tc>
          <w:tcPr>
            <w:tcW w:w="0" w:type="auto"/>
          </w:tcPr>
          <w:p w14:paraId="7371297E"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lang w:val="en-US"/>
              </w:rPr>
            </w:pPr>
            <w:r w:rsidRPr="000C797A">
              <w:rPr>
                <w:rStyle w:val="normaltextrun"/>
                <w:rFonts w:cs="Arial"/>
                <w:sz w:val="20"/>
                <w:szCs w:val="20"/>
                <w:lang w:val="en-US"/>
              </w:rPr>
              <w:t>25</w:t>
            </w:r>
          </w:p>
        </w:tc>
        <w:tc>
          <w:tcPr>
            <w:tcW w:w="0" w:type="auto"/>
            <w:hideMark/>
          </w:tcPr>
          <w:p w14:paraId="5751A914"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val="en-US" w:eastAsia="en-AU"/>
              </w:rPr>
              <w:t>Min. 10- Max. 50</w:t>
            </w:r>
            <w:r w:rsidRPr="000C797A">
              <w:rPr>
                <w:rFonts w:eastAsia="Times New Roman" w:cs="Arial"/>
                <w:sz w:val="20"/>
                <w:szCs w:val="20"/>
                <w:lang w:eastAsia="en-AU"/>
              </w:rPr>
              <w:t> </w:t>
            </w:r>
          </w:p>
        </w:tc>
      </w:tr>
      <w:tr w:rsidR="00EE6FD1" w:rsidRPr="000C797A" w14:paraId="5A5248B4" w14:textId="77777777" w:rsidTr="00F21222">
        <w:trPr>
          <w:trHeight w:val="273"/>
        </w:trPr>
        <w:tc>
          <w:tcPr>
            <w:cnfStyle w:val="001000000000" w:firstRow="0" w:lastRow="0" w:firstColumn="1" w:lastColumn="0" w:oddVBand="0" w:evenVBand="0" w:oddHBand="0" w:evenHBand="0" w:firstRowFirstColumn="0" w:firstRowLastColumn="0" w:lastRowFirstColumn="0" w:lastRowLastColumn="0"/>
            <w:tcW w:w="0" w:type="auto"/>
          </w:tcPr>
          <w:p w14:paraId="3BB74ECA" w14:textId="77777777" w:rsidR="00EE6FD1" w:rsidRPr="000C797A" w:rsidRDefault="00EE6FD1" w:rsidP="00F21222">
            <w:pPr>
              <w:spacing w:after="0" w:line="240" w:lineRule="auto"/>
              <w:textAlignment w:val="baseline"/>
              <w:rPr>
                <w:rFonts w:eastAsia="Times New Roman" w:cs="Arial"/>
                <w:sz w:val="20"/>
                <w:szCs w:val="20"/>
                <w:lang w:val="en-US" w:eastAsia="en-AU"/>
              </w:rPr>
            </w:pPr>
            <w:r w:rsidRPr="000C797A">
              <w:rPr>
                <w:rFonts w:eastAsia="Times New Roman" w:cs="Arial"/>
                <w:sz w:val="20"/>
                <w:szCs w:val="20"/>
                <w:lang w:val="en-US" w:eastAsia="en-AU"/>
              </w:rPr>
              <w:t>Pressure</w:t>
            </w:r>
          </w:p>
        </w:tc>
        <w:tc>
          <w:tcPr>
            <w:tcW w:w="0" w:type="auto"/>
          </w:tcPr>
          <w:p w14:paraId="02566DBC"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r w:rsidRPr="000C797A">
              <w:rPr>
                <w:rFonts w:cs="Arial"/>
                <w:sz w:val="20"/>
                <w:szCs w:val="20"/>
                <w:lang w:eastAsia="en-AU"/>
              </w:rPr>
              <w:t>8.0MPag</w:t>
            </w:r>
          </w:p>
        </w:tc>
        <w:tc>
          <w:tcPr>
            <w:tcW w:w="0" w:type="auto"/>
          </w:tcPr>
          <w:p w14:paraId="48BC6A50"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rPr>
            </w:pPr>
            <w:r w:rsidRPr="000C797A">
              <w:rPr>
                <w:rFonts w:cs="Arial"/>
                <w:sz w:val="20"/>
                <w:szCs w:val="20"/>
                <w:lang w:eastAsia="en-AU"/>
              </w:rPr>
              <w:t>8.0MPag</w:t>
            </w:r>
          </w:p>
        </w:tc>
        <w:tc>
          <w:tcPr>
            <w:tcW w:w="0" w:type="auto"/>
          </w:tcPr>
          <w:p w14:paraId="7F474E8F"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Style w:val="normaltextrun"/>
                <w:rFonts w:cs="Arial"/>
                <w:sz w:val="20"/>
                <w:szCs w:val="20"/>
              </w:rPr>
            </w:pPr>
            <w:r w:rsidRPr="000C797A">
              <w:rPr>
                <w:rFonts w:cs="Arial"/>
                <w:sz w:val="20"/>
                <w:szCs w:val="20"/>
                <w:lang w:eastAsia="en-AU"/>
              </w:rPr>
              <w:t>8.0MPag</w:t>
            </w:r>
          </w:p>
        </w:tc>
        <w:tc>
          <w:tcPr>
            <w:tcW w:w="0" w:type="auto"/>
          </w:tcPr>
          <w:p w14:paraId="6D9DD070" w14:textId="77777777" w:rsidR="00EE6FD1" w:rsidRPr="000C797A" w:rsidRDefault="00EE6FD1" w:rsidP="00F21222">
            <w:pPr>
              <w:spacing w:after="0" w:line="240" w:lineRule="auto"/>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val="en-US" w:eastAsia="en-AU"/>
              </w:rPr>
            </w:pPr>
          </w:p>
        </w:tc>
      </w:tr>
      <w:tr w:rsidR="00EE6FD1" w:rsidRPr="000C797A" w14:paraId="336F180E" w14:textId="77777777" w:rsidTr="00F21222">
        <w:trPr>
          <w:cnfStyle w:val="000000100000" w:firstRow="0" w:lastRow="0" w:firstColumn="0" w:lastColumn="0" w:oddVBand="0" w:evenVBand="0" w:oddHBand="1" w:evenHBand="0" w:firstRowFirstColumn="0" w:firstRowLastColumn="0" w:lastRowFirstColumn="0" w:lastRowLastColumn="0"/>
          <w:trHeight w:val="273"/>
        </w:trPr>
        <w:tc>
          <w:tcPr>
            <w:cnfStyle w:val="001000000000" w:firstRow="0" w:lastRow="0" w:firstColumn="1" w:lastColumn="0" w:oddVBand="0" w:evenVBand="0" w:oddHBand="0" w:evenHBand="0" w:firstRowFirstColumn="0" w:firstRowLastColumn="0" w:lastRowFirstColumn="0" w:lastRowLastColumn="0"/>
            <w:tcW w:w="0" w:type="auto"/>
            <w:hideMark/>
          </w:tcPr>
          <w:p w14:paraId="21BC1083" w14:textId="77777777" w:rsidR="00EE6FD1" w:rsidRPr="000C797A" w:rsidRDefault="00EE6FD1" w:rsidP="00F21222">
            <w:pPr>
              <w:spacing w:after="0" w:line="240" w:lineRule="auto"/>
              <w:textAlignment w:val="baseline"/>
              <w:rPr>
                <w:rFonts w:eastAsia="Times New Roman" w:cs="Arial"/>
                <w:sz w:val="20"/>
                <w:szCs w:val="20"/>
                <w:lang w:eastAsia="en-AU"/>
              </w:rPr>
            </w:pPr>
            <w:r w:rsidRPr="000C797A">
              <w:rPr>
                <w:rFonts w:eastAsia="Times New Roman" w:cs="Arial"/>
                <w:sz w:val="20"/>
                <w:szCs w:val="20"/>
                <w:lang w:val="en-US" w:eastAsia="en-AU"/>
              </w:rPr>
              <w:t>Hydrocarbon Dew Point </w:t>
            </w:r>
            <w:r w:rsidRPr="000C797A">
              <w:rPr>
                <w:rFonts w:eastAsia="Times New Roman" w:cs="Arial"/>
                <w:sz w:val="20"/>
                <w:szCs w:val="20"/>
                <w:vertAlign w:val="superscript"/>
                <w:lang w:val="en-US" w:eastAsia="en-AU"/>
              </w:rPr>
              <w:t>o</w:t>
            </w:r>
            <w:r w:rsidRPr="000C797A">
              <w:rPr>
                <w:rFonts w:eastAsia="Times New Roman" w:cs="Arial"/>
                <w:sz w:val="20"/>
                <w:szCs w:val="20"/>
                <w:lang w:val="en-US" w:eastAsia="en-AU"/>
              </w:rPr>
              <w:t>C</w:t>
            </w:r>
            <w:r w:rsidRPr="000C797A">
              <w:rPr>
                <w:rFonts w:eastAsia="Times New Roman" w:cs="Arial"/>
                <w:sz w:val="20"/>
                <w:szCs w:val="20"/>
                <w:lang w:eastAsia="en-AU"/>
              </w:rPr>
              <w:t> </w:t>
            </w:r>
          </w:p>
        </w:tc>
        <w:tc>
          <w:tcPr>
            <w:tcW w:w="0" w:type="auto"/>
            <w:hideMark/>
          </w:tcPr>
          <w:p w14:paraId="46D23360"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eastAsia="en-AU"/>
              </w:rPr>
              <w:t> </w:t>
            </w:r>
          </w:p>
        </w:tc>
        <w:tc>
          <w:tcPr>
            <w:tcW w:w="0" w:type="auto"/>
          </w:tcPr>
          <w:p w14:paraId="0909D626"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rPr>
            </w:pPr>
          </w:p>
        </w:tc>
        <w:tc>
          <w:tcPr>
            <w:tcW w:w="0" w:type="auto"/>
          </w:tcPr>
          <w:p w14:paraId="59693556"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Style w:val="normaltextrun"/>
                <w:rFonts w:cs="Arial"/>
                <w:sz w:val="20"/>
                <w:szCs w:val="20"/>
              </w:rPr>
            </w:pPr>
          </w:p>
        </w:tc>
        <w:tc>
          <w:tcPr>
            <w:tcW w:w="0" w:type="auto"/>
            <w:hideMark/>
          </w:tcPr>
          <w:p w14:paraId="343013A9" w14:textId="77777777" w:rsidR="00EE6FD1" w:rsidRPr="000C797A" w:rsidRDefault="00EE6FD1" w:rsidP="00F21222">
            <w:pPr>
              <w:spacing w:after="0" w:line="240" w:lineRule="auto"/>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r w:rsidRPr="000C797A">
              <w:rPr>
                <w:rFonts w:eastAsia="Times New Roman" w:cs="Arial"/>
                <w:sz w:val="20"/>
                <w:szCs w:val="20"/>
                <w:lang w:val="en-US" w:eastAsia="en-AU"/>
              </w:rPr>
              <w:t xml:space="preserve">2 </w:t>
            </w:r>
            <w:r w:rsidRPr="000C797A">
              <w:rPr>
                <w:rFonts w:eastAsia="Times New Roman" w:cs="Arial"/>
                <w:sz w:val="20"/>
                <w:szCs w:val="20"/>
                <w:vertAlign w:val="superscript"/>
                <w:lang w:val="en-US" w:eastAsia="en-AU"/>
              </w:rPr>
              <w:t>o</w:t>
            </w:r>
            <w:r w:rsidRPr="000C797A">
              <w:rPr>
                <w:rFonts w:eastAsia="Times New Roman" w:cs="Arial"/>
                <w:sz w:val="20"/>
                <w:szCs w:val="20"/>
                <w:lang w:val="en-US" w:eastAsia="en-AU"/>
              </w:rPr>
              <w:t>C at 3500 kPag</w:t>
            </w:r>
          </w:p>
        </w:tc>
      </w:tr>
    </w:tbl>
    <w:p w14:paraId="47FAACDF" w14:textId="77777777" w:rsidR="00EE6FD1" w:rsidRPr="0043565B" w:rsidRDefault="00EE6FD1" w:rsidP="00EE6FD1">
      <w:pPr>
        <w:spacing w:after="0" w:line="240" w:lineRule="auto"/>
        <w:textAlignment w:val="baseline"/>
        <w:rPr>
          <w:rFonts w:eastAsia="Times New Roman" w:cs="Arial"/>
          <w:sz w:val="14"/>
          <w:lang w:eastAsia="en-AU"/>
        </w:rPr>
      </w:pPr>
      <w:r w:rsidRPr="0043565B">
        <w:rPr>
          <w:rFonts w:eastAsia="Times New Roman" w:cs="Arial"/>
          <w:sz w:val="14"/>
          <w:lang w:val="en-US" w:eastAsia="en-AU"/>
        </w:rPr>
        <w:t xml:space="preserve">The reported value is at 15 </w:t>
      </w:r>
      <w:r w:rsidRPr="0043565B">
        <w:rPr>
          <w:rFonts w:eastAsia="Times New Roman" w:cs="Arial"/>
          <w:sz w:val="14"/>
          <w:vertAlign w:val="superscript"/>
          <w:lang w:val="en-US" w:eastAsia="en-AU"/>
        </w:rPr>
        <w:t>o</w:t>
      </w:r>
      <w:r w:rsidRPr="0043565B">
        <w:rPr>
          <w:rFonts w:eastAsia="Times New Roman" w:cs="Arial"/>
          <w:sz w:val="14"/>
          <w:lang w:val="en-US" w:eastAsia="en-AU"/>
        </w:rPr>
        <w:t>C and 1 atm</w:t>
      </w:r>
      <w:r w:rsidRPr="0043565B">
        <w:rPr>
          <w:rFonts w:eastAsia="Times New Roman" w:cs="Arial"/>
          <w:sz w:val="14"/>
          <w:lang w:eastAsia="en-AU"/>
        </w:rPr>
        <w:t> </w:t>
      </w:r>
    </w:p>
    <w:p w14:paraId="76C6D467" w14:textId="7431A3B0" w:rsidR="00EE6FD1" w:rsidRPr="0043565B" w:rsidRDefault="00EE6FD1" w:rsidP="00EE6FD1">
      <w:pPr>
        <w:spacing w:after="0" w:line="240" w:lineRule="auto"/>
        <w:textAlignment w:val="baseline"/>
        <w:rPr>
          <w:rFonts w:eastAsia="Times New Roman" w:cs="Arial"/>
          <w:sz w:val="14"/>
          <w:lang w:eastAsia="en-AU"/>
        </w:rPr>
      </w:pPr>
      <w:r w:rsidRPr="0043565B">
        <w:rPr>
          <w:rFonts w:eastAsia="Times New Roman" w:cs="Arial"/>
          <w:sz w:val="14"/>
          <w:lang w:eastAsia="en-AU"/>
        </w:rPr>
        <w:t>* No LPG blending</w:t>
      </w:r>
    </w:p>
    <w:p w14:paraId="44CF7B1D" w14:textId="77777777" w:rsidR="00EE6FD1" w:rsidRPr="00EF2910" w:rsidRDefault="00EE6FD1" w:rsidP="009069BE">
      <w:pPr>
        <w:pStyle w:val="Heading2"/>
      </w:pPr>
      <w:bookmarkStart w:id="316" w:name="_Toc43117635"/>
      <w:bookmarkStart w:id="317" w:name="_Toc149560791"/>
      <w:r w:rsidRPr="00EF2910">
        <w:t>Brown Coal</w:t>
      </w:r>
      <w:bookmarkEnd w:id="316"/>
      <w:bookmarkEnd w:id="317"/>
    </w:p>
    <w:p w14:paraId="66B2DF93" w14:textId="765BE552" w:rsidR="00EE6FD1" w:rsidRDefault="00EE6FD1" w:rsidP="00EE6FD1">
      <w:pPr>
        <w:jc w:val="both"/>
        <w:rPr>
          <w:rFonts w:cs="Arial"/>
        </w:rPr>
      </w:pPr>
      <w:r w:rsidRPr="00CD1F81">
        <w:rPr>
          <w:rFonts w:cs="Arial"/>
        </w:rPr>
        <w:t>Within Gippsland, the Latrobe Valley has an estimated measured resource of close to 65 billion tonnes</w:t>
      </w:r>
      <w:r>
        <w:rPr>
          <w:rFonts w:cs="Arial"/>
        </w:rPr>
        <w:t>, equivalent to</w:t>
      </w:r>
      <w:r w:rsidRPr="00CD1F81">
        <w:rPr>
          <w:rFonts w:cs="Arial"/>
        </w:rPr>
        <w:t xml:space="preserve"> </w:t>
      </w:r>
      <w:r>
        <w:rPr>
          <w:rFonts w:cs="Arial"/>
        </w:rPr>
        <w:t>~</w:t>
      </w:r>
      <w:r w:rsidRPr="00CD1F81">
        <w:rPr>
          <w:rFonts w:cs="Arial"/>
        </w:rPr>
        <w:t xml:space="preserve">25% of the world's known brown coal reserves.  Victoria’s brown coal </w:t>
      </w:r>
      <w:r>
        <w:rPr>
          <w:rFonts w:cs="Arial"/>
        </w:rPr>
        <w:t xml:space="preserve">(VBC) </w:t>
      </w:r>
      <w:r w:rsidRPr="00CD1F81">
        <w:rPr>
          <w:rFonts w:cs="Arial"/>
        </w:rPr>
        <w:t>is typically low in ash, sulphur, heavy metals and nitrogen. However, its high moisture content - which ranges</w:t>
      </w:r>
      <w:r>
        <w:rPr>
          <w:rFonts w:cs="Arial"/>
        </w:rPr>
        <w:t xml:space="preserve"> from 48-70</w:t>
      </w:r>
      <w:r w:rsidRPr="00CD1F81">
        <w:rPr>
          <w:rFonts w:cs="Arial"/>
        </w:rPr>
        <w:t xml:space="preserve">%  reduces its effective energy content (average </w:t>
      </w:r>
      <w:r w:rsidRPr="00CD1F81">
        <w:rPr>
          <w:rFonts w:cs="Arial"/>
        </w:rPr>
        <w:lastRenderedPageBreak/>
        <w:t xml:space="preserve">8.6 MJ/kg on a net wet basis or 26.6 MJ/kg on a gross dry basis). </w:t>
      </w:r>
      <w:r>
        <w:rPr>
          <w:rFonts w:cs="Arial"/>
        </w:rPr>
        <w:t>Typical</w:t>
      </w:r>
      <w:r w:rsidRPr="00CD1F81">
        <w:rPr>
          <w:rFonts w:cs="Arial"/>
        </w:rPr>
        <w:t xml:space="preserve"> characteristic</w:t>
      </w:r>
      <w:r>
        <w:rPr>
          <w:rFonts w:cs="Arial"/>
        </w:rPr>
        <w:t>s and composition of VBC are</w:t>
      </w:r>
      <w:r w:rsidRPr="00CD1F81">
        <w:rPr>
          <w:rFonts w:cs="Arial"/>
        </w:rPr>
        <w:t xml:space="preserve"> summarised in </w:t>
      </w:r>
      <w:r w:rsidRPr="00CD1F81">
        <w:rPr>
          <w:rFonts w:cs="Arial"/>
        </w:rPr>
        <w:fldChar w:fldCharType="begin"/>
      </w:r>
      <w:r w:rsidRPr="00CD1F81">
        <w:rPr>
          <w:rFonts w:cs="Arial"/>
        </w:rPr>
        <w:instrText xml:space="preserve"> REF _Ref40100735 \h  \* MERGEFORMAT </w:instrText>
      </w:r>
      <w:r w:rsidRPr="00CD1F81">
        <w:rPr>
          <w:rFonts w:cs="Arial"/>
        </w:rPr>
      </w:r>
      <w:r w:rsidRPr="00CD1F81">
        <w:rPr>
          <w:rFonts w:cs="Arial"/>
        </w:rPr>
        <w:fldChar w:fldCharType="separate"/>
      </w:r>
      <w:r w:rsidR="000A0462" w:rsidRPr="000A0462">
        <w:rPr>
          <w:rFonts w:cs="Arial"/>
        </w:rPr>
        <w:t>Table 8.2</w:t>
      </w:r>
      <w:r w:rsidRPr="00CD1F81">
        <w:rPr>
          <w:rFonts w:cs="Arial"/>
        </w:rPr>
        <w:fldChar w:fldCharType="end"/>
      </w:r>
      <w:r w:rsidRPr="00CD1F81">
        <w:rPr>
          <w:rFonts w:cs="Arial"/>
        </w:rPr>
        <w:t xml:space="preserve"> </w:t>
      </w:r>
      <w:r w:rsidRPr="00CD1F81">
        <w:rPr>
          <w:rFonts w:cs="Arial"/>
        </w:rPr>
        <w:fldChar w:fldCharType="begin"/>
      </w:r>
      <w:r>
        <w:rPr>
          <w:rFonts w:cs="Arial"/>
        </w:rPr>
        <w:instrText xml:space="preserve"> ADDIN EN.CITE &lt;EndNote&gt;&lt;Cite&gt;&lt;Author&gt;Hosseini&lt;/Author&gt;&lt;Year&gt;2018&lt;/Year&gt;&lt;RecNum&gt;1&lt;/RecNum&gt;&lt;DisplayText&gt;[1]&lt;/DisplayText&gt;&lt;record&gt;&lt;rec-number&gt;1&lt;/rec-number&gt;&lt;foreign-keys&gt;&lt;key app="EN" db-id="5te09f5sdrd0d5exftzveszl02d0xzeax2wd" timestamp="1597202897"&gt;1&lt;/key&gt;&lt;/foreign-keys&gt;&lt;ref-type name="Journal Article"&gt;17&lt;/ref-type&gt;&lt;contributors&gt;&lt;authors&gt;&lt;author&gt;Hosseini, Tahereh&lt;/author&gt;&lt;author&gt;De Girolamo, Anthony&lt;/author&gt;&lt;author&gt;Zhang, Lian&lt;/author&gt;&lt;/authors&gt;&lt;/contributors&gt;&lt;titles&gt;&lt;title&gt;Energy Evaluation and Techno-economic Analysis of Low-Rank Coal (Victorian Brown Coal) Utilization for the Production of Multi-products in a Drying–Pyrolysis Process&lt;/title&gt;&lt;secondary-title&gt;Energy &amp;amp; Fuels&lt;/secondary-title&gt;&lt;/titles&gt;&lt;periodical&gt;&lt;full-title&gt;Energy &amp;amp; Fuels&lt;/full-title&gt;&lt;/periodical&gt;&lt;pages&gt;3211-3224&lt;/pages&gt;&lt;volume&gt;32&lt;/volume&gt;&lt;number&gt;3&lt;/number&gt;&lt;dates&gt;&lt;year&gt;2018&lt;/year&gt;&lt;pub-dates&gt;&lt;date&gt;2018/03/15&lt;/date&gt;&lt;/pub-dates&gt;&lt;/dates&gt;&lt;publisher&gt;American Chemical Society&lt;/publisher&gt;&lt;isbn&gt;0887-0624&lt;/isbn&gt;&lt;urls&gt;&lt;related-urls&gt;&lt;url&gt;https://doi.org/10.1021/acs.energyfuels.7b03840&lt;/url&gt;&lt;/related-urls&gt;&lt;/urls&gt;&lt;electronic-resource-num&gt;10.1021/acs.energyfuels.7b03840&lt;/electronic-resource-num&gt;&lt;/record&gt;&lt;/Cite&gt;&lt;/EndNote&gt;</w:instrText>
      </w:r>
      <w:r w:rsidRPr="00CD1F81">
        <w:rPr>
          <w:rFonts w:cs="Arial"/>
        </w:rPr>
        <w:fldChar w:fldCharType="separate"/>
      </w:r>
      <w:r>
        <w:rPr>
          <w:rFonts w:cs="Arial"/>
          <w:noProof/>
        </w:rPr>
        <w:t>[</w:t>
      </w:r>
      <w:hyperlink w:anchor="_ENREF_1" w:tooltip="Hosseini, 2018 #1" w:history="1">
        <w:r>
          <w:rPr>
            <w:rFonts w:cs="Arial"/>
            <w:noProof/>
          </w:rPr>
          <w:t>1</w:t>
        </w:r>
      </w:hyperlink>
      <w:r>
        <w:rPr>
          <w:rFonts w:cs="Arial"/>
          <w:noProof/>
        </w:rPr>
        <w:t>]</w:t>
      </w:r>
      <w:r w:rsidRPr="00CD1F81">
        <w:rPr>
          <w:rFonts w:cs="Arial"/>
        </w:rPr>
        <w:fldChar w:fldCharType="end"/>
      </w:r>
      <w:r w:rsidRPr="00CD1F81">
        <w:rPr>
          <w:rFonts w:cs="Arial"/>
        </w:rPr>
        <w:t xml:space="preserve">. </w:t>
      </w:r>
    </w:p>
    <w:p w14:paraId="7737F4A6" w14:textId="4FBD2229" w:rsidR="00EE6FD1" w:rsidRPr="001462EC" w:rsidRDefault="00EE6FD1" w:rsidP="001462EC">
      <w:pPr>
        <w:pStyle w:val="Caption"/>
      </w:pPr>
      <w:bookmarkStart w:id="318" w:name="_Ref40100735"/>
      <w:bookmarkStart w:id="319" w:name="_Toc149572624"/>
      <w:r w:rsidRPr="001462EC">
        <w:t xml:space="preserve">Table </w:t>
      </w:r>
      <w:r w:rsidR="006C4330">
        <w:fldChar w:fldCharType="begin"/>
      </w:r>
      <w:r w:rsidR="006C4330">
        <w:instrText xml:space="preserve"> STYLEREF 1 \s </w:instrText>
      </w:r>
      <w:r w:rsidR="006C4330">
        <w:fldChar w:fldCharType="separate"/>
      </w:r>
      <w:r w:rsidR="000A0462">
        <w:rPr>
          <w:noProof/>
        </w:rPr>
        <w:t>8</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2</w:t>
      </w:r>
      <w:r w:rsidR="006C4330">
        <w:fldChar w:fldCharType="end"/>
      </w:r>
      <w:bookmarkEnd w:id="318"/>
      <w:r w:rsidRPr="001462EC">
        <w:t xml:space="preserve"> Typical characteristics of Victorian brown coal</w:t>
      </w:r>
      <w:bookmarkEnd w:id="319"/>
    </w:p>
    <w:tbl>
      <w:tblPr>
        <w:tblStyle w:val="ListTable4-Accent1"/>
        <w:tblW w:w="5000" w:type="pct"/>
        <w:tblLook w:val="04A0" w:firstRow="1" w:lastRow="0" w:firstColumn="1" w:lastColumn="0" w:noHBand="0" w:noVBand="1"/>
      </w:tblPr>
      <w:tblGrid>
        <w:gridCol w:w="5554"/>
        <w:gridCol w:w="3456"/>
      </w:tblGrid>
      <w:tr w:rsidR="00EE6FD1" w:rsidRPr="00CD1F81" w14:paraId="2DFA9D17" w14:textId="77777777" w:rsidTr="00F21222">
        <w:trPr>
          <w:cnfStyle w:val="100000000000" w:firstRow="1" w:lastRow="0" w:firstColumn="0" w:lastColumn="0" w:oddVBand="0" w:evenVBand="0" w:oddHBand="0" w:evenHBand="0" w:firstRowFirstColumn="0" w:firstRowLastColumn="0" w:lastRowFirstColumn="0" w:lastRowLastColumn="0"/>
          <w:trHeight w:val="144"/>
        </w:trPr>
        <w:tc>
          <w:tcPr>
            <w:cnfStyle w:val="001000000000" w:firstRow="0" w:lastRow="0" w:firstColumn="1" w:lastColumn="0" w:oddVBand="0" w:evenVBand="0" w:oddHBand="0" w:evenHBand="0" w:firstRowFirstColumn="0" w:firstRowLastColumn="0" w:lastRowFirstColumn="0" w:lastRowLastColumn="0"/>
            <w:tcW w:w="3082" w:type="pct"/>
          </w:tcPr>
          <w:p w14:paraId="38B173E0" w14:textId="77777777" w:rsidR="00EE6FD1" w:rsidRPr="00CD1F81" w:rsidRDefault="00EE6FD1" w:rsidP="00F21222">
            <w:pPr>
              <w:spacing w:after="0"/>
              <w:textAlignment w:val="baseline"/>
              <w:rPr>
                <w:rFonts w:eastAsia="Times New Roman" w:cs="Arial"/>
                <w:sz w:val="20"/>
                <w:szCs w:val="20"/>
                <w:lang w:val="en-US" w:eastAsia="en-AU"/>
              </w:rPr>
            </w:pPr>
            <w:r w:rsidRPr="00CD1F81">
              <w:rPr>
                <w:rFonts w:eastAsia="Times New Roman" w:cs="Arial"/>
                <w:sz w:val="20"/>
                <w:szCs w:val="20"/>
                <w:lang w:val="en-US" w:eastAsia="en-AU"/>
              </w:rPr>
              <w:t>Coal characteristic</w:t>
            </w:r>
          </w:p>
        </w:tc>
        <w:tc>
          <w:tcPr>
            <w:tcW w:w="1918" w:type="pct"/>
          </w:tcPr>
          <w:p w14:paraId="0AB71DB0" w14:textId="77777777" w:rsidR="00EE6FD1" w:rsidRPr="00CD1F81" w:rsidRDefault="00EE6FD1" w:rsidP="00F21222">
            <w:pPr>
              <w:spacing w:after="0"/>
              <w:textAlignment w:val="baseline"/>
              <w:cnfStyle w:val="100000000000" w:firstRow="1" w:lastRow="0" w:firstColumn="0" w:lastColumn="0" w:oddVBand="0" w:evenVBand="0" w:oddHBand="0" w:evenHBand="0" w:firstRowFirstColumn="0" w:firstRowLastColumn="0" w:lastRowFirstColumn="0" w:lastRowLastColumn="0"/>
              <w:rPr>
                <w:rFonts w:eastAsia="Times New Roman" w:cs="Arial"/>
                <w:sz w:val="20"/>
                <w:szCs w:val="20"/>
                <w:lang w:val="en-US" w:eastAsia="en-AU"/>
              </w:rPr>
            </w:pPr>
          </w:p>
        </w:tc>
      </w:tr>
      <w:tr w:rsidR="00EE6FD1" w:rsidRPr="00CD1F81" w14:paraId="0751EB80" w14:textId="77777777" w:rsidTr="00F21222">
        <w:trPr>
          <w:cnfStyle w:val="000000100000" w:firstRow="0" w:lastRow="0" w:firstColumn="0" w:lastColumn="0" w:oddVBand="0" w:evenVBand="0" w:oddHBand="1" w:evenHBand="0" w:firstRowFirstColumn="0" w:firstRowLastColumn="0" w:lastRowFirstColumn="0" w:lastRowLastColumn="0"/>
          <w:trHeight w:val="144"/>
        </w:trPr>
        <w:tc>
          <w:tcPr>
            <w:cnfStyle w:val="001000000000" w:firstRow="0" w:lastRow="0" w:firstColumn="1" w:lastColumn="0" w:oddVBand="0" w:evenVBand="0" w:oddHBand="0" w:evenHBand="0" w:firstRowFirstColumn="0" w:firstRowLastColumn="0" w:lastRowFirstColumn="0" w:lastRowLastColumn="0"/>
            <w:tcW w:w="3082" w:type="pct"/>
          </w:tcPr>
          <w:p w14:paraId="02693F05" w14:textId="77777777" w:rsidR="00EE6FD1" w:rsidRPr="00CD1F81" w:rsidRDefault="00EE6FD1" w:rsidP="00F21222">
            <w:pPr>
              <w:spacing w:after="0"/>
              <w:textAlignment w:val="baseline"/>
              <w:rPr>
                <w:rFonts w:eastAsia="Times New Roman" w:cs="Arial"/>
                <w:sz w:val="20"/>
                <w:szCs w:val="20"/>
                <w:lang w:val="en-US" w:eastAsia="en-AU"/>
              </w:rPr>
            </w:pPr>
            <w:r w:rsidRPr="00CD1F81">
              <w:rPr>
                <w:rFonts w:eastAsia="Times New Roman" w:cs="Arial"/>
                <w:sz w:val="20"/>
                <w:szCs w:val="20"/>
                <w:lang w:val="en-US" w:eastAsia="en-AU"/>
              </w:rPr>
              <w:t>Energy Value (Net wet)</w:t>
            </w:r>
          </w:p>
        </w:tc>
        <w:tc>
          <w:tcPr>
            <w:tcW w:w="1918" w:type="pct"/>
          </w:tcPr>
          <w:p w14:paraId="1AA3571E" w14:textId="77777777" w:rsidR="00EE6FD1" w:rsidRPr="00CD1F81" w:rsidRDefault="00EE6FD1" w:rsidP="00F21222">
            <w:pPr>
              <w:spacing w:after="0"/>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val="en-US" w:eastAsia="en-AU"/>
              </w:rPr>
            </w:pPr>
            <w:r w:rsidRPr="00CD1F81">
              <w:rPr>
                <w:rFonts w:eastAsia="Times New Roman" w:cs="Arial"/>
                <w:sz w:val="20"/>
                <w:szCs w:val="20"/>
                <w:lang w:val="en-US" w:eastAsia="en-AU"/>
              </w:rPr>
              <w:t>5.8-11.5 MJ/kg</w:t>
            </w:r>
          </w:p>
        </w:tc>
      </w:tr>
      <w:tr w:rsidR="00EE6FD1" w:rsidRPr="00CD1F81" w14:paraId="15A02C93" w14:textId="77777777" w:rsidTr="00F21222">
        <w:trPr>
          <w:trHeight w:val="144"/>
        </w:trPr>
        <w:tc>
          <w:tcPr>
            <w:cnfStyle w:val="001000000000" w:firstRow="0" w:lastRow="0" w:firstColumn="1" w:lastColumn="0" w:oddVBand="0" w:evenVBand="0" w:oddHBand="0" w:evenHBand="0" w:firstRowFirstColumn="0" w:firstRowLastColumn="0" w:lastRowFirstColumn="0" w:lastRowLastColumn="0"/>
            <w:tcW w:w="3082" w:type="pct"/>
          </w:tcPr>
          <w:p w14:paraId="6CC4508F" w14:textId="77777777" w:rsidR="00EE6FD1" w:rsidRPr="00CD1F81" w:rsidRDefault="00EE6FD1" w:rsidP="00F21222">
            <w:pPr>
              <w:spacing w:after="0"/>
              <w:textAlignment w:val="baseline"/>
              <w:rPr>
                <w:rFonts w:eastAsia="Times New Roman" w:cs="Arial"/>
                <w:sz w:val="20"/>
                <w:szCs w:val="20"/>
                <w:lang w:val="en-US" w:eastAsia="en-AU"/>
              </w:rPr>
            </w:pPr>
            <w:r w:rsidRPr="00CD1F81">
              <w:rPr>
                <w:rFonts w:eastAsia="Times New Roman" w:cs="Arial"/>
                <w:sz w:val="20"/>
                <w:szCs w:val="20"/>
                <w:lang w:val="en-US" w:eastAsia="en-AU"/>
              </w:rPr>
              <w:t>Energy Value (Gross dry)</w:t>
            </w:r>
          </w:p>
        </w:tc>
        <w:tc>
          <w:tcPr>
            <w:tcW w:w="1918" w:type="pct"/>
          </w:tcPr>
          <w:p w14:paraId="42536D98" w14:textId="77777777" w:rsidR="00EE6FD1" w:rsidRPr="00CD1F81" w:rsidRDefault="00EE6FD1" w:rsidP="00F21222">
            <w:pPr>
              <w:spacing w:after="0"/>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val="en-US" w:eastAsia="en-AU"/>
              </w:rPr>
            </w:pPr>
            <w:r w:rsidRPr="00CD1F81">
              <w:rPr>
                <w:rFonts w:eastAsia="Times New Roman" w:cs="Arial"/>
                <w:sz w:val="20"/>
                <w:szCs w:val="20"/>
                <w:lang w:val="en-US" w:eastAsia="en-AU"/>
              </w:rPr>
              <w:t>25-29 MJ/kg</w:t>
            </w:r>
          </w:p>
        </w:tc>
      </w:tr>
      <w:tr w:rsidR="00EE6FD1" w:rsidRPr="00CD1F81" w14:paraId="2C5EB166" w14:textId="77777777" w:rsidTr="00F21222">
        <w:trPr>
          <w:cnfStyle w:val="000000100000" w:firstRow="0" w:lastRow="0" w:firstColumn="0" w:lastColumn="0" w:oddVBand="0" w:evenVBand="0" w:oddHBand="1" w:evenHBand="0" w:firstRowFirstColumn="0" w:firstRowLastColumn="0" w:lastRowFirstColumn="0" w:lastRowLastColumn="0"/>
          <w:trHeight w:val="144"/>
        </w:trPr>
        <w:tc>
          <w:tcPr>
            <w:cnfStyle w:val="001000000000" w:firstRow="0" w:lastRow="0" w:firstColumn="1" w:lastColumn="0" w:oddVBand="0" w:evenVBand="0" w:oddHBand="0" w:evenHBand="0" w:firstRowFirstColumn="0" w:firstRowLastColumn="0" w:lastRowFirstColumn="0" w:lastRowLastColumn="0"/>
            <w:tcW w:w="3082" w:type="pct"/>
          </w:tcPr>
          <w:p w14:paraId="3CDABA66" w14:textId="77777777" w:rsidR="00EE6FD1" w:rsidRPr="00CD1F81" w:rsidRDefault="00EE6FD1" w:rsidP="00F21222">
            <w:pPr>
              <w:spacing w:after="0"/>
              <w:textAlignment w:val="baseline"/>
              <w:rPr>
                <w:rFonts w:eastAsia="Times New Roman" w:cs="Arial"/>
                <w:sz w:val="20"/>
                <w:szCs w:val="20"/>
                <w:lang w:val="en-US" w:eastAsia="en-AU"/>
              </w:rPr>
            </w:pPr>
            <w:r w:rsidRPr="00CD1F81">
              <w:rPr>
                <w:rFonts w:eastAsia="Times New Roman" w:cs="Arial"/>
                <w:sz w:val="20"/>
                <w:szCs w:val="20"/>
                <w:lang w:val="en-US" w:eastAsia="en-AU"/>
              </w:rPr>
              <w:t>Water</w:t>
            </w:r>
          </w:p>
        </w:tc>
        <w:tc>
          <w:tcPr>
            <w:tcW w:w="1918" w:type="pct"/>
          </w:tcPr>
          <w:p w14:paraId="2E2DC155" w14:textId="77777777" w:rsidR="00EE6FD1" w:rsidRPr="00CD1F81" w:rsidRDefault="00EE6FD1" w:rsidP="00F21222">
            <w:pPr>
              <w:spacing w:after="0"/>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val="en-US" w:eastAsia="en-AU"/>
              </w:rPr>
            </w:pPr>
            <w:r w:rsidRPr="00CD1F81">
              <w:rPr>
                <w:rFonts w:eastAsia="Times New Roman" w:cs="Arial"/>
                <w:sz w:val="20"/>
                <w:szCs w:val="20"/>
                <w:lang w:val="en-US" w:eastAsia="en-AU"/>
              </w:rPr>
              <w:t>48-70%</w:t>
            </w:r>
          </w:p>
        </w:tc>
      </w:tr>
      <w:tr w:rsidR="00EE6FD1" w:rsidRPr="00CD1F81" w14:paraId="0AD8C7E9" w14:textId="77777777" w:rsidTr="00F21222">
        <w:trPr>
          <w:trHeight w:val="144"/>
        </w:trPr>
        <w:tc>
          <w:tcPr>
            <w:cnfStyle w:val="001000000000" w:firstRow="0" w:lastRow="0" w:firstColumn="1" w:lastColumn="0" w:oddVBand="0" w:evenVBand="0" w:oddHBand="0" w:evenHBand="0" w:firstRowFirstColumn="0" w:firstRowLastColumn="0" w:lastRowFirstColumn="0" w:lastRowLastColumn="0"/>
            <w:tcW w:w="3082" w:type="pct"/>
          </w:tcPr>
          <w:p w14:paraId="47C84F86" w14:textId="77777777" w:rsidR="00EE6FD1" w:rsidRPr="00CD1F81" w:rsidRDefault="00EE6FD1" w:rsidP="00F21222">
            <w:pPr>
              <w:spacing w:after="0"/>
              <w:textAlignment w:val="baseline"/>
              <w:rPr>
                <w:rFonts w:eastAsia="Times New Roman" w:cs="Arial"/>
                <w:sz w:val="20"/>
                <w:szCs w:val="20"/>
                <w:lang w:val="en-US" w:eastAsia="en-AU"/>
              </w:rPr>
            </w:pPr>
            <w:r w:rsidRPr="00CD1F81">
              <w:rPr>
                <w:rFonts w:eastAsia="Times New Roman" w:cs="Arial"/>
                <w:sz w:val="20"/>
                <w:szCs w:val="20"/>
                <w:lang w:val="en-US" w:eastAsia="en-AU"/>
              </w:rPr>
              <w:t>Carbon</w:t>
            </w:r>
          </w:p>
        </w:tc>
        <w:tc>
          <w:tcPr>
            <w:tcW w:w="1918" w:type="pct"/>
          </w:tcPr>
          <w:p w14:paraId="6A9FADBB" w14:textId="77777777" w:rsidR="00EE6FD1" w:rsidRPr="00CD1F81" w:rsidRDefault="00EE6FD1" w:rsidP="00F21222">
            <w:pPr>
              <w:spacing w:after="0"/>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val="en-US" w:eastAsia="en-AU"/>
              </w:rPr>
            </w:pPr>
            <w:r w:rsidRPr="00CD1F81">
              <w:rPr>
                <w:rFonts w:eastAsia="Times New Roman" w:cs="Arial"/>
                <w:sz w:val="20"/>
                <w:szCs w:val="20"/>
                <w:lang w:val="en-US" w:eastAsia="en-AU"/>
              </w:rPr>
              <w:t>65-70%</w:t>
            </w:r>
          </w:p>
        </w:tc>
      </w:tr>
      <w:tr w:rsidR="00EE6FD1" w:rsidRPr="00CD1F81" w14:paraId="0A2CD06E" w14:textId="77777777" w:rsidTr="00F21222">
        <w:trPr>
          <w:cnfStyle w:val="000000100000" w:firstRow="0" w:lastRow="0" w:firstColumn="0" w:lastColumn="0" w:oddVBand="0" w:evenVBand="0" w:oddHBand="1" w:evenHBand="0" w:firstRowFirstColumn="0" w:firstRowLastColumn="0" w:lastRowFirstColumn="0" w:lastRowLastColumn="0"/>
          <w:trHeight w:val="144"/>
        </w:trPr>
        <w:tc>
          <w:tcPr>
            <w:cnfStyle w:val="001000000000" w:firstRow="0" w:lastRow="0" w:firstColumn="1" w:lastColumn="0" w:oddVBand="0" w:evenVBand="0" w:oddHBand="0" w:evenHBand="0" w:firstRowFirstColumn="0" w:firstRowLastColumn="0" w:lastRowFirstColumn="0" w:lastRowLastColumn="0"/>
            <w:tcW w:w="3082" w:type="pct"/>
          </w:tcPr>
          <w:p w14:paraId="3979FB7A" w14:textId="77777777" w:rsidR="00EE6FD1" w:rsidRPr="00CD1F81" w:rsidRDefault="00EE6FD1" w:rsidP="00F21222">
            <w:pPr>
              <w:spacing w:after="0"/>
              <w:textAlignment w:val="baseline"/>
              <w:rPr>
                <w:rFonts w:eastAsia="Times New Roman" w:cs="Arial"/>
                <w:sz w:val="20"/>
                <w:szCs w:val="20"/>
                <w:lang w:val="en-US" w:eastAsia="en-AU"/>
              </w:rPr>
            </w:pPr>
            <w:r w:rsidRPr="00CD1F81">
              <w:rPr>
                <w:rFonts w:eastAsia="Times New Roman" w:cs="Arial"/>
                <w:sz w:val="20"/>
                <w:szCs w:val="20"/>
                <w:lang w:val="en-US" w:eastAsia="en-AU"/>
              </w:rPr>
              <w:t>Oxygen</w:t>
            </w:r>
          </w:p>
        </w:tc>
        <w:tc>
          <w:tcPr>
            <w:tcW w:w="1918" w:type="pct"/>
          </w:tcPr>
          <w:p w14:paraId="17B15C40" w14:textId="77777777" w:rsidR="00EE6FD1" w:rsidRPr="00CD1F81" w:rsidRDefault="00EE6FD1" w:rsidP="00F21222">
            <w:pPr>
              <w:spacing w:after="0"/>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val="en-US" w:eastAsia="en-AU"/>
              </w:rPr>
            </w:pPr>
            <w:r w:rsidRPr="00CD1F81">
              <w:rPr>
                <w:rFonts w:eastAsia="Times New Roman" w:cs="Arial"/>
                <w:sz w:val="20"/>
                <w:szCs w:val="20"/>
                <w:lang w:val="en-US" w:eastAsia="en-AU"/>
              </w:rPr>
              <w:t>23-30%</w:t>
            </w:r>
          </w:p>
        </w:tc>
      </w:tr>
      <w:tr w:rsidR="00EE6FD1" w:rsidRPr="00CD1F81" w14:paraId="365B92C8" w14:textId="77777777" w:rsidTr="00F21222">
        <w:trPr>
          <w:trHeight w:val="144"/>
        </w:trPr>
        <w:tc>
          <w:tcPr>
            <w:cnfStyle w:val="001000000000" w:firstRow="0" w:lastRow="0" w:firstColumn="1" w:lastColumn="0" w:oddVBand="0" w:evenVBand="0" w:oddHBand="0" w:evenHBand="0" w:firstRowFirstColumn="0" w:firstRowLastColumn="0" w:lastRowFirstColumn="0" w:lastRowLastColumn="0"/>
            <w:tcW w:w="3082" w:type="pct"/>
          </w:tcPr>
          <w:p w14:paraId="7444C2E1" w14:textId="77777777" w:rsidR="00EE6FD1" w:rsidRPr="00CD1F81" w:rsidRDefault="00EE6FD1" w:rsidP="00F21222">
            <w:pPr>
              <w:spacing w:after="0"/>
              <w:textAlignment w:val="baseline"/>
              <w:rPr>
                <w:rFonts w:eastAsia="Times New Roman" w:cs="Arial"/>
                <w:sz w:val="20"/>
                <w:szCs w:val="20"/>
                <w:lang w:val="en-US" w:eastAsia="en-AU"/>
              </w:rPr>
            </w:pPr>
            <w:r w:rsidRPr="00CD1F81">
              <w:rPr>
                <w:rFonts w:eastAsia="Times New Roman" w:cs="Arial"/>
                <w:sz w:val="20"/>
                <w:szCs w:val="20"/>
                <w:lang w:val="en-US" w:eastAsia="en-AU"/>
              </w:rPr>
              <w:t>Hydrogen</w:t>
            </w:r>
          </w:p>
        </w:tc>
        <w:tc>
          <w:tcPr>
            <w:tcW w:w="1918" w:type="pct"/>
          </w:tcPr>
          <w:p w14:paraId="0CF5376A" w14:textId="77777777" w:rsidR="00EE6FD1" w:rsidRPr="00CD1F81" w:rsidRDefault="00EE6FD1" w:rsidP="00F21222">
            <w:pPr>
              <w:spacing w:after="0"/>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val="en-US" w:eastAsia="en-AU"/>
              </w:rPr>
            </w:pPr>
            <w:r w:rsidRPr="00CD1F81">
              <w:rPr>
                <w:rFonts w:eastAsia="Times New Roman" w:cs="Arial"/>
                <w:sz w:val="20"/>
                <w:szCs w:val="20"/>
                <w:lang w:val="en-US" w:eastAsia="en-AU"/>
              </w:rPr>
              <w:t>4-5.5%</w:t>
            </w:r>
          </w:p>
        </w:tc>
      </w:tr>
      <w:tr w:rsidR="00EE6FD1" w:rsidRPr="00CD1F81" w14:paraId="0E177577" w14:textId="77777777" w:rsidTr="00F21222">
        <w:trPr>
          <w:cnfStyle w:val="000000100000" w:firstRow="0" w:lastRow="0" w:firstColumn="0" w:lastColumn="0" w:oddVBand="0" w:evenVBand="0" w:oddHBand="1" w:evenHBand="0" w:firstRowFirstColumn="0" w:firstRowLastColumn="0" w:lastRowFirstColumn="0" w:lastRowLastColumn="0"/>
          <w:trHeight w:val="144"/>
        </w:trPr>
        <w:tc>
          <w:tcPr>
            <w:cnfStyle w:val="001000000000" w:firstRow="0" w:lastRow="0" w:firstColumn="1" w:lastColumn="0" w:oddVBand="0" w:evenVBand="0" w:oddHBand="0" w:evenHBand="0" w:firstRowFirstColumn="0" w:firstRowLastColumn="0" w:lastRowFirstColumn="0" w:lastRowLastColumn="0"/>
            <w:tcW w:w="3082" w:type="pct"/>
          </w:tcPr>
          <w:p w14:paraId="721AE21D" w14:textId="77777777" w:rsidR="00EE6FD1" w:rsidRPr="00CD1F81" w:rsidRDefault="00EE6FD1" w:rsidP="00F21222">
            <w:pPr>
              <w:spacing w:after="0"/>
              <w:textAlignment w:val="baseline"/>
              <w:rPr>
                <w:rFonts w:eastAsia="Times New Roman" w:cs="Arial"/>
                <w:sz w:val="20"/>
                <w:szCs w:val="20"/>
                <w:lang w:val="en-US" w:eastAsia="en-AU"/>
              </w:rPr>
            </w:pPr>
            <w:r w:rsidRPr="00CD1F81">
              <w:rPr>
                <w:rFonts w:eastAsia="Times New Roman" w:cs="Arial"/>
                <w:sz w:val="20"/>
                <w:szCs w:val="20"/>
                <w:lang w:val="en-US" w:eastAsia="en-AU"/>
              </w:rPr>
              <w:t>Ash</w:t>
            </w:r>
          </w:p>
        </w:tc>
        <w:tc>
          <w:tcPr>
            <w:tcW w:w="1918" w:type="pct"/>
          </w:tcPr>
          <w:p w14:paraId="0C615C1D" w14:textId="77777777" w:rsidR="00EE6FD1" w:rsidRPr="00CD1F81" w:rsidRDefault="00EE6FD1" w:rsidP="00F21222">
            <w:pPr>
              <w:spacing w:after="0"/>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val="en-US" w:eastAsia="en-AU"/>
              </w:rPr>
            </w:pPr>
            <w:r w:rsidRPr="00CD1F81">
              <w:rPr>
                <w:rFonts w:eastAsia="Times New Roman" w:cs="Arial"/>
                <w:sz w:val="20"/>
                <w:szCs w:val="20"/>
                <w:lang w:val="en-US" w:eastAsia="en-AU"/>
              </w:rPr>
              <w:t>&lt;4%</w:t>
            </w:r>
          </w:p>
        </w:tc>
      </w:tr>
      <w:tr w:rsidR="00EE6FD1" w:rsidRPr="00CD1F81" w14:paraId="10BB44C5" w14:textId="77777777" w:rsidTr="00F21222">
        <w:trPr>
          <w:trHeight w:val="144"/>
        </w:trPr>
        <w:tc>
          <w:tcPr>
            <w:cnfStyle w:val="001000000000" w:firstRow="0" w:lastRow="0" w:firstColumn="1" w:lastColumn="0" w:oddVBand="0" w:evenVBand="0" w:oddHBand="0" w:evenHBand="0" w:firstRowFirstColumn="0" w:firstRowLastColumn="0" w:lastRowFirstColumn="0" w:lastRowLastColumn="0"/>
            <w:tcW w:w="3082" w:type="pct"/>
          </w:tcPr>
          <w:p w14:paraId="35022129" w14:textId="77777777" w:rsidR="00EE6FD1" w:rsidRPr="00CD1F81" w:rsidRDefault="00EE6FD1" w:rsidP="00F21222">
            <w:pPr>
              <w:spacing w:after="0"/>
              <w:textAlignment w:val="baseline"/>
              <w:rPr>
                <w:rFonts w:eastAsia="Times New Roman" w:cs="Arial"/>
                <w:sz w:val="20"/>
                <w:szCs w:val="20"/>
                <w:lang w:val="en-US" w:eastAsia="en-AU"/>
              </w:rPr>
            </w:pPr>
            <w:r w:rsidRPr="00CD1F81">
              <w:rPr>
                <w:rFonts w:eastAsia="Times New Roman" w:cs="Arial"/>
                <w:sz w:val="20"/>
                <w:szCs w:val="20"/>
                <w:lang w:val="en-US" w:eastAsia="en-AU"/>
              </w:rPr>
              <w:t>Nitrogen</w:t>
            </w:r>
          </w:p>
        </w:tc>
        <w:tc>
          <w:tcPr>
            <w:tcW w:w="1918" w:type="pct"/>
          </w:tcPr>
          <w:p w14:paraId="2DBEEDF3" w14:textId="77777777" w:rsidR="00EE6FD1" w:rsidRPr="00CD1F81" w:rsidRDefault="00EE6FD1" w:rsidP="00F21222">
            <w:pPr>
              <w:spacing w:after="0"/>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val="en-US" w:eastAsia="en-AU"/>
              </w:rPr>
            </w:pPr>
            <w:r w:rsidRPr="00CD1F81">
              <w:rPr>
                <w:rFonts w:eastAsia="Times New Roman" w:cs="Arial"/>
                <w:sz w:val="20"/>
                <w:szCs w:val="20"/>
                <w:lang w:val="en-US" w:eastAsia="en-AU"/>
              </w:rPr>
              <w:t>&lt;1%</w:t>
            </w:r>
          </w:p>
        </w:tc>
      </w:tr>
      <w:tr w:rsidR="00EE6FD1" w:rsidRPr="00CD1F81" w14:paraId="026DAB4B" w14:textId="77777777" w:rsidTr="00F21222">
        <w:trPr>
          <w:cnfStyle w:val="000000100000" w:firstRow="0" w:lastRow="0" w:firstColumn="0" w:lastColumn="0" w:oddVBand="0" w:evenVBand="0" w:oddHBand="1" w:evenHBand="0" w:firstRowFirstColumn="0" w:firstRowLastColumn="0" w:lastRowFirstColumn="0" w:lastRowLastColumn="0"/>
          <w:trHeight w:val="144"/>
        </w:trPr>
        <w:tc>
          <w:tcPr>
            <w:cnfStyle w:val="001000000000" w:firstRow="0" w:lastRow="0" w:firstColumn="1" w:lastColumn="0" w:oddVBand="0" w:evenVBand="0" w:oddHBand="0" w:evenHBand="0" w:firstRowFirstColumn="0" w:firstRowLastColumn="0" w:lastRowFirstColumn="0" w:lastRowLastColumn="0"/>
            <w:tcW w:w="3082" w:type="pct"/>
          </w:tcPr>
          <w:p w14:paraId="7B49E399" w14:textId="77777777" w:rsidR="00EE6FD1" w:rsidRPr="00CD1F81" w:rsidRDefault="00EE6FD1" w:rsidP="00F21222">
            <w:pPr>
              <w:spacing w:after="0"/>
              <w:textAlignment w:val="baseline"/>
              <w:rPr>
                <w:rFonts w:eastAsia="Times New Roman" w:cs="Arial"/>
                <w:sz w:val="20"/>
                <w:szCs w:val="20"/>
                <w:lang w:val="en-US" w:eastAsia="en-AU"/>
              </w:rPr>
            </w:pPr>
            <w:r w:rsidRPr="00CD1F81">
              <w:rPr>
                <w:rFonts w:eastAsia="Times New Roman" w:cs="Arial"/>
                <w:sz w:val="20"/>
                <w:szCs w:val="20"/>
                <w:lang w:val="en-US" w:eastAsia="en-AU"/>
              </w:rPr>
              <w:t>Sulfur</w:t>
            </w:r>
          </w:p>
        </w:tc>
        <w:tc>
          <w:tcPr>
            <w:tcW w:w="1918" w:type="pct"/>
          </w:tcPr>
          <w:p w14:paraId="5CAD60F6" w14:textId="77777777" w:rsidR="00EE6FD1" w:rsidRPr="00CD1F81" w:rsidRDefault="00EE6FD1" w:rsidP="00F21222">
            <w:pPr>
              <w:spacing w:after="0"/>
              <w:textAlignment w:val="baseline"/>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val="en-US" w:eastAsia="en-AU"/>
              </w:rPr>
            </w:pPr>
            <w:r w:rsidRPr="00CD1F81">
              <w:rPr>
                <w:rFonts w:eastAsia="Times New Roman" w:cs="Arial"/>
                <w:sz w:val="20"/>
                <w:szCs w:val="20"/>
                <w:lang w:val="en-US" w:eastAsia="en-AU"/>
              </w:rPr>
              <w:t>&lt;1%</w:t>
            </w:r>
          </w:p>
        </w:tc>
      </w:tr>
    </w:tbl>
    <w:p w14:paraId="71C4412F" w14:textId="4CFDBAA3" w:rsidR="00EE6FD1" w:rsidRPr="00CD1F81" w:rsidRDefault="00EE6FD1" w:rsidP="00EE6FD1">
      <w:pPr>
        <w:spacing w:before="120"/>
        <w:jc w:val="both"/>
        <w:rPr>
          <w:rFonts w:cs="Arial"/>
        </w:rPr>
      </w:pPr>
      <w:r w:rsidRPr="00CD1F81">
        <w:rPr>
          <w:rFonts w:cs="Arial"/>
        </w:rPr>
        <w:t xml:space="preserve">The Loy Yang and Yallourn mines produce the majority of brown coal in the Latrobe Valley. For simulation purposes, </w:t>
      </w:r>
      <w:r>
        <w:rPr>
          <w:rFonts w:cs="Arial"/>
        </w:rPr>
        <w:t xml:space="preserve">the project will use </w:t>
      </w:r>
      <w:r w:rsidRPr="00CD1F81">
        <w:rPr>
          <w:rFonts w:cs="Arial"/>
        </w:rPr>
        <w:t xml:space="preserve">Yallourn brown coal was used as an input to the model </w:t>
      </w:r>
      <w:r w:rsidRPr="00CD1F81">
        <w:rPr>
          <w:rFonts w:cs="Arial"/>
        </w:rPr>
        <w:fldChar w:fldCharType="begin"/>
      </w:r>
      <w:r>
        <w:rPr>
          <w:rFonts w:cs="Arial"/>
        </w:rPr>
        <w:instrText xml:space="preserve"> ADDIN EN.CITE &lt;EndNote&gt;&lt;Cite&gt;&lt;Author&gt;Hughes&lt;/Author&gt;&lt;Year&gt;2017&lt;/Year&gt;&lt;RecNum&gt;2&lt;/RecNum&gt;&lt;DisplayText&gt;[2]&lt;/DisplayText&gt;&lt;record&gt;&lt;rec-number&gt;2&lt;/rec-number&gt;&lt;foreign-keys&gt;&lt;key app="EN" db-id="5te09f5sdrd0d5exftzveszl02d0xzeax2wd" timestamp="1597202897"&gt;2&lt;/key&gt;&lt;/foreign-keys&gt;&lt;ref-type name="Government Document"&gt;46&lt;/ref-type&gt;&lt;contributors&gt;&lt;authors&gt;&lt;author&gt;Alanah Hughes&lt;/author&gt;&lt;/authors&gt;&lt;secondary-authors&gt;&lt;author&gt;Geoscience Australia &lt;/author&gt;&lt;/secondary-authors&gt;&lt;/contributors&gt;&lt;titles&gt;&lt;title&gt;Australian Resource Reviews&amp;#xD;Black Coal 2017&lt;/title&gt;&lt;/titles&gt;&lt;dates&gt;&lt;year&gt;2017&lt;/year&gt;&lt;/dates&gt;&lt;urls&gt;&lt;/urls&gt;&lt;electronic-resource-num&gt;https://www.ga.gov.au/scientific-topics/minerals/mineral-resources-and-advice/australian-resource-reviews/black-coal&lt;/electronic-resource-num&gt;&lt;/record&gt;&lt;/Cite&gt;&lt;/EndNote&gt;</w:instrText>
      </w:r>
      <w:r w:rsidRPr="00CD1F81">
        <w:rPr>
          <w:rFonts w:cs="Arial"/>
        </w:rPr>
        <w:fldChar w:fldCharType="separate"/>
      </w:r>
      <w:r>
        <w:rPr>
          <w:rFonts w:cs="Arial"/>
          <w:noProof/>
        </w:rPr>
        <w:t>[</w:t>
      </w:r>
      <w:hyperlink w:anchor="_ENREF_2" w:tooltip="Hughes, 2017 #2" w:history="1">
        <w:r>
          <w:rPr>
            <w:rFonts w:cs="Arial"/>
            <w:noProof/>
          </w:rPr>
          <w:t>2</w:t>
        </w:r>
      </w:hyperlink>
      <w:r>
        <w:rPr>
          <w:rFonts w:cs="Arial"/>
          <w:noProof/>
        </w:rPr>
        <w:t>]</w:t>
      </w:r>
      <w:r w:rsidRPr="00CD1F81">
        <w:rPr>
          <w:rFonts w:cs="Arial"/>
        </w:rPr>
        <w:fldChar w:fldCharType="end"/>
      </w:r>
      <w:r w:rsidRPr="00CD1F81">
        <w:rPr>
          <w:rFonts w:cs="Arial"/>
        </w:rPr>
        <w:t xml:space="preserve"> and the plant location for the gasification processes examined is the Latrobe Valley in Victoria. </w:t>
      </w:r>
      <w:r>
        <w:rPr>
          <w:rFonts w:cs="Arial"/>
        </w:rPr>
        <w:t>T</w:t>
      </w:r>
      <w:r w:rsidRPr="00CD1F81">
        <w:rPr>
          <w:rFonts w:cs="Arial"/>
        </w:rPr>
        <w:t xml:space="preserve">he composition and Particle size distribution (PSD) shown in </w:t>
      </w:r>
      <w:r w:rsidRPr="00CD1F81">
        <w:rPr>
          <w:rFonts w:cs="Arial"/>
        </w:rPr>
        <w:fldChar w:fldCharType="begin"/>
      </w:r>
      <w:r w:rsidRPr="00CD1F81">
        <w:rPr>
          <w:rFonts w:cs="Arial"/>
        </w:rPr>
        <w:instrText xml:space="preserve"> REF _Ref40100798 \h  \* MERGEFORMAT </w:instrText>
      </w:r>
      <w:r w:rsidRPr="00CD1F81">
        <w:rPr>
          <w:rFonts w:cs="Arial"/>
        </w:rPr>
      </w:r>
      <w:r w:rsidRPr="00CD1F81">
        <w:rPr>
          <w:rFonts w:cs="Arial"/>
        </w:rPr>
        <w:fldChar w:fldCharType="separate"/>
      </w:r>
      <w:r w:rsidR="000A0462" w:rsidRPr="000A0462">
        <w:rPr>
          <w:rFonts w:cs="Arial"/>
        </w:rPr>
        <w:t>Table 8.3</w:t>
      </w:r>
      <w:r w:rsidRPr="00CD1F81">
        <w:rPr>
          <w:rFonts w:cs="Arial"/>
        </w:rPr>
        <w:fldChar w:fldCharType="end"/>
      </w:r>
      <w:r w:rsidRPr="00CD1F81">
        <w:rPr>
          <w:rFonts w:cs="Arial"/>
        </w:rPr>
        <w:t xml:space="preserve"> and </w:t>
      </w:r>
      <w:r w:rsidRPr="00CD1F81">
        <w:rPr>
          <w:rFonts w:cs="Arial"/>
        </w:rPr>
        <w:fldChar w:fldCharType="begin"/>
      </w:r>
      <w:r w:rsidRPr="00CD1F81">
        <w:rPr>
          <w:rFonts w:cs="Arial"/>
        </w:rPr>
        <w:instrText xml:space="preserve"> REF _Ref40100810 \h  \* MERGEFORMAT </w:instrText>
      </w:r>
      <w:r w:rsidRPr="00CD1F81">
        <w:rPr>
          <w:rFonts w:cs="Arial"/>
        </w:rPr>
      </w:r>
      <w:r w:rsidRPr="00CD1F81">
        <w:rPr>
          <w:rFonts w:cs="Arial"/>
        </w:rPr>
        <w:fldChar w:fldCharType="separate"/>
      </w:r>
      <w:r w:rsidR="000A0462" w:rsidRPr="000A0462">
        <w:rPr>
          <w:rFonts w:cs="Arial"/>
        </w:rPr>
        <w:t>Table 8.4</w:t>
      </w:r>
      <w:r w:rsidRPr="00CD1F81">
        <w:rPr>
          <w:rFonts w:cs="Arial"/>
        </w:rPr>
        <w:fldChar w:fldCharType="end"/>
      </w:r>
      <w:r w:rsidRPr="00CD1F81">
        <w:rPr>
          <w:rFonts w:cs="Arial"/>
        </w:rPr>
        <w:t xml:space="preserve"> respectively</w:t>
      </w:r>
      <w:r>
        <w:rPr>
          <w:rFonts w:cs="Arial"/>
        </w:rPr>
        <w:t>.</w:t>
      </w:r>
    </w:p>
    <w:p w14:paraId="1105A4FC" w14:textId="4403EAE7" w:rsidR="00EE6FD1" w:rsidRPr="001462EC" w:rsidRDefault="00EE6FD1" w:rsidP="001462EC">
      <w:pPr>
        <w:pStyle w:val="Caption"/>
      </w:pPr>
      <w:bookmarkStart w:id="320" w:name="_Ref40100798"/>
      <w:bookmarkStart w:id="321" w:name="_Toc149572625"/>
      <w:r w:rsidRPr="001462EC">
        <w:t xml:space="preserve">Table </w:t>
      </w:r>
      <w:r w:rsidR="006C4330">
        <w:fldChar w:fldCharType="begin"/>
      </w:r>
      <w:r w:rsidR="006C4330">
        <w:instrText xml:space="preserve"> STYLEREF 1 \s </w:instrText>
      </w:r>
      <w:r w:rsidR="006C4330">
        <w:fldChar w:fldCharType="separate"/>
      </w:r>
      <w:r w:rsidR="000A0462">
        <w:rPr>
          <w:noProof/>
        </w:rPr>
        <w:t>8</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3</w:t>
      </w:r>
      <w:r w:rsidR="006C4330">
        <w:fldChar w:fldCharType="end"/>
      </w:r>
      <w:bookmarkEnd w:id="320"/>
      <w:r w:rsidRPr="001462EC">
        <w:t xml:space="preserve"> Ultimate, Proximate and Sulfur Analyses of Victorian brown coal</w:t>
      </w:r>
      <w:bookmarkEnd w:id="321"/>
    </w:p>
    <w:tbl>
      <w:tblPr>
        <w:tblStyle w:val="ListTable4-Accent1"/>
        <w:tblW w:w="5000" w:type="pct"/>
        <w:tblLook w:val="04A0" w:firstRow="1" w:lastRow="0" w:firstColumn="1" w:lastColumn="0" w:noHBand="0" w:noVBand="1"/>
      </w:tblPr>
      <w:tblGrid>
        <w:gridCol w:w="1851"/>
        <w:gridCol w:w="861"/>
        <w:gridCol w:w="1638"/>
        <w:gridCol w:w="1479"/>
        <w:gridCol w:w="1752"/>
        <w:gridCol w:w="1429"/>
      </w:tblGrid>
      <w:tr w:rsidR="00EE6FD1" w:rsidRPr="000C797A" w14:paraId="00AE8DA2" w14:textId="77777777" w:rsidTr="00F2122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05" w:type="pct"/>
            <w:gridSpan w:val="2"/>
            <w:noWrap/>
            <w:hideMark/>
          </w:tcPr>
          <w:p w14:paraId="2097033B" w14:textId="77777777" w:rsidR="00EE6FD1" w:rsidRPr="000C797A" w:rsidRDefault="00EE6FD1" w:rsidP="00F21222">
            <w:pPr>
              <w:spacing w:after="0" w:line="240" w:lineRule="auto"/>
              <w:jc w:val="center"/>
              <w:rPr>
                <w:rFonts w:eastAsia="Times New Roman" w:cs="Arial"/>
                <w:color w:val="000000"/>
                <w:sz w:val="20"/>
                <w:szCs w:val="20"/>
                <w:lang w:eastAsia="en-AU"/>
              </w:rPr>
            </w:pPr>
            <w:r w:rsidRPr="000C797A">
              <w:rPr>
                <w:rFonts w:eastAsia="Times New Roman" w:cs="Arial"/>
                <w:color w:val="000000"/>
                <w:sz w:val="20"/>
                <w:szCs w:val="20"/>
                <w:lang w:eastAsia="en-AU"/>
              </w:rPr>
              <w:t>Ultimate Analysis %</w:t>
            </w:r>
          </w:p>
        </w:tc>
        <w:tc>
          <w:tcPr>
            <w:tcW w:w="1730" w:type="pct"/>
            <w:gridSpan w:val="2"/>
            <w:noWrap/>
            <w:hideMark/>
          </w:tcPr>
          <w:p w14:paraId="5C63C44D" w14:textId="77777777" w:rsidR="00EE6FD1" w:rsidRPr="000C797A" w:rsidRDefault="00EE6FD1" w:rsidP="00F2122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Proximate Analysis %</w:t>
            </w:r>
          </w:p>
        </w:tc>
        <w:tc>
          <w:tcPr>
            <w:tcW w:w="1765" w:type="pct"/>
            <w:gridSpan w:val="2"/>
          </w:tcPr>
          <w:p w14:paraId="7A6E9DF4" w14:textId="77777777" w:rsidR="00EE6FD1" w:rsidRPr="000C797A" w:rsidRDefault="00EE6FD1" w:rsidP="00F2122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Sulfur Analysis %</w:t>
            </w:r>
          </w:p>
        </w:tc>
      </w:tr>
      <w:tr w:rsidR="00EE6FD1" w:rsidRPr="000C797A" w14:paraId="78E21130"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437C3A39" w14:textId="77777777" w:rsidR="00EE6FD1" w:rsidRPr="000C797A" w:rsidRDefault="00EE6FD1" w:rsidP="00F21222">
            <w:pPr>
              <w:spacing w:after="0" w:line="240" w:lineRule="auto"/>
              <w:jc w:val="center"/>
              <w:rPr>
                <w:rFonts w:eastAsia="Times New Roman" w:cs="Arial"/>
                <w:color w:val="000000"/>
                <w:sz w:val="20"/>
                <w:szCs w:val="20"/>
                <w:lang w:eastAsia="en-AU"/>
              </w:rPr>
            </w:pPr>
            <w:r w:rsidRPr="000C797A">
              <w:rPr>
                <w:rFonts w:eastAsia="Times New Roman" w:cs="Arial"/>
                <w:color w:val="000000"/>
                <w:sz w:val="20"/>
                <w:szCs w:val="20"/>
                <w:lang w:eastAsia="en-AU"/>
              </w:rPr>
              <w:t>Ash</w:t>
            </w:r>
          </w:p>
        </w:tc>
        <w:tc>
          <w:tcPr>
            <w:tcW w:w="478" w:type="pct"/>
            <w:noWrap/>
            <w:hideMark/>
          </w:tcPr>
          <w:p w14:paraId="0FD2634B"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0.91</w:t>
            </w:r>
          </w:p>
        </w:tc>
        <w:tc>
          <w:tcPr>
            <w:tcW w:w="909" w:type="pct"/>
            <w:noWrap/>
            <w:hideMark/>
          </w:tcPr>
          <w:p w14:paraId="1537F73C"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Moisture</w:t>
            </w:r>
          </w:p>
        </w:tc>
        <w:tc>
          <w:tcPr>
            <w:tcW w:w="821" w:type="pct"/>
            <w:noWrap/>
            <w:hideMark/>
          </w:tcPr>
          <w:p w14:paraId="1F147B1C"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65</w:t>
            </w:r>
          </w:p>
        </w:tc>
        <w:tc>
          <w:tcPr>
            <w:tcW w:w="972" w:type="pct"/>
          </w:tcPr>
          <w:p w14:paraId="6FC3B17E"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Pyritic</w:t>
            </w:r>
          </w:p>
        </w:tc>
        <w:tc>
          <w:tcPr>
            <w:tcW w:w="793" w:type="pct"/>
          </w:tcPr>
          <w:p w14:paraId="417D2430"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0.3</w:t>
            </w:r>
          </w:p>
        </w:tc>
      </w:tr>
      <w:tr w:rsidR="00EE6FD1" w:rsidRPr="000C797A" w14:paraId="068B8FBA"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13BA50C8" w14:textId="77777777" w:rsidR="00EE6FD1" w:rsidRPr="000C797A" w:rsidRDefault="00EE6FD1" w:rsidP="00F21222">
            <w:pPr>
              <w:spacing w:after="0" w:line="240" w:lineRule="auto"/>
              <w:jc w:val="center"/>
              <w:rPr>
                <w:rFonts w:eastAsia="Times New Roman" w:cs="Arial"/>
                <w:color w:val="000000"/>
                <w:sz w:val="20"/>
                <w:szCs w:val="20"/>
                <w:lang w:eastAsia="en-AU"/>
              </w:rPr>
            </w:pPr>
            <w:r w:rsidRPr="000C797A">
              <w:rPr>
                <w:rFonts w:eastAsia="Times New Roman" w:cs="Arial"/>
                <w:color w:val="000000"/>
                <w:sz w:val="20"/>
                <w:szCs w:val="20"/>
                <w:lang w:eastAsia="en-AU"/>
              </w:rPr>
              <w:t>Carbon</w:t>
            </w:r>
          </w:p>
        </w:tc>
        <w:tc>
          <w:tcPr>
            <w:tcW w:w="478" w:type="pct"/>
            <w:noWrap/>
            <w:hideMark/>
          </w:tcPr>
          <w:p w14:paraId="6DB9C353"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65.4</w:t>
            </w:r>
          </w:p>
        </w:tc>
        <w:tc>
          <w:tcPr>
            <w:tcW w:w="909" w:type="pct"/>
            <w:noWrap/>
            <w:hideMark/>
          </w:tcPr>
          <w:p w14:paraId="0A87299D"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FC</w:t>
            </w:r>
            <w:r w:rsidRPr="000C797A">
              <w:rPr>
                <w:rFonts w:eastAsia="Times New Roman" w:cs="Arial"/>
                <w:color w:val="000000"/>
                <w:sz w:val="20"/>
                <w:szCs w:val="20"/>
                <w:vertAlign w:val="superscript"/>
                <w:lang w:eastAsia="en-AU"/>
              </w:rPr>
              <w:t>*</w:t>
            </w:r>
          </w:p>
        </w:tc>
        <w:tc>
          <w:tcPr>
            <w:tcW w:w="821" w:type="pct"/>
            <w:noWrap/>
            <w:hideMark/>
          </w:tcPr>
          <w:p w14:paraId="7E541338"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16.4</w:t>
            </w:r>
          </w:p>
        </w:tc>
        <w:tc>
          <w:tcPr>
            <w:tcW w:w="972" w:type="pct"/>
          </w:tcPr>
          <w:p w14:paraId="7A724B78"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Sulfate</w:t>
            </w:r>
          </w:p>
        </w:tc>
        <w:tc>
          <w:tcPr>
            <w:tcW w:w="793" w:type="pct"/>
          </w:tcPr>
          <w:p w14:paraId="0DC62BD0"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w:t>
            </w:r>
          </w:p>
        </w:tc>
      </w:tr>
      <w:tr w:rsidR="00EE6FD1" w:rsidRPr="000C797A" w14:paraId="40BA0414"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331578C9" w14:textId="77777777" w:rsidR="00EE6FD1" w:rsidRPr="000C797A" w:rsidRDefault="00EE6FD1" w:rsidP="00F21222">
            <w:pPr>
              <w:spacing w:after="0" w:line="240" w:lineRule="auto"/>
              <w:jc w:val="center"/>
              <w:rPr>
                <w:rFonts w:eastAsia="Times New Roman" w:cs="Arial"/>
                <w:color w:val="000000"/>
                <w:sz w:val="20"/>
                <w:szCs w:val="20"/>
                <w:lang w:eastAsia="en-AU"/>
              </w:rPr>
            </w:pPr>
            <w:r w:rsidRPr="000C797A">
              <w:rPr>
                <w:rFonts w:eastAsia="Times New Roman" w:cs="Arial"/>
                <w:color w:val="000000"/>
                <w:sz w:val="20"/>
                <w:szCs w:val="20"/>
                <w:lang w:eastAsia="en-AU"/>
              </w:rPr>
              <w:t>Hydrogen</w:t>
            </w:r>
          </w:p>
        </w:tc>
        <w:tc>
          <w:tcPr>
            <w:tcW w:w="478" w:type="pct"/>
            <w:noWrap/>
            <w:hideMark/>
          </w:tcPr>
          <w:p w14:paraId="59C782EC"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4.4</w:t>
            </w:r>
          </w:p>
        </w:tc>
        <w:tc>
          <w:tcPr>
            <w:tcW w:w="909" w:type="pct"/>
            <w:noWrap/>
            <w:hideMark/>
          </w:tcPr>
          <w:p w14:paraId="55F671A6"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VM</w:t>
            </w:r>
            <w:r w:rsidRPr="000C797A">
              <w:rPr>
                <w:rFonts w:eastAsia="Times New Roman" w:cs="Arial"/>
                <w:color w:val="000000"/>
                <w:sz w:val="20"/>
                <w:szCs w:val="20"/>
                <w:vertAlign w:val="superscript"/>
                <w:lang w:eastAsia="en-AU"/>
              </w:rPr>
              <w:t>*</w:t>
            </w:r>
          </w:p>
        </w:tc>
        <w:tc>
          <w:tcPr>
            <w:tcW w:w="821" w:type="pct"/>
            <w:noWrap/>
            <w:hideMark/>
          </w:tcPr>
          <w:p w14:paraId="6A72C5F1"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17.7</w:t>
            </w:r>
          </w:p>
        </w:tc>
        <w:tc>
          <w:tcPr>
            <w:tcW w:w="972" w:type="pct"/>
          </w:tcPr>
          <w:p w14:paraId="5020AA2F"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Organic</w:t>
            </w:r>
          </w:p>
        </w:tc>
        <w:tc>
          <w:tcPr>
            <w:tcW w:w="793" w:type="pct"/>
          </w:tcPr>
          <w:p w14:paraId="102D9BAD"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w:t>
            </w:r>
          </w:p>
        </w:tc>
      </w:tr>
      <w:tr w:rsidR="00EE6FD1" w:rsidRPr="000C797A" w14:paraId="39CDD81E"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3B3B5100" w14:textId="77777777" w:rsidR="00EE6FD1" w:rsidRPr="000C797A" w:rsidRDefault="00EE6FD1" w:rsidP="00F21222">
            <w:pPr>
              <w:spacing w:after="0" w:line="240" w:lineRule="auto"/>
              <w:jc w:val="center"/>
              <w:rPr>
                <w:rFonts w:eastAsia="Times New Roman" w:cs="Arial"/>
                <w:color w:val="000000"/>
                <w:sz w:val="20"/>
                <w:szCs w:val="20"/>
                <w:lang w:eastAsia="en-AU"/>
              </w:rPr>
            </w:pPr>
            <w:r w:rsidRPr="000C797A">
              <w:rPr>
                <w:rFonts w:eastAsia="Times New Roman" w:cs="Arial"/>
                <w:color w:val="000000"/>
                <w:sz w:val="20"/>
                <w:szCs w:val="20"/>
                <w:lang w:eastAsia="en-AU"/>
              </w:rPr>
              <w:t>Nitrogen</w:t>
            </w:r>
          </w:p>
        </w:tc>
        <w:tc>
          <w:tcPr>
            <w:tcW w:w="478" w:type="pct"/>
            <w:noWrap/>
            <w:hideMark/>
          </w:tcPr>
          <w:p w14:paraId="6D9F4FC1"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0.6</w:t>
            </w:r>
          </w:p>
        </w:tc>
        <w:tc>
          <w:tcPr>
            <w:tcW w:w="909" w:type="pct"/>
            <w:noWrap/>
            <w:hideMark/>
          </w:tcPr>
          <w:p w14:paraId="13C38864"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ASH</w:t>
            </w:r>
          </w:p>
        </w:tc>
        <w:tc>
          <w:tcPr>
            <w:tcW w:w="821" w:type="pct"/>
            <w:noWrap/>
            <w:hideMark/>
          </w:tcPr>
          <w:p w14:paraId="4F541FBF"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2.61</w:t>
            </w:r>
          </w:p>
        </w:tc>
        <w:tc>
          <w:tcPr>
            <w:tcW w:w="972" w:type="pct"/>
          </w:tcPr>
          <w:p w14:paraId="6952BDCC"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p>
        </w:tc>
        <w:tc>
          <w:tcPr>
            <w:tcW w:w="793" w:type="pct"/>
          </w:tcPr>
          <w:p w14:paraId="26482C07"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p>
        </w:tc>
      </w:tr>
      <w:tr w:rsidR="00EE6FD1" w:rsidRPr="000C797A" w14:paraId="584C72FB"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28E8CCFE" w14:textId="77777777" w:rsidR="00EE6FD1" w:rsidRPr="000C797A" w:rsidRDefault="00EE6FD1" w:rsidP="00F21222">
            <w:pPr>
              <w:spacing w:after="0" w:line="240" w:lineRule="auto"/>
              <w:jc w:val="center"/>
              <w:rPr>
                <w:rFonts w:eastAsia="Times New Roman" w:cs="Arial"/>
                <w:color w:val="000000"/>
                <w:sz w:val="20"/>
                <w:szCs w:val="20"/>
                <w:lang w:eastAsia="en-AU"/>
              </w:rPr>
            </w:pPr>
            <w:r w:rsidRPr="000C797A">
              <w:rPr>
                <w:rFonts w:eastAsia="Times New Roman" w:cs="Arial"/>
                <w:color w:val="000000"/>
                <w:sz w:val="20"/>
                <w:szCs w:val="20"/>
                <w:lang w:eastAsia="en-AU"/>
              </w:rPr>
              <w:t>Chlorine</w:t>
            </w:r>
          </w:p>
        </w:tc>
        <w:tc>
          <w:tcPr>
            <w:tcW w:w="478" w:type="pct"/>
            <w:noWrap/>
            <w:hideMark/>
          </w:tcPr>
          <w:p w14:paraId="060CFACD"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w:t>
            </w:r>
          </w:p>
        </w:tc>
        <w:tc>
          <w:tcPr>
            <w:tcW w:w="909" w:type="pct"/>
            <w:noWrap/>
            <w:hideMark/>
          </w:tcPr>
          <w:p w14:paraId="3AFE4BBC"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821" w:type="pct"/>
            <w:noWrap/>
            <w:hideMark/>
          </w:tcPr>
          <w:p w14:paraId="48AC4D27"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972" w:type="pct"/>
          </w:tcPr>
          <w:p w14:paraId="1518B38D"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793" w:type="pct"/>
          </w:tcPr>
          <w:p w14:paraId="6FACEEA7"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r>
      <w:tr w:rsidR="00EE6FD1" w:rsidRPr="000C797A" w14:paraId="203ED328"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07E3D9D5" w14:textId="77777777" w:rsidR="00EE6FD1" w:rsidRPr="000C797A" w:rsidRDefault="00EE6FD1" w:rsidP="00F21222">
            <w:pPr>
              <w:spacing w:after="0" w:line="240" w:lineRule="auto"/>
              <w:jc w:val="center"/>
              <w:rPr>
                <w:rFonts w:eastAsia="Times New Roman" w:cs="Arial"/>
                <w:color w:val="000000"/>
                <w:sz w:val="20"/>
                <w:szCs w:val="20"/>
                <w:lang w:eastAsia="en-AU"/>
              </w:rPr>
            </w:pPr>
            <w:r w:rsidRPr="000C797A">
              <w:rPr>
                <w:rFonts w:eastAsia="Times New Roman" w:cs="Arial"/>
                <w:color w:val="000000"/>
                <w:sz w:val="20"/>
                <w:szCs w:val="20"/>
                <w:lang w:eastAsia="en-AU"/>
              </w:rPr>
              <w:t>Sulfur</w:t>
            </w:r>
          </w:p>
        </w:tc>
        <w:tc>
          <w:tcPr>
            <w:tcW w:w="478" w:type="pct"/>
            <w:noWrap/>
            <w:hideMark/>
          </w:tcPr>
          <w:p w14:paraId="4B288144"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0.3</w:t>
            </w:r>
          </w:p>
        </w:tc>
        <w:tc>
          <w:tcPr>
            <w:tcW w:w="909" w:type="pct"/>
            <w:noWrap/>
            <w:hideMark/>
          </w:tcPr>
          <w:p w14:paraId="6BF3F314"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c>
          <w:tcPr>
            <w:tcW w:w="821" w:type="pct"/>
            <w:noWrap/>
            <w:hideMark/>
          </w:tcPr>
          <w:p w14:paraId="08C13D41"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c>
          <w:tcPr>
            <w:tcW w:w="972" w:type="pct"/>
          </w:tcPr>
          <w:p w14:paraId="7857AB2B"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c>
          <w:tcPr>
            <w:tcW w:w="793" w:type="pct"/>
          </w:tcPr>
          <w:p w14:paraId="564E988A" w14:textId="77777777" w:rsidR="00EE6FD1" w:rsidRPr="000C797A" w:rsidRDefault="00EE6FD1" w:rsidP="00F2122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r>
      <w:tr w:rsidR="00EE6FD1" w:rsidRPr="000C797A" w14:paraId="4980B025"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25376406" w14:textId="77777777" w:rsidR="00EE6FD1" w:rsidRPr="000C797A" w:rsidRDefault="00EE6FD1" w:rsidP="00F21222">
            <w:pPr>
              <w:spacing w:after="0" w:line="240" w:lineRule="auto"/>
              <w:jc w:val="center"/>
              <w:rPr>
                <w:rFonts w:eastAsia="Times New Roman" w:cs="Arial"/>
                <w:color w:val="000000"/>
                <w:sz w:val="20"/>
                <w:szCs w:val="20"/>
                <w:lang w:eastAsia="en-AU"/>
              </w:rPr>
            </w:pPr>
            <w:r w:rsidRPr="000C797A">
              <w:rPr>
                <w:rFonts w:eastAsia="Times New Roman" w:cs="Arial"/>
                <w:color w:val="000000"/>
                <w:sz w:val="20"/>
                <w:szCs w:val="20"/>
                <w:lang w:eastAsia="en-AU"/>
              </w:rPr>
              <w:t>Oxygen</w:t>
            </w:r>
          </w:p>
        </w:tc>
        <w:tc>
          <w:tcPr>
            <w:tcW w:w="478" w:type="pct"/>
            <w:noWrap/>
            <w:hideMark/>
          </w:tcPr>
          <w:p w14:paraId="59050063"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29.3</w:t>
            </w:r>
          </w:p>
        </w:tc>
        <w:tc>
          <w:tcPr>
            <w:tcW w:w="909" w:type="pct"/>
            <w:noWrap/>
            <w:hideMark/>
          </w:tcPr>
          <w:p w14:paraId="2FECB75F"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821" w:type="pct"/>
            <w:noWrap/>
            <w:hideMark/>
          </w:tcPr>
          <w:p w14:paraId="27439673"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972" w:type="pct"/>
          </w:tcPr>
          <w:p w14:paraId="66EF7292"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793" w:type="pct"/>
          </w:tcPr>
          <w:p w14:paraId="0B0B3F1B" w14:textId="77777777" w:rsidR="00EE6FD1" w:rsidRPr="000C797A" w:rsidRDefault="00EE6FD1" w:rsidP="00F2122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r>
    </w:tbl>
    <w:p w14:paraId="68F26444" w14:textId="77777777" w:rsidR="00EE6FD1" w:rsidRPr="00CD1F81" w:rsidRDefault="00EE6FD1" w:rsidP="00EE6FD1">
      <w:pPr>
        <w:rPr>
          <w:rFonts w:asciiTheme="minorBidi" w:hAnsiTheme="minorBidi"/>
          <w:szCs w:val="18"/>
          <w:vertAlign w:val="superscript"/>
        </w:rPr>
      </w:pPr>
      <w:r w:rsidRPr="00CD1F81">
        <w:rPr>
          <w:rFonts w:asciiTheme="minorBidi" w:hAnsiTheme="minorBidi"/>
          <w:szCs w:val="18"/>
          <w:vertAlign w:val="superscript"/>
        </w:rPr>
        <w:t>*FC: Fixed Carbon, VM: Volatile Matter</w:t>
      </w:r>
    </w:p>
    <w:p w14:paraId="35FD62F7" w14:textId="487B5C10" w:rsidR="00EE6FD1" w:rsidRPr="001462EC" w:rsidRDefault="00EE6FD1" w:rsidP="001462EC">
      <w:pPr>
        <w:pStyle w:val="Caption"/>
      </w:pPr>
      <w:bookmarkStart w:id="322" w:name="_Ref40100810"/>
      <w:bookmarkStart w:id="323" w:name="_Toc149572626"/>
      <w:r w:rsidRPr="001462EC">
        <w:t xml:space="preserve">Table </w:t>
      </w:r>
      <w:r w:rsidR="006C4330">
        <w:fldChar w:fldCharType="begin"/>
      </w:r>
      <w:r w:rsidR="006C4330">
        <w:instrText xml:space="preserve"> STYLEREF 1 \s </w:instrText>
      </w:r>
      <w:r w:rsidR="006C4330">
        <w:fldChar w:fldCharType="separate"/>
      </w:r>
      <w:r w:rsidR="000A0462">
        <w:rPr>
          <w:noProof/>
        </w:rPr>
        <w:t>8</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4</w:t>
      </w:r>
      <w:r w:rsidR="006C4330">
        <w:fldChar w:fldCharType="end"/>
      </w:r>
      <w:bookmarkEnd w:id="322"/>
      <w:r w:rsidRPr="001462EC">
        <w:t xml:space="preserve"> Wet Victorian brown coal particle size distribution</w:t>
      </w:r>
      <w:bookmarkEnd w:id="323"/>
    </w:p>
    <w:tbl>
      <w:tblPr>
        <w:tblStyle w:val="ListTable4-Accent1"/>
        <w:tblW w:w="5000" w:type="pct"/>
        <w:tblLook w:val="04A0" w:firstRow="1" w:lastRow="0" w:firstColumn="1" w:lastColumn="0" w:noHBand="0" w:noVBand="1"/>
      </w:tblPr>
      <w:tblGrid>
        <w:gridCol w:w="1236"/>
        <w:gridCol w:w="1620"/>
        <w:gridCol w:w="1667"/>
        <w:gridCol w:w="2267"/>
        <w:gridCol w:w="2220"/>
      </w:tblGrid>
      <w:tr w:rsidR="00EE6FD1" w:rsidRPr="000C797A" w14:paraId="723F6980" w14:textId="77777777" w:rsidTr="00F2122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86" w:type="pct"/>
            <w:noWrap/>
            <w:hideMark/>
          </w:tcPr>
          <w:p w14:paraId="54CA6489" w14:textId="0E990B9B" w:rsidR="00EE6FD1" w:rsidRPr="000C797A" w:rsidRDefault="000C797A" w:rsidP="00F21222">
            <w:pPr>
              <w:spacing w:after="0"/>
              <w:jc w:val="center"/>
              <w:rPr>
                <w:rFonts w:eastAsia="Times New Roman" w:cs="Arial"/>
                <w:color w:val="000000"/>
                <w:sz w:val="20"/>
                <w:szCs w:val="20"/>
                <w:lang w:eastAsia="en-AU"/>
              </w:rPr>
            </w:pPr>
            <w:r>
              <w:rPr>
                <w:rFonts w:eastAsia="Times New Roman" w:cs="Arial"/>
                <w:color w:val="000000"/>
                <w:sz w:val="20"/>
                <w:szCs w:val="20"/>
                <w:lang w:eastAsia="en-AU"/>
              </w:rPr>
              <w:t>I</w:t>
            </w:r>
            <w:r w:rsidR="00EE6FD1" w:rsidRPr="000C797A">
              <w:rPr>
                <w:rFonts w:eastAsia="Times New Roman" w:cs="Arial"/>
                <w:color w:val="000000"/>
                <w:sz w:val="20"/>
                <w:szCs w:val="20"/>
                <w:lang w:eastAsia="en-AU"/>
              </w:rPr>
              <w:t>nterval</w:t>
            </w:r>
          </w:p>
        </w:tc>
        <w:tc>
          <w:tcPr>
            <w:tcW w:w="899" w:type="pct"/>
            <w:noWrap/>
            <w:hideMark/>
          </w:tcPr>
          <w:p w14:paraId="737FCE8F" w14:textId="75BFC067" w:rsidR="00EE6FD1" w:rsidRPr="000C797A" w:rsidRDefault="000C797A"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Pr>
                <w:rFonts w:eastAsia="Times New Roman" w:cs="Arial"/>
                <w:color w:val="000000"/>
                <w:sz w:val="20"/>
                <w:szCs w:val="20"/>
                <w:lang w:eastAsia="en-AU"/>
              </w:rPr>
              <w:t>L</w:t>
            </w:r>
            <w:r w:rsidR="00EE6FD1" w:rsidRPr="000C797A">
              <w:rPr>
                <w:rFonts w:eastAsia="Times New Roman" w:cs="Arial"/>
                <w:color w:val="000000"/>
                <w:sz w:val="20"/>
                <w:szCs w:val="20"/>
                <w:lang w:eastAsia="en-AU"/>
              </w:rPr>
              <w:t xml:space="preserve">ower limit </w:t>
            </w:r>
          </w:p>
          <w:p w14:paraId="09242848" w14:textId="77777777" w:rsidR="00EE6FD1" w:rsidRPr="000C797A"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(µm)</w:t>
            </w:r>
          </w:p>
        </w:tc>
        <w:tc>
          <w:tcPr>
            <w:tcW w:w="925" w:type="pct"/>
            <w:noWrap/>
            <w:hideMark/>
          </w:tcPr>
          <w:p w14:paraId="4B2A0E06" w14:textId="7001A6C9" w:rsidR="00EE6FD1" w:rsidRPr="000C797A" w:rsidRDefault="000C797A"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Pr>
                <w:rFonts w:eastAsia="Times New Roman" w:cs="Arial"/>
                <w:color w:val="000000"/>
                <w:sz w:val="20"/>
                <w:szCs w:val="20"/>
                <w:lang w:eastAsia="en-AU"/>
              </w:rPr>
              <w:t>U</w:t>
            </w:r>
            <w:r w:rsidR="00EE6FD1" w:rsidRPr="000C797A">
              <w:rPr>
                <w:rFonts w:eastAsia="Times New Roman" w:cs="Arial"/>
                <w:color w:val="000000"/>
                <w:sz w:val="20"/>
                <w:szCs w:val="20"/>
                <w:lang w:eastAsia="en-AU"/>
              </w:rPr>
              <w:t xml:space="preserve">pper limit </w:t>
            </w:r>
          </w:p>
          <w:p w14:paraId="2768DB0A" w14:textId="77777777" w:rsidR="00EE6FD1" w:rsidRPr="000C797A"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(µm)</w:t>
            </w:r>
          </w:p>
        </w:tc>
        <w:tc>
          <w:tcPr>
            <w:tcW w:w="1258" w:type="pct"/>
            <w:noWrap/>
            <w:hideMark/>
          </w:tcPr>
          <w:p w14:paraId="7CA7E6D2" w14:textId="77777777" w:rsidR="00EE6FD1" w:rsidRPr="000C797A"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Weight fraction</w:t>
            </w:r>
          </w:p>
        </w:tc>
        <w:tc>
          <w:tcPr>
            <w:tcW w:w="1232" w:type="pct"/>
            <w:noWrap/>
            <w:hideMark/>
          </w:tcPr>
          <w:p w14:paraId="504EFE79" w14:textId="77777777" w:rsidR="00EE6FD1" w:rsidRPr="000C797A"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 xml:space="preserve">Cumulative </w:t>
            </w:r>
          </w:p>
          <w:p w14:paraId="01854F4A" w14:textId="77777777" w:rsidR="00EE6FD1" w:rsidRPr="000C797A"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weight fraction</w:t>
            </w:r>
          </w:p>
        </w:tc>
      </w:tr>
      <w:tr w:rsidR="00EE6FD1" w:rsidRPr="000C797A" w14:paraId="7594837D"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86" w:type="pct"/>
            <w:noWrap/>
            <w:hideMark/>
          </w:tcPr>
          <w:p w14:paraId="05BF465F" w14:textId="77777777" w:rsidR="00EE6FD1" w:rsidRPr="000C797A" w:rsidRDefault="00EE6FD1" w:rsidP="00F21222">
            <w:pPr>
              <w:spacing w:after="0"/>
              <w:jc w:val="center"/>
              <w:rPr>
                <w:rFonts w:eastAsia="Times New Roman" w:cs="Arial"/>
                <w:color w:val="000000"/>
                <w:sz w:val="20"/>
                <w:szCs w:val="20"/>
                <w:lang w:eastAsia="en-AU"/>
              </w:rPr>
            </w:pPr>
            <w:r w:rsidRPr="000C797A">
              <w:rPr>
                <w:rFonts w:eastAsia="Times New Roman" w:cs="Arial"/>
                <w:color w:val="000000"/>
                <w:sz w:val="20"/>
                <w:szCs w:val="20"/>
                <w:lang w:eastAsia="en-AU"/>
              </w:rPr>
              <w:t>1</w:t>
            </w:r>
          </w:p>
        </w:tc>
        <w:tc>
          <w:tcPr>
            <w:tcW w:w="899" w:type="pct"/>
            <w:noWrap/>
            <w:hideMark/>
          </w:tcPr>
          <w:p w14:paraId="15FB54B3"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w:t>
            </w:r>
          </w:p>
        </w:tc>
        <w:tc>
          <w:tcPr>
            <w:tcW w:w="925" w:type="pct"/>
            <w:noWrap/>
            <w:hideMark/>
          </w:tcPr>
          <w:p w14:paraId="65ED149E"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106</w:t>
            </w:r>
          </w:p>
        </w:tc>
        <w:tc>
          <w:tcPr>
            <w:tcW w:w="1258" w:type="pct"/>
            <w:noWrap/>
            <w:hideMark/>
          </w:tcPr>
          <w:p w14:paraId="533CD713"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0.085</w:t>
            </w:r>
          </w:p>
        </w:tc>
        <w:tc>
          <w:tcPr>
            <w:tcW w:w="1232" w:type="pct"/>
            <w:noWrap/>
            <w:hideMark/>
          </w:tcPr>
          <w:p w14:paraId="6013E066"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0.085</w:t>
            </w:r>
          </w:p>
        </w:tc>
      </w:tr>
      <w:tr w:rsidR="00EE6FD1" w:rsidRPr="000C797A" w14:paraId="348E9095"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686" w:type="pct"/>
            <w:noWrap/>
            <w:hideMark/>
          </w:tcPr>
          <w:p w14:paraId="5D855BD4" w14:textId="77777777" w:rsidR="00EE6FD1" w:rsidRPr="000C797A" w:rsidRDefault="00EE6FD1" w:rsidP="00F21222">
            <w:pPr>
              <w:spacing w:after="0"/>
              <w:jc w:val="center"/>
              <w:rPr>
                <w:rFonts w:eastAsia="Times New Roman" w:cs="Arial"/>
                <w:color w:val="000000"/>
                <w:sz w:val="20"/>
                <w:szCs w:val="20"/>
                <w:lang w:eastAsia="en-AU"/>
              </w:rPr>
            </w:pPr>
            <w:r w:rsidRPr="000C797A">
              <w:rPr>
                <w:rFonts w:eastAsia="Times New Roman" w:cs="Arial"/>
                <w:color w:val="000000"/>
                <w:sz w:val="20"/>
                <w:szCs w:val="20"/>
                <w:lang w:eastAsia="en-AU"/>
              </w:rPr>
              <w:t>2</w:t>
            </w:r>
          </w:p>
        </w:tc>
        <w:tc>
          <w:tcPr>
            <w:tcW w:w="899" w:type="pct"/>
            <w:noWrap/>
            <w:hideMark/>
          </w:tcPr>
          <w:p w14:paraId="6020B2F3"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106</w:t>
            </w:r>
          </w:p>
        </w:tc>
        <w:tc>
          <w:tcPr>
            <w:tcW w:w="925" w:type="pct"/>
            <w:noWrap/>
            <w:hideMark/>
          </w:tcPr>
          <w:p w14:paraId="617DF36F"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300</w:t>
            </w:r>
          </w:p>
        </w:tc>
        <w:tc>
          <w:tcPr>
            <w:tcW w:w="1258" w:type="pct"/>
            <w:noWrap/>
            <w:hideMark/>
          </w:tcPr>
          <w:p w14:paraId="37F0DD64"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0.228</w:t>
            </w:r>
          </w:p>
        </w:tc>
        <w:tc>
          <w:tcPr>
            <w:tcW w:w="1232" w:type="pct"/>
            <w:noWrap/>
            <w:hideMark/>
          </w:tcPr>
          <w:p w14:paraId="2E6A06AB"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0.313</w:t>
            </w:r>
          </w:p>
        </w:tc>
      </w:tr>
      <w:tr w:rsidR="00EE6FD1" w:rsidRPr="000C797A" w14:paraId="7FBD1F13"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86" w:type="pct"/>
            <w:noWrap/>
            <w:hideMark/>
          </w:tcPr>
          <w:p w14:paraId="5C4D8263" w14:textId="77777777" w:rsidR="00EE6FD1" w:rsidRPr="000C797A" w:rsidRDefault="00EE6FD1" w:rsidP="00F21222">
            <w:pPr>
              <w:spacing w:after="0"/>
              <w:jc w:val="center"/>
              <w:rPr>
                <w:rFonts w:eastAsia="Times New Roman" w:cs="Arial"/>
                <w:color w:val="000000"/>
                <w:sz w:val="20"/>
                <w:szCs w:val="20"/>
                <w:lang w:eastAsia="en-AU"/>
              </w:rPr>
            </w:pPr>
            <w:r w:rsidRPr="000C797A">
              <w:rPr>
                <w:rFonts w:eastAsia="Times New Roman" w:cs="Arial"/>
                <w:color w:val="000000"/>
                <w:sz w:val="20"/>
                <w:szCs w:val="20"/>
                <w:lang w:eastAsia="en-AU"/>
              </w:rPr>
              <w:t>3</w:t>
            </w:r>
          </w:p>
        </w:tc>
        <w:tc>
          <w:tcPr>
            <w:tcW w:w="899" w:type="pct"/>
            <w:noWrap/>
            <w:hideMark/>
          </w:tcPr>
          <w:p w14:paraId="248FFD23"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300</w:t>
            </w:r>
          </w:p>
        </w:tc>
        <w:tc>
          <w:tcPr>
            <w:tcW w:w="925" w:type="pct"/>
            <w:noWrap/>
            <w:hideMark/>
          </w:tcPr>
          <w:p w14:paraId="42EEF424"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600</w:t>
            </w:r>
          </w:p>
        </w:tc>
        <w:tc>
          <w:tcPr>
            <w:tcW w:w="1258" w:type="pct"/>
            <w:noWrap/>
            <w:hideMark/>
          </w:tcPr>
          <w:p w14:paraId="6418ED68"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0.202</w:t>
            </w:r>
          </w:p>
        </w:tc>
        <w:tc>
          <w:tcPr>
            <w:tcW w:w="1232" w:type="pct"/>
            <w:noWrap/>
            <w:hideMark/>
          </w:tcPr>
          <w:p w14:paraId="2B5890F0"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0.515</w:t>
            </w:r>
          </w:p>
        </w:tc>
      </w:tr>
      <w:tr w:rsidR="00EE6FD1" w:rsidRPr="000C797A" w14:paraId="0CA86DEB"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686" w:type="pct"/>
            <w:noWrap/>
            <w:hideMark/>
          </w:tcPr>
          <w:p w14:paraId="155E1E95" w14:textId="77777777" w:rsidR="00EE6FD1" w:rsidRPr="000C797A" w:rsidRDefault="00EE6FD1" w:rsidP="00F21222">
            <w:pPr>
              <w:spacing w:after="0"/>
              <w:jc w:val="center"/>
              <w:rPr>
                <w:rFonts w:eastAsia="Times New Roman" w:cs="Arial"/>
                <w:color w:val="000000"/>
                <w:sz w:val="20"/>
                <w:szCs w:val="20"/>
                <w:lang w:eastAsia="en-AU"/>
              </w:rPr>
            </w:pPr>
            <w:r w:rsidRPr="000C797A">
              <w:rPr>
                <w:rFonts w:eastAsia="Times New Roman" w:cs="Arial"/>
                <w:color w:val="000000"/>
                <w:sz w:val="20"/>
                <w:szCs w:val="20"/>
                <w:lang w:eastAsia="en-AU"/>
              </w:rPr>
              <w:t>4</w:t>
            </w:r>
          </w:p>
        </w:tc>
        <w:tc>
          <w:tcPr>
            <w:tcW w:w="899" w:type="pct"/>
            <w:noWrap/>
            <w:hideMark/>
          </w:tcPr>
          <w:p w14:paraId="56C7E536"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600</w:t>
            </w:r>
          </w:p>
        </w:tc>
        <w:tc>
          <w:tcPr>
            <w:tcW w:w="925" w:type="pct"/>
            <w:noWrap/>
            <w:hideMark/>
          </w:tcPr>
          <w:p w14:paraId="4DB13377"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1000</w:t>
            </w:r>
          </w:p>
        </w:tc>
        <w:tc>
          <w:tcPr>
            <w:tcW w:w="1258" w:type="pct"/>
            <w:noWrap/>
            <w:hideMark/>
          </w:tcPr>
          <w:p w14:paraId="221036D2"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0.02</w:t>
            </w:r>
          </w:p>
        </w:tc>
        <w:tc>
          <w:tcPr>
            <w:tcW w:w="1232" w:type="pct"/>
            <w:noWrap/>
            <w:hideMark/>
          </w:tcPr>
          <w:p w14:paraId="6313E0EA"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0.535</w:t>
            </w:r>
          </w:p>
        </w:tc>
      </w:tr>
      <w:tr w:rsidR="00EE6FD1" w:rsidRPr="000C797A" w14:paraId="75C1CF97"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86" w:type="pct"/>
            <w:noWrap/>
            <w:hideMark/>
          </w:tcPr>
          <w:p w14:paraId="348D7BFB" w14:textId="77777777" w:rsidR="00EE6FD1" w:rsidRPr="000C797A" w:rsidRDefault="00EE6FD1" w:rsidP="00F21222">
            <w:pPr>
              <w:spacing w:after="0"/>
              <w:jc w:val="center"/>
              <w:rPr>
                <w:rFonts w:eastAsia="Times New Roman" w:cs="Arial"/>
                <w:color w:val="000000"/>
                <w:sz w:val="20"/>
                <w:szCs w:val="20"/>
                <w:lang w:eastAsia="en-AU"/>
              </w:rPr>
            </w:pPr>
            <w:r w:rsidRPr="000C797A">
              <w:rPr>
                <w:rFonts w:eastAsia="Times New Roman" w:cs="Arial"/>
                <w:color w:val="000000"/>
                <w:sz w:val="20"/>
                <w:szCs w:val="20"/>
                <w:lang w:eastAsia="en-AU"/>
              </w:rPr>
              <w:t>5</w:t>
            </w:r>
          </w:p>
        </w:tc>
        <w:tc>
          <w:tcPr>
            <w:tcW w:w="899" w:type="pct"/>
            <w:noWrap/>
            <w:hideMark/>
          </w:tcPr>
          <w:p w14:paraId="32DA1B16"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1000</w:t>
            </w:r>
          </w:p>
        </w:tc>
        <w:tc>
          <w:tcPr>
            <w:tcW w:w="925" w:type="pct"/>
            <w:noWrap/>
            <w:hideMark/>
          </w:tcPr>
          <w:p w14:paraId="744DD8BB"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4000</w:t>
            </w:r>
          </w:p>
        </w:tc>
        <w:tc>
          <w:tcPr>
            <w:tcW w:w="1258" w:type="pct"/>
            <w:noWrap/>
            <w:hideMark/>
          </w:tcPr>
          <w:p w14:paraId="6980718C"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0.167</w:t>
            </w:r>
          </w:p>
        </w:tc>
        <w:tc>
          <w:tcPr>
            <w:tcW w:w="1232" w:type="pct"/>
            <w:noWrap/>
            <w:hideMark/>
          </w:tcPr>
          <w:p w14:paraId="7F90EC2F"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0.702</w:t>
            </w:r>
          </w:p>
        </w:tc>
      </w:tr>
      <w:tr w:rsidR="00EE6FD1" w:rsidRPr="000C797A" w14:paraId="2EF8DC82"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686" w:type="pct"/>
            <w:noWrap/>
            <w:hideMark/>
          </w:tcPr>
          <w:p w14:paraId="2745D243" w14:textId="77777777" w:rsidR="00EE6FD1" w:rsidRPr="000C797A" w:rsidRDefault="00EE6FD1" w:rsidP="00F21222">
            <w:pPr>
              <w:spacing w:after="0"/>
              <w:jc w:val="center"/>
              <w:rPr>
                <w:rFonts w:eastAsia="Times New Roman" w:cs="Arial"/>
                <w:color w:val="000000"/>
                <w:sz w:val="20"/>
                <w:szCs w:val="20"/>
                <w:lang w:eastAsia="en-AU"/>
              </w:rPr>
            </w:pPr>
            <w:r w:rsidRPr="000C797A">
              <w:rPr>
                <w:rFonts w:eastAsia="Times New Roman" w:cs="Arial"/>
                <w:color w:val="000000"/>
                <w:sz w:val="20"/>
                <w:szCs w:val="20"/>
                <w:lang w:eastAsia="en-AU"/>
              </w:rPr>
              <w:t>6</w:t>
            </w:r>
          </w:p>
        </w:tc>
        <w:tc>
          <w:tcPr>
            <w:tcW w:w="899" w:type="pct"/>
            <w:noWrap/>
            <w:hideMark/>
          </w:tcPr>
          <w:p w14:paraId="3CA0184D"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4000</w:t>
            </w:r>
          </w:p>
        </w:tc>
        <w:tc>
          <w:tcPr>
            <w:tcW w:w="925" w:type="pct"/>
            <w:noWrap/>
            <w:hideMark/>
          </w:tcPr>
          <w:p w14:paraId="64D11225"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8000</w:t>
            </w:r>
          </w:p>
        </w:tc>
        <w:tc>
          <w:tcPr>
            <w:tcW w:w="1258" w:type="pct"/>
            <w:noWrap/>
            <w:hideMark/>
          </w:tcPr>
          <w:p w14:paraId="43B1FCEB"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0.137</w:t>
            </w:r>
          </w:p>
        </w:tc>
        <w:tc>
          <w:tcPr>
            <w:tcW w:w="1232" w:type="pct"/>
            <w:noWrap/>
            <w:hideMark/>
          </w:tcPr>
          <w:p w14:paraId="1E40974B" w14:textId="77777777" w:rsidR="00EE6FD1" w:rsidRPr="000C797A"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0.839</w:t>
            </w:r>
          </w:p>
        </w:tc>
      </w:tr>
      <w:tr w:rsidR="00EE6FD1" w:rsidRPr="000C797A" w14:paraId="5CEA5FE9"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86" w:type="pct"/>
            <w:noWrap/>
            <w:hideMark/>
          </w:tcPr>
          <w:p w14:paraId="1C302CEA" w14:textId="77777777" w:rsidR="00EE6FD1" w:rsidRPr="000C797A" w:rsidRDefault="00EE6FD1" w:rsidP="00F21222">
            <w:pPr>
              <w:spacing w:after="0"/>
              <w:jc w:val="center"/>
              <w:rPr>
                <w:rFonts w:eastAsia="Times New Roman" w:cs="Arial"/>
                <w:color w:val="000000"/>
                <w:sz w:val="20"/>
                <w:szCs w:val="20"/>
                <w:lang w:eastAsia="en-AU"/>
              </w:rPr>
            </w:pPr>
            <w:r w:rsidRPr="000C797A">
              <w:rPr>
                <w:rFonts w:eastAsia="Times New Roman" w:cs="Arial"/>
                <w:color w:val="000000"/>
                <w:sz w:val="20"/>
                <w:szCs w:val="20"/>
                <w:lang w:eastAsia="en-AU"/>
              </w:rPr>
              <w:t>7</w:t>
            </w:r>
          </w:p>
        </w:tc>
        <w:tc>
          <w:tcPr>
            <w:tcW w:w="899" w:type="pct"/>
            <w:noWrap/>
            <w:hideMark/>
          </w:tcPr>
          <w:p w14:paraId="7F37BDA2"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8000</w:t>
            </w:r>
          </w:p>
        </w:tc>
        <w:tc>
          <w:tcPr>
            <w:tcW w:w="925" w:type="pct"/>
            <w:noWrap/>
            <w:hideMark/>
          </w:tcPr>
          <w:p w14:paraId="1872EBA3"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20000</w:t>
            </w:r>
          </w:p>
        </w:tc>
        <w:tc>
          <w:tcPr>
            <w:tcW w:w="1258" w:type="pct"/>
            <w:noWrap/>
            <w:hideMark/>
          </w:tcPr>
          <w:p w14:paraId="0BC68264"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0.161</w:t>
            </w:r>
          </w:p>
        </w:tc>
        <w:tc>
          <w:tcPr>
            <w:tcW w:w="1232" w:type="pct"/>
            <w:noWrap/>
            <w:hideMark/>
          </w:tcPr>
          <w:p w14:paraId="5984F651" w14:textId="77777777" w:rsidR="00EE6FD1" w:rsidRPr="000C797A"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0C797A">
              <w:rPr>
                <w:rFonts w:eastAsia="Times New Roman" w:cs="Arial"/>
                <w:color w:val="000000"/>
                <w:sz w:val="20"/>
                <w:szCs w:val="20"/>
                <w:lang w:eastAsia="en-AU"/>
              </w:rPr>
              <w:t>1</w:t>
            </w:r>
          </w:p>
        </w:tc>
      </w:tr>
    </w:tbl>
    <w:p w14:paraId="266E495C" w14:textId="77777777" w:rsidR="00EE6FD1" w:rsidRPr="008E7C56" w:rsidRDefault="00EE6FD1" w:rsidP="009069BE">
      <w:pPr>
        <w:pStyle w:val="Heading2"/>
      </w:pPr>
      <w:r>
        <w:br w:type="page"/>
      </w:r>
      <w:bookmarkStart w:id="324" w:name="_Toc43117636"/>
      <w:bookmarkStart w:id="325" w:name="_Toc149560792"/>
      <w:r w:rsidRPr="009069BE">
        <w:lastRenderedPageBreak/>
        <w:t>Black</w:t>
      </w:r>
      <w:r w:rsidRPr="00CD1F81">
        <w:t xml:space="preserve"> Coal</w:t>
      </w:r>
      <w:bookmarkEnd w:id="324"/>
      <w:bookmarkEnd w:id="325"/>
    </w:p>
    <w:p w14:paraId="70010E7C" w14:textId="05CA36C3" w:rsidR="00EE6FD1" w:rsidRDefault="00EE6FD1" w:rsidP="00EE6FD1">
      <w:pPr>
        <w:jc w:val="both"/>
        <w:rPr>
          <w:rFonts w:cs="Arial"/>
        </w:rPr>
      </w:pPr>
      <w:r w:rsidRPr="00CD1F81">
        <w:rPr>
          <w:rFonts w:cs="Arial"/>
        </w:rPr>
        <w:t xml:space="preserve">The majority of the black coal mined in Australia belongs to the bituminous category, and </w:t>
      </w:r>
      <w:r>
        <w:rPr>
          <w:rFonts w:cs="Arial"/>
        </w:rPr>
        <w:t xml:space="preserve">the majority of </w:t>
      </w:r>
      <w:r w:rsidRPr="00CD1F81">
        <w:rPr>
          <w:rFonts w:cs="Arial"/>
        </w:rPr>
        <w:t xml:space="preserve">Australia's black coal Economic Demonstrated Resources (EDR) is located in Queensland (61%) and New South Wales (36%). Of this, 34% and 29% of recoverable EDR are located in the Bowen (Queensland) and Sydney (New South Wales) basins, respectively </w:t>
      </w:r>
      <w:r w:rsidRPr="00CD1F81">
        <w:rPr>
          <w:rFonts w:cs="Arial"/>
        </w:rPr>
        <w:fldChar w:fldCharType="begin"/>
      </w:r>
      <w:r>
        <w:rPr>
          <w:rFonts w:cs="Arial"/>
        </w:rPr>
        <w:instrText xml:space="preserve"> ADDIN EN.CITE &lt;EndNote&gt;&lt;Cite&gt;&lt;Author&gt;Bradshaw&lt;/Author&gt;&lt;Year&gt;2011&lt;/Year&gt;&lt;RecNum&gt;3&lt;/RecNum&gt;&lt;DisplayText&gt;[3]&lt;/DisplayText&gt;&lt;record&gt;&lt;rec-number&gt;3&lt;/rec-number&gt;&lt;foreign-keys&gt;&lt;key app="EN" db-id="5te09f5sdrd0d5exftzveszl02d0xzeax2wd" timestamp="1597202897"&gt;3&lt;/key&gt;&lt;/foreign-keys&gt;&lt;ref-type name="Journal Article"&gt;17&lt;/ref-type&gt;&lt;contributors&gt;&lt;authors&gt;&lt;author&gt;Bradshaw, Barry E&lt;/author&gt;&lt;author&gt;Spencer, Lynton K&lt;/author&gt;&lt;author&gt;Lahtinen, Anna-Liisa&lt;/author&gt;&lt;author&gt;Khider, Kamal&lt;/author&gt;&lt;author&gt;Ryan, Damien J&lt;/author&gt;&lt;author&gt;Colwell, Jim B&lt;/author&gt;&lt;author&gt;Chirinos, Alfredo&lt;/author&gt;&lt;author&gt;Bradshaw, John&lt;/author&gt;&lt;author&gt;Draper, John J&lt;/author&gt;&lt;author&gt;Hodgkinson, Jonathan&lt;/author&gt;&lt;/authors&gt;&lt;/contributors&gt;&lt;titles&gt;&lt;title&gt;An assessment of Queensland’s CO2 geological storage prospectivity—the Queensland CO2 Geological Storage Atlas&lt;/title&gt;&lt;secondary-title&gt;Energy Procedia&lt;/secondary-title&gt;&lt;/titles&gt;&lt;periodical&gt;&lt;full-title&gt;Energy Procedia&lt;/full-title&gt;&lt;/periodical&gt;&lt;pages&gt;4583-4590&lt;/pages&gt;&lt;volume&gt;4&lt;/volume&gt;&lt;dates&gt;&lt;year&gt;2011&lt;/year&gt;&lt;/dates&gt;&lt;isbn&gt;1876-6102&lt;/isbn&gt;&lt;urls&gt;&lt;/urls&gt;&lt;/record&gt;&lt;/Cite&gt;&lt;/EndNote&gt;</w:instrText>
      </w:r>
      <w:r w:rsidRPr="00CD1F81">
        <w:rPr>
          <w:rFonts w:cs="Arial"/>
        </w:rPr>
        <w:fldChar w:fldCharType="separate"/>
      </w:r>
      <w:r>
        <w:rPr>
          <w:rFonts w:cs="Arial"/>
          <w:noProof/>
        </w:rPr>
        <w:t>[</w:t>
      </w:r>
      <w:hyperlink w:anchor="_ENREF_3" w:tooltip="Bradshaw, 2011 #3" w:history="1">
        <w:r>
          <w:rPr>
            <w:rFonts w:cs="Arial"/>
            <w:noProof/>
          </w:rPr>
          <w:t>3</w:t>
        </w:r>
      </w:hyperlink>
      <w:r>
        <w:rPr>
          <w:rFonts w:cs="Arial"/>
          <w:noProof/>
        </w:rPr>
        <w:t>]</w:t>
      </w:r>
      <w:r w:rsidRPr="00CD1F81">
        <w:rPr>
          <w:rFonts w:cs="Arial"/>
        </w:rPr>
        <w:fldChar w:fldCharType="end"/>
      </w:r>
      <w:r w:rsidRPr="00CD1F81">
        <w:rPr>
          <w:rFonts w:cs="Arial"/>
        </w:rPr>
        <w:t>. </w:t>
      </w:r>
    </w:p>
    <w:p w14:paraId="7395907F" w14:textId="2E8C9DB4" w:rsidR="00EE6FD1" w:rsidRPr="00CD1F81" w:rsidRDefault="00EE6FD1" w:rsidP="00EE6FD1">
      <w:pPr>
        <w:jc w:val="both"/>
        <w:rPr>
          <w:rFonts w:cs="Arial"/>
        </w:rPr>
      </w:pPr>
      <w:r>
        <w:rPr>
          <w:rFonts w:cs="Arial"/>
        </w:rPr>
        <w:t>For this project Queensland black coal from the Bow</w:t>
      </w:r>
      <w:r w:rsidR="00B27EA1">
        <w:rPr>
          <w:rFonts w:cs="Arial"/>
        </w:rPr>
        <w:t>e</w:t>
      </w:r>
      <w:r>
        <w:rPr>
          <w:rFonts w:cs="Arial"/>
        </w:rPr>
        <w:t>n basin was chosen as the feedstock due to the proximity to potential CO</w:t>
      </w:r>
      <w:r w:rsidRPr="008E7C56">
        <w:rPr>
          <w:rFonts w:cs="Arial"/>
          <w:vertAlign w:val="subscript"/>
        </w:rPr>
        <w:t>2</w:t>
      </w:r>
      <w:r>
        <w:rPr>
          <w:rFonts w:cs="Arial"/>
        </w:rPr>
        <w:t xml:space="preserve"> storage reservoirs </w:t>
      </w:r>
      <w:r w:rsidRPr="00CD1F81">
        <w:rPr>
          <w:rFonts w:cs="Arial"/>
        </w:rPr>
        <w:fldChar w:fldCharType="begin"/>
      </w:r>
      <w:r>
        <w:rPr>
          <w:rFonts w:cs="Arial"/>
        </w:rPr>
        <w:instrText xml:space="preserve"> ADDIN EN.CITE &lt;EndNote&gt;&lt;Cite&gt;&lt;Author&gt;Issac&lt;/Author&gt;&lt;Year&gt;2020&lt;/Year&gt;&lt;RecNum&gt;4&lt;/RecNum&gt;&lt;DisplayText&gt;[4]&lt;/DisplayText&gt;&lt;record&gt;&lt;rec-number&gt;4&lt;/rec-number&gt;&lt;foreign-keys&gt;&lt;key app="EN" db-id="5te09f5sdrd0d5exftzveszl02d0xzeax2wd" timestamp="1597202897"&gt;4&lt;/key&gt;&lt;/foreign-keys&gt;&lt;ref-type name="Journal Article"&gt;17&lt;/ref-type&gt;&lt;contributors&gt;&lt;authors&gt;&lt;author&gt;Issac, Miriam&lt;/author&gt;&lt;author&gt;De Girolamo, Anthony&lt;/author&gt;&lt;author&gt;Dai, Baiqian&lt;/author&gt;&lt;author&gt;Hosseini, Tahereh&lt;/author&gt;&lt;author&gt;Zhang, Lian&lt;/author&gt;&lt;/authors&gt;&lt;/contributors&gt;&lt;titles&gt;&lt;title&gt;Influence of biomass blends on the particle temperature and burnout characteristics during oxy-fuel co-combustion of coal&lt;/title&gt;&lt;secondary-title&gt;Journal of the Energy Institute&lt;/secondary-title&gt;&lt;/titles&gt;&lt;periodical&gt;&lt;full-title&gt;Journal of the Energy Institute&lt;/full-title&gt;&lt;/periodical&gt;&lt;pages&gt;1-14&lt;/pages&gt;&lt;volume&gt;93&lt;/volume&gt;&lt;number&gt;1&lt;/number&gt;&lt;keywords&gt;&lt;keyword&gt;Oxy-fuel combustion&lt;/keyword&gt;&lt;keyword&gt;Biomass co-firing&lt;/keyword&gt;&lt;keyword&gt;Brown coal&lt;/keyword&gt;&lt;keyword&gt;CFD simulation&lt;/keyword&gt;&lt;keyword&gt;CO gasification&lt;/keyword&gt;&lt;/keywords&gt;&lt;dates&gt;&lt;year&gt;2020&lt;/year&gt;&lt;pub-dates&gt;&lt;date&gt;2020/02/01/&lt;/date&gt;&lt;/pub-dates&gt;&lt;/dates&gt;&lt;isbn&gt;1743-9671&lt;/isbn&gt;&lt;urls&gt;&lt;related-urls&gt;&lt;url&gt;http://www.sciencedirect.com/science/article/pii/S1743967118311589&lt;/url&gt;&lt;/related-urls&gt;&lt;/urls&gt;&lt;electronic-resource-num&gt;https://doi.org/10.1016/j.joei.2019.04.014&lt;/electronic-resource-num&gt;&lt;/record&gt;&lt;/Cite&gt;&lt;/EndNote&gt;</w:instrText>
      </w:r>
      <w:r w:rsidRPr="00CD1F81">
        <w:rPr>
          <w:rFonts w:cs="Arial"/>
        </w:rPr>
        <w:fldChar w:fldCharType="separate"/>
      </w:r>
      <w:r>
        <w:rPr>
          <w:rFonts w:cs="Arial"/>
          <w:noProof/>
        </w:rPr>
        <w:t>[</w:t>
      </w:r>
      <w:hyperlink w:anchor="_ENREF_4" w:tooltip="Issac, 2020 #4" w:history="1">
        <w:r>
          <w:rPr>
            <w:rFonts w:cs="Arial"/>
            <w:noProof/>
          </w:rPr>
          <w:t>4</w:t>
        </w:r>
      </w:hyperlink>
      <w:r>
        <w:rPr>
          <w:rFonts w:cs="Arial"/>
          <w:noProof/>
        </w:rPr>
        <w:t>]</w:t>
      </w:r>
      <w:r w:rsidRPr="00CD1F81">
        <w:rPr>
          <w:rFonts w:cs="Arial"/>
        </w:rPr>
        <w:fldChar w:fldCharType="end"/>
      </w:r>
      <w:r w:rsidRPr="00CD1F81">
        <w:rPr>
          <w:rFonts w:cs="Arial"/>
        </w:rPr>
        <w:t xml:space="preserve">. The ultimate, proximate and sulfur analyses of a typical Queensland black coal is presented in </w:t>
      </w:r>
      <w:r w:rsidRPr="00CD1F81">
        <w:rPr>
          <w:rFonts w:cs="Arial"/>
          <w:szCs w:val="18"/>
        </w:rPr>
        <w:fldChar w:fldCharType="begin"/>
      </w:r>
      <w:r w:rsidRPr="00CD1F81">
        <w:rPr>
          <w:rFonts w:cs="Arial"/>
          <w:szCs w:val="18"/>
        </w:rPr>
        <w:instrText xml:space="preserve"> REF _Ref40100854 \h  \* MERGEFORMAT </w:instrText>
      </w:r>
      <w:r w:rsidRPr="00CD1F81">
        <w:rPr>
          <w:rFonts w:cs="Arial"/>
          <w:szCs w:val="18"/>
        </w:rPr>
      </w:r>
      <w:r w:rsidRPr="00CD1F81">
        <w:rPr>
          <w:rFonts w:cs="Arial"/>
          <w:szCs w:val="18"/>
        </w:rPr>
        <w:fldChar w:fldCharType="separate"/>
      </w:r>
      <w:r w:rsidR="000A0462" w:rsidRPr="000A0462">
        <w:rPr>
          <w:rFonts w:cs="Arial"/>
          <w:szCs w:val="18"/>
        </w:rPr>
        <w:t>Table 8.5</w:t>
      </w:r>
      <w:r w:rsidRPr="00CD1F81">
        <w:rPr>
          <w:rFonts w:cs="Arial"/>
          <w:szCs w:val="18"/>
        </w:rPr>
        <w:fldChar w:fldCharType="end"/>
      </w:r>
      <w:r w:rsidRPr="00CD1F81">
        <w:rPr>
          <w:rFonts w:cs="Arial"/>
        </w:rPr>
        <w:t xml:space="preserve"> </w:t>
      </w:r>
      <w:r w:rsidRPr="00CD1F81">
        <w:rPr>
          <w:rFonts w:cs="Arial"/>
        </w:rPr>
        <w:fldChar w:fldCharType="begin"/>
      </w:r>
      <w:r>
        <w:rPr>
          <w:rFonts w:cs="Arial"/>
        </w:rPr>
        <w:instrText xml:space="preserve"> ADDIN EN.CITE &lt;EndNote&gt;&lt;Cite&gt;&lt;Author&gt;Assessment&lt;/Author&gt;&lt;Year&gt;2004&lt;/Year&gt;&lt;RecNum&gt;5&lt;/RecNum&gt;&lt;DisplayText&gt;[5]&lt;/DisplayText&gt;&lt;record&gt;&lt;rec-number&gt;5&lt;/rec-number&gt;&lt;foreign-keys&gt;&lt;key app="EN" db-id="5te09f5sdrd0d5exftzveszl02d0xzeax2wd" timestamp="1597202897"&gt;5&lt;/key&gt;&lt;/foreign-keys&gt;&lt;ref-type name="Journal Article"&gt;17&lt;/ref-type&gt;&lt;contributors&gt;&lt;authors&gt;&lt;author&gt;Assessment, ADOE&lt;/author&gt;&lt;/authors&gt;&lt;/contributors&gt;&lt;titles&gt;&lt;title&gt;Tampa Electric Integrated Gasification Combined-Cycle Project&lt;/title&gt;&lt;/titles&gt;&lt;dates&gt;&lt;year&gt;2004&lt;/year&gt;&lt;/dates&gt;&lt;urls&gt;&lt;/urls&gt;&lt;/record&gt;&lt;/Cite&gt;&lt;/EndNote&gt;</w:instrText>
      </w:r>
      <w:r w:rsidRPr="00CD1F81">
        <w:rPr>
          <w:rFonts w:cs="Arial"/>
        </w:rPr>
        <w:fldChar w:fldCharType="separate"/>
      </w:r>
      <w:r>
        <w:rPr>
          <w:rFonts w:cs="Arial"/>
          <w:noProof/>
        </w:rPr>
        <w:t>[</w:t>
      </w:r>
      <w:hyperlink w:anchor="_ENREF_5" w:tooltip="Assessment, 2004 #5" w:history="1">
        <w:r>
          <w:rPr>
            <w:rFonts w:cs="Arial"/>
            <w:noProof/>
          </w:rPr>
          <w:t>5</w:t>
        </w:r>
      </w:hyperlink>
      <w:r>
        <w:rPr>
          <w:rFonts w:cs="Arial"/>
          <w:noProof/>
        </w:rPr>
        <w:t>]</w:t>
      </w:r>
      <w:r w:rsidRPr="00CD1F81">
        <w:rPr>
          <w:rFonts w:cs="Arial"/>
        </w:rPr>
        <w:fldChar w:fldCharType="end"/>
      </w:r>
      <w:r w:rsidRPr="00CD1F81">
        <w:rPr>
          <w:rFonts w:cs="Arial"/>
        </w:rPr>
        <w:t xml:space="preserve">. The particle size distribution of a typical black coal is also presented in </w:t>
      </w:r>
      <w:r w:rsidRPr="00CD1F81">
        <w:rPr>
          <w:rFonts w:cs="Arial"/>
          <w:szCs w:val="18"/>
        </w:rPr>
        <w:fldChar w:fldCharType="begin"/>
      </w:r>
      <w:r w:rsidRPr="00CD1F81">
        <w:rPr>
          <w:rFonts w:cs="Arial"/>
          <w:szCs w:val="18"/>
        </w:rPr>
        <w:instrText xml:space="preserve"> REF _Ref40101660 \h  \* MERGEFORMAT </w:instrText>
      </w:r>
      <w:r w:rsidRPr="00CD1F81">
        <w:rPr>
          <w:rFonts w:cs="Arial"/>
          <w:szCs w:val="18"/>
        </w:rPr>
      </w:r>
      <w:r w:rsidRPr="00CD1F81">
        <w:rPr>
          <w:rFonts w:cs="Arial"/>
          <w:szCs w:val="18"/>
        </w:rPr>
        <w:fldChar w:fldCharType="separate"/>
      </w:r>
      <w:r w:rsidR="000A0462" w:rsidRPr="000A0462">
        <w:rPr>
          <w:rFonts w:cs="Arial"/>
          <w:szCs w:val="18"/>
        </w:rPr>
        <w:t>Table 8.6</w:t>
      </w:r>
      <w:r w:rsidRPr="00CD1F81">
        <w:rPr>
          <w:rFonts w:cs="Arial"/>
          <w:szCs w:val="18"/>
        </w:rPr>
        <w:fldChar w:fldCharType="end"/>
      </w:r>
      <w:r w:rsidRPr="00CD1F81">
        <w:rPr>
          <w:rFonts w:cs="Arial"/>
        </w:rPr>
        <w:t xml:space="preserve"> </w:t>
      </w:r>
      <w:r w:rsidRPr="00CD1F81">
        <w:rPr>
          <w:rFonts w:cs="Arial"/>
        </w:rPr>
        <w:fldChar w:fldCharType="begin"/>
      </w:r>
      <w:r>
        <w:rPr>
          <w:rFonts w:cs="Arial"/>
        </w:rPr>
        <w:instrText xml:space="preserve"> ADDIN EN.CITE &lt;EndNote&gt;&lt;Cite&gt;&lt;Author&gt;Bermudez&lt;/Author&gt;&lt;Year&gt;2016&lt;/Year&gt;&lt;RecNum&gt;6&lt;/RecNum&gt;&lt;DisplayText&gt;[6]&lt;/DisplayText&gt;&lt;record&gt;&lt;rec-number&gt;6&lt;/rec-number&gt;&lt;foreign-keys&gt;&lt;key app="EN" db-id="5te09f5sdrd0d5exftzveszl02d0xzeax2wd" timestamp="1597202898"&gt;6&lt;/key&gt;&lt;/foreign-keys&gt;&lt;ref-type name="Book Section"&gt;5&lt;/ref-type&gt;&lt;contributors&gt;&lt;authors&gt;&lt;author&gt;Bermudez, J. M.&lt;/author&gt;&lt;author&gt;Fidalgo, B.&lt;/author&gt;&lt;/authors&gt;&lt;secondary-authors&gt;&lt;author&gt;Luque, Rafael&lt;/author&gt;&lt;author&gt;Lin, Carol Sze Ki&lt;/author&gt;&lt;author&gt;Wilson, Karen&lt;/author&gt;&lt;author&gt;Clark, James&lt;/author&gt;&lt;/secondary-authors&gt;&lt;/contributors&gt;&lt;titles&gt;&lt;title&gt;15 - Production of bio-syngas and bio-hydrogen via gasification&lt;/title&gt;&lt;secondary-title&gt;Handbook of Biofuels Production (Second Edition)&lt;/secondary-title&gt;&lt;/titles&gt;&lt;pages&gt;431-494&lt;/pages&gt;&lt;keywords&gt;&lt;keyword&gt;Biomass&lt;/keyword&gt;&lt;keyword&gt;Feedstock&lt;/keyword&gt;&lt;keyword&gt;Gasification&lt;/keyword&gt;&lt;keyword&gt;Hydrogen&lt;/keyword&gt;&lt;keyword&gt;Syngas&lt;/keyword&gt;&lt;keyword&gt;Technology&lt;/keyword&gt;&lt;/keywords&gt;&lt;dates&gt;&lt;year&gt;2016&lt;/year&gt;&lt;pub-dates&gt;&lt;date&gt;2016/01/01/&lt;/date&gt;&lt;/pub-dates&gt;&lt;/dates&gt;&lt;publisher&gt;Woodhead Publishing&lt;/publisher&gt;&lt;isbn&gt;978-0-08-100455-5&lt;/isbn&gt;&lt;urls&gt;&lt;related-urls&gt;&lt;url&gt;http://www.sciencedirect.com/science/article/pii/B9780081004555000151&lt;/url&gt;&lt;/related-urls&gt;&lt;/urls&gt;&lt;electronic-resource-num&gt;https://doi.org/10.1016/B978-0-08-100455-5.00015-1&lt;/electronic-resource-num&gt;&lt;/record&gt;&lt;/Cite&gt;&lt;/EndNote&gt;</w:instrText>
      </w:r>
      <w:r w:rsidRPr="00CD1F81">
        <w:rPr>
          <w:rFonts w:cs="Arial"/>
        </w:rPr>
        <w:fldChar w:fldCharType="separate"/>
      </w:r>
      <w:r>
        <w:rPr>
          <w:rFonts w:cs="Arial"/>
          <w:noProof/>
        </w:rPr>
        <w:t>[</w:t>
      </w:r>
      <w:hyperlink w:anchor="_ENREF_6" w:tooltip="Bermudez, 2016 #6" w:history="1">
        <w:r>
          <w:rPr>
            <w:rFonts w:cs="Arial"/>
            <w:noProof/>
          </w:rPr>
          <w:t>6</w:t>
        </w:r>
      </w:hyperlink>
      <w:r>
        <w:rPr>
          <w:rFonts w:cs="Arial"/>
          <w:noProof/>
        </w:rPr>
        <w:t>]</w:t>
      </w:r>
      <w:r w:rsidRPr="00CD1F81">
        <w:rPr>
          <w:rFonts w:cs="Arial"/>
        </w:rPr>
        <w:fldChar w:fldCharType="end"/>
      </w:r>
      <w:r w:rsidRPr="00CD1F81">
        <w:rPr>
          <w:rFonts w:cs="Arial"/>
        </w:rPr>
        <w:t xml:space="preserve">. </w:t>
      </w:r>
    </w:p>
    <w:p w14:paraId="4BD5563E" w14:textId="7A40C185" w:rsidR="00EE6FD1" w:rsidRPr="001462EC" w:rsidRDefault="00EE6FD1" w:rsidP="001462EC">
      <w:pPr>
        <w:pStyle w:val="Caption"/>
      </w:pPr>
      <w:bookmarkStart w:id="326" w:name="_Ref40100854"/>
      <w:bookmarkStart w:id="327" w:name="_Toc149572627"/>
      <w:r w:rsidRPr="001462EC">
        <w:t xml:space="preserve">Table </w:t>
      </w:r>
      <w:r w:rsidR="006C4330">
        <w:fldChar w:fldCharType="begin"/>
      </w:r>
      <w:r w:rsidR="006C4330">
        <w:instrText xml:space="preserve"> STYLEREF 1 \s </w:instrText>
      </w:r>
      <w:r w:rsidR="006C4330">
        <w:fldChar w:fldCharType="separate"/>
      </w:r>
      <w:r w:rsidR="000A0462">
        <w:rPr>
          <w:noProof/>
        </w:rPr>
        <w:t>8</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5</w:t>
      </w:r>
      <w:r w:rsidR="006C4330">
        <w:fldChar w:fldCharType="end"/>
      </w:r>
      <w:bookmarkEnd w:id="326"/>
      <w:r w:rsidRPr="001462EC">
        <w:t xml:space="preserve"> Ultimate, Proximate and Sulfur Analyses of Queensland Black Coal</w:t>
      </w:r>
      <w:bookmarkEnd w:id="327"/>
    </w:p>
    <w:tbl>
      <w:tblPr>
        <w:tblStyle w:val="ListTable4-Accent1"/>
        <w:tblW w:w="5000" w:type="pct"/>
        <w:tblLook w:val="04A0" w:firstRow="1" w:lastRow="0" w:firstColumn="1" w:lastColumn="0" w:noHBand="0" w:noVBand="1"/>
      </w:tblPr>
      <w:tblGrid>
        <w:gridCol w:w="1851"/>
        <w:gridCol w:w="937"/>
        <w:gridCol w:w="1638"/>
        <w:gridCol w:w="1479"/>
        <w:gridCol w:w="1717"/>
        <w:gridCol w:w="1388"/>
      </w:tblGrid>
      <w:tr w:rsidR="00EE6FD1" w:rsidRPr="001462EC" w14:paraId="082130AD" w14:textId="77777777" w:rsidTr="00F2122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47" w:type="pct"/>
            <w:gridSpan w:val="2"/>
            <w:noWrap/>
            <w:hideMark/>
          </w:tcPr>
          <w:p w14:paraId="525A56F9"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Ultimate Analysis %</w:t>
            </w:r>
          </w:p>
        </w:tc>
        <w:tc>
          <w:tcPr>
            <w:tcW w:w="1730" w:type="pct"/>
            <w:gridSpan w:val="2"/>
            <w:noWrap/>
            <w:hideMark/>
          </w:tcPr>
          <w:p w14:paraId="6EC76F1D" w14:textId="77777777" w:rsidR="00EE6FD1" w:rsidRPr="001462EC"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Proximate Analysis %</w:t>
            </w:r>
          </w:p>
        </w:tc>
        <w:tc>
          <w:tcPr>
            <w:tcW w:w="1723" w:type="pct"/>
            <w:gridSpan w:val="2"/>
          </w:tcPr>
          <w:p w14:paraId="73FE9182" w14:textId="77777777" w:rsidR="00EE6FD1" w:rsidRPr="001462EC"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Sulfur Analysis %</w:t>
            </w:r>
          </w:p>
        </w:tc>
      </w:tr>
      <w:tr w:rsidR="00EE6FD1" w:rsidRPr="001462EC" w14:paraId="50F37E20"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7C55077A"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Ash</w:t>
            </w:r>
          </w:p>
        </w:tc>
        <w:tc>
          <w:tcPr>
            <w:tcW w:w="520" w:type="pct"/>
            <w:noWrap/>
            <w:hideMark/>
          </w:tcPr>
          <w:p w14:paraId="650CE115"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22.82</w:t>
            </w:r>
          </w:p>
        </w:tc>
        <w:tc>
          <w:tcPr>
            <w:tcW w:w="909" w:type="pct"/>
            <w:noWrap/>
            <w:hideMark/>
          </w:tcPr>
          <w:p w14:paraId="3A23D5F2"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Moisture</w:t>
            </w:r>
          </w:p>
        </w:tc>
        <w:tc>
          <w:tcPr>
            <w:tcW w:w="821" w:type="pct"/>
            <w:noWrap/>
            <w:hideMark/>
          </w:tcPr>
          <w:p w14:paraId="0BD36D4C"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5.75</w:t>
            </w:r>
          </w:p>
        </w:tc>
        <w:tc>
          <w:tcPr>
            <w:tcW w:w="953" w:type="pct"/>
          </w:tcPr>
          <w:p w14:paraId="4914C1EB"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Pyritic</w:t>
            </w:r>
          </w:p>
        </w:tc>
        <w:tc>
          <w:tcPr>
            <w:tcW w:w="770" w:type="pct"/>
          </w:tcPr>
          <w:p w14:paraId="3C602EE3"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3.94</w:t>
            </w:r>
          </w:p>
        </w:tc>
      </w:tr>
      <w:tr w:rsidR="00EE6FD1" w:rsidRPr="001462EC" w14:paraId="038F7892"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283A6C4A"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Carbon</w:t>
            </w:r>
          </w:p>
        </w:tc>
        <w:tc>
          <w:tcPr>
            <w:tcW w:w="520" w:type="pct"/>
            <w:noWrap/>
            <w:hideMark/>
          </w:tcPr>
          <w:p w14:paraId="6459247A"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68.07</w:t>
            </w:r>
          </w:p>
        </w:tc>
        <w:tc>
          <w:tcPr>
            <w:tcW w:w="909" w:type="pct"/>
            <w:noWrap/>
            <w:hideMark/>
          </w:tcPr>
          <w:p w14:paraId="4AD9551B"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FC</w:t>
            </w:r>
            <w:r w:rsidRPr="001462EC">
              <w:rPr>
                <w:rFonts w:eastAsia="Times New Roman" w:cs="Arial"/>
                <w:color w:val="000000"/>
                <w:sz w:val="20"/>
                <w:szCs w:val="20"/>
                <w:vertAlign w:val="superscript"/>
                <w:lang w:eastAsia="en-AU"/>
              </w:rPr>
              <w:t>*</w:t>
            </w:r>
          </w:p>
        </w:tc>
        <w:tc>
          <w:tcPr>
            <w:tcW w:w="821" w:type="pct"/>
            <w:noWrap/>
            <w:hideMark/>
          </w:tcPr>
          <w:p w14:paraId="0EA2BF28"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55.29</w:t>
            </w:r>
          </w:p>
        </w:tc>
        <w:tc>
          <w:tcPr>
            <w:tcW w:w="953" w:type="pct"/>
          </w:tcPr>
          <w:p w14:paraId="148C2CE9"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Sulfate</w:t>
            </w:r>
          </w:p>
        </w:tc>
        <w:tc>
          <w:tcPr>
            <w:tcW w:w="770" w:type="pct"/>
          </w:tcPr>
          <w:p w14:paraId="60A3B624"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w:t>
            </w:r>
          </w:p>
        </w:tc>
      </w:tr>
      <w:tr w:rsidR="00EE6FD1" w:rsidRPr="001462EC" w14:paraId="2C77924F"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32112553"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Hydrogen</w:t>
            </w:r>
          </w:p>
        </w:tc>
        <w:tc>
          <w:tcPr>
            <w:tcW w:w="520" w:type="pct"/>
            <w:noWrap/>
            <w:hideMark/>
          </w:tcPr>
          <w:p w14:paraId="56D1A20A"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3.66</w:t>
            </w:r>
          </w:p>
        </w:tc>
        <w:tc>
          <w:tcPr>
            <w:tcW w:w="909" w:type="pct"/>
            <w:noWrap/>
            <w:hideMark/>
          </w:tcPr>
          <w:p w14:paraId="43423F03"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VM</w:t>
            </w:r>
            <w:r w:rsidRPr="001462EC">
              <w:rPr>
                <w:rFonts w:eastAsia="Times New Roman" w:cs="Arial"/>
                <w:color w:val="000000"/>
                <w:sz w:val="20"/>
                <w:szCs w:val="20"/>
                <w:vertAlign w:val="superscript"/>
                <w:lang w:eastAsia="en-AU"/>
              </w:rPr>
              <w:t>*</w:t>
            </w:r>
          </w:p>
        </w:tc>
        <w:tc>
          <w:tcPr>
            <w:tcW w:w="821" w:type="pct"/>
            <w:noWrap/>
            <w:hideMark/>
          </w:tcPr>
          <w:p w14:paraId="5F7826B6"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16.14</w:t>
            </w:r>
          </w:p>
        </w:tc>
        <w:tc>
          <w:tcPr>
            <w:tcW w:w="953" w:type="pct"/>
          </w:tcPr>
          <w:p w14:paraId="1F71FF0B"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Organic</w:t>
            </w:r>
          </w:p>
        </w:tc>
        <w:tc>
          <w:tcPr>
            <w:tcW w:w="770" w:type="pct"/>
          </w:tcPr>
          <w:p w14:paraId="73520430"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w:t>
            </w:r>
          </w:p>
        </w:tc>
      </w:tr>
      <w:tr w:rsidR="00EE6FD1" w:rsidRPr="001462EC" w14:paraId="39F171FE"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0234B7B2"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Nitrogen</w:t>
            </w:r>
          </w:p>
        </w:tc>
        <w:tc>
          <w:tcPr>
            <w:tcW w:w="520" w:type="pct"/>
            <w:noWrap/>
            <w:hideMark/>
          </w:tcPr>
          <w:p w14:paraId="3B77D6B8"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0.24</w:t>
            </w:r>
          </w:p>
        </w:tc>
        <w:tc>
          <w:tcPr>
            <w:tcW w:w="909" w:type="pct"/>
            <w:noWrap/>
            <w:hideMark/>
          </w:tcPr>
          <w:p w14:paraId="7F752D61"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ASH</w:t>
            </w:r>
          </w:p>
        </w:tc>
        <w:tc>
          <w:tcPr>
            <w:tcW w:w="821" w:type="pct"/>
            <w:noWrap/>
            <w:hideMark/>
          </w:tcPr>
          <w:p w14:paraId="4D5ADF98"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22.82</w:t>
            </w:r>
          </w:p>
        </w:tc>
        <w:tc>
          <w:tcPr>
            <w:tcW w:w="953" w:type="pct"/>
          </w:tcPr>
          <w:p w14:paraId="32409FB7"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p>
        </w:tc>
        <w:tc>
          <w:tcPr>
            <w:tcW w:w="770" w:type="pct"/>
          </w:tcPr>
          <w:p w14:paraId="743BEC9E"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p>
        </w:tc>
      </w:tr>
      <w:tr w:rsidR="00EE6FD1" w:rsidRPr="001462EC" w14:paraId="70867351"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7EAEFC34"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Chlorine</w:t>
            </w:r>
          </w:p>
        </w:tc>
        <w:tc>
          <w:tcPr>
            <w:tcW w:w="520" w:type="pct"/>
            <w:noWrap/>
            <w:hideMark/>
          </w:tcPr>
          <w:p w14:paraId="1A0E5C6A"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w:t>
            </w:r>
          </w:p>
        </w:tc>
        <w:tc>
          <w:tcPr>
            <w:tcW w:w="909" w:type="pct"/>
            <w:noWrap/>
            <w:hideMark/>
          </w:tcPr>
          <w:p w14:paraId="33FC1C5C"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821" w:type="pct"/>
            <w:noWrap/>
            <w:hideMark/>
          </w:tcPr>
          <w:p w14:paraId="69D8C4B2"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953" w:type="pct"/>
          </w:tcPr>
          <w:p w14:paraId="3BFEC13F"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770" w:type="pct"/>
          </w:tcPr>
          <w:p w14:paraId="37486CE6"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r>
      <w:tr w:rsidR="00EE6FD1" w:rsidRPr="001462EC" w14:paraId="64C7116A"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7102DA5E"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Sulfur</w:t>
            </w:r>
          </w:p>
        </w:tc>
        <w:tc>
          <w:tcPr>
            <w:tcW w:w="520" w:type="pct"/>
            <w:noWrap/>
            <w:hideMark/>
          </w:tcPr>
          <w:p w14:paraId="15803060"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3.94</w:t>
            </w:r>
          </w:p>
        </w:tc>
        <w:tc>
          <w:tcPr>
            <w:tcW w:w="909" w:type="pct"/>
            <w:noWrap/>
            <w:hideMark/>
          </w:tcPr>
          <w:p w14:paraId="71CC9FD3"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c>
          <w:tcPr>
            <w:tcW w:w="821" w:type="pct"/>
            <w:noWrap/>
            <w:hideMark/>
          </w:tcPr>
          <w:p w14:paraId="521C5065"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c>
          <w:tcPr>
            <w:tcW w:w="953" w:type="pct"/>
          </w:tcPr>
          <w:p w14:paraId="23451E84"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c>
          <w:tcPr>
            <w:tcW w:w="770" w:type="pct"/>
          </w:tcPr>
          <w:p w14:paraId="2DB0700B"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AU"/>
              </w:rPr>
            </w:pPr>
          </w:p>
        </w:tc>
      </w:tr>
      <w:tr w:rsidR="00EE6FD1" w:rsidRPr="001462EC" w14:paraId="42CC4567"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027" w:type="pct"/>
            <w:noWrap/>
            <w:hideMark/>
          </w:tcPr>
          <w:p w14:paraId="43F3EAEC"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Oxygen</w:t>
            </w:r>
          </w:p>
        </w:tc>
        <w:tc>
          <w:tcPr>
            <w:tcW w:w="520" w:type="pct"/>
            <w:noWrap/>
            <w:hideMark/>
          </w:tcPr>
          <w:p w14:paraId="7F882A49"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1.27</w:t>
            </w:r>
          </w:p>
        </w:tc>
        <w:tc>
          <w:tcPr>
            <w:tcW w:w="909" w:type="pct"/>
            <w:noWrap/>
            <w:hideMark/>
          </w:tcPr>
          <w:p w14:paraId="25CB2875"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821" w:type="pct"/>
            <w:noWrap/>
            <w:hideMark/>
          </w:tcPr>
          <w:p w14:paraId="7DDBE6BE"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953" w:type="pct"/>
          </w:tcPr>
          <w:p w14:paraId="783009D8"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c>
          <w:tcPr>
            <w:tcW w:w="770" w:type="pct"/>
          </w:tcPr>
          <w:p w14:paraId="65F6A95D"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lang w:eastAsia="en-AU"/>
              </w:rPr>
            </w:pPr>
          </w:p>
        </w:tc>
      </w:tr>
    </w:tbl>
    <w:p w14:paraId="318F5A7C" w14:textId="77777777" w:rsidR="00EE6FD1" w:rsidRPr="008E7C56" w:rsidRDefault="00EE6FD1" w:rsidP="00EE6FD1">
      <w:pPr>
        <w:jc w:val="center"/>
        <w:rPr>
          <w:rFonts w:asciiTheme="minorBidi" w:hAnsiTheme="minorBidi"/>
          <w:szCs w:val="18"/>
          <w:vertAlign w:val="superscript"/>
        </w:rPr>
      </w:pPr>
      <w:r w:rsidRPr="008E7C56">
        <w:rPr>
          <w:rFonts w:asciiTheme="minorBidi" w:hAnsiTheme="minorBidi"/>
          <w:szCs w:val="18"/>
          <w:vertAlign w:val="superscript"/>
        </w:rPr>
        <w:t>*FC: Fixed Carbon, VM: Volatile Matter</w:t>
      </w:r>
    </w:p>
    <w:p w14:paraId="638F0742" w14:textId="57C153F5" w:rsidR="00EE6FD1" w:rsidRPr="001462EC" w:rsidRDefault="00EE6FD1" w:rsidP="001462EC">
      <w:pPr>
        <w:pStyle w:val="Caption"/>
      </w:pPr>
      <w:bookmarkStart w:id="328" w:name="_Ref40101660"/>
      <w:bookmarkStart w:id="329" w:name="_Toc149572628"/>
      <w:r w:rsidRPr="001462EC">
        <w:t xml:space="preserve">Table </w:t>
      </w:r>
      <w:r w:rsidR="006C4330">
        <w:fldChar w:fldCharType="begin"/>
      </w:r>
      <w:r w:rsidR="006C4330">
        <w:instrText xml:space="preserve"> STYLEREF 1 \s </w:instrText>
      </w:r>
      <w:r w:rsidR="006C4330">
        <w:fldChar w:fldCharType="separate"/>
      </w:r>
      <w:r w:rsidR="000A0462">
        <w:rPr>
          <w:noProof/>
        </w:rPr>
        <w:t>8</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6</w:t>
      </w:r>
      <w:r w:rsidR="006C4330">
        <w:fldChar w:fldCharType="end"/>
      </w:r>
      <w:bookmarkEnd w:id="328"/>
      <w:r w:rsidRPr="001462EC">
        <w:t xml:space="preserve"> Particle Size Distribution of a typical black coal</w:t>
      </w:r>
      <w:bookmarkEnd w:id="329"/>
    </w:p>
    <w:tbl>
      <w:tblPr>
        <w:tblStyle w:val="ListTable4-Accent1"/>
        <w:tblW w:w="4964" w:type="pct"/>
        <w:tblLook w:val="04A0" w:firstRow="1" w:lastRow="0" w:firstColumn="1" w:lastColumn="0" w:noHBand="0" w:noVBand="1"/>
      </w:tblPr>
      <w:tblGrid>
        <w:gridCol w:w="1072"/>
        <w:gridCol w:w="1746"/>
        <w:gridCol w:w="1472"/>
        <w:gridCol w:w="1968"/>
        <w:gridCol w:w="2687"/>
      </w:tblGrid>
      <w:tr w:rsidR="00EE6FD1" w:rsidRPr="001462EC" w14:paraId="41D86671" w14:textId="77777777" w:rsidTr="00F2122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99" w:type="pct"/>
            <w:noWrap/>
            <w:hideMark/>
          </w:tcPr>
          <w:p w14:paraId="0116625F"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Interval</w:t>
            </w:r>
          </w:p>
        </w:tc>
        <w:tc>
          <w:tcPr>
            <w:tcW w:w="976" w:type="pct"/>
            <w:noWrap/>
            <w:hideMark/>
          </w:tcPr>
          <w:p w14:paraId="52C87F7F" w14:textId="77777777" w:rsidR="00EE6FD1" w:rsidRPr="001462EC"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 xml:space="preserve">Lower limit </w:t>
            </w:r>
          </w:p>
          <w:p w14:paraId="70D012B0" w14:textId="77777777" w:rsidR="00EE6FD1" w:rsidRPr="001462EC"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(µm)</w:t>
            </w:r>
          </w:p>
        </w:tc>
        <w:tc>
          <w:tcPr>
            <w:tcW w:w="823" w:type="pct"/>
            <w:noWrap/>
            <w:hideMark/>
          </w:tcPr>
          <w:p w14:paraId="7969D049" w14:textId="77777777" w:rsidR="00EE6FD1" w:rsidRPr="001462EC"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Upper limit</w:t>
            </w:r>
          </w:p>
          <w:p w14:paraId="6B688584" w14:textId="77777777" w:rsidR="00EE6FD1" w:rsidRPr="001462EC"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(µm)</w:t>
            </w:r>
          </w:p>
        </w:tc>
        <w:tc>
          <w:tcPr>
            <w:tcW w:w="1100" w:type="pct"/>
            <w:noWrap/>
            <w:hideMark/>
          </w:tcPr>
          <w:p w14:paraId="23D702AE" w14:textId="77777777" w:rsidR="00EE6FD1" w:rsidRPr="001462EC"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Weight fraction</w:t>
            </w:r>
          </w:p>
        </w:tc>
        <w:tc>
          <w:tcPr>
            <w:tcW w:w="1502" w:type="pct"/>
            <w:noWrap/>
            <w:hideMark/>
          </w:tcPr>
          <w:p w14:paraId="0A8E8C14" w14:textId="77777777" w:rsidR="00EE6FD1" w:rsidRPr="001462EC"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 xml:space="preserve">Cumulative weight </w:t>
            </w:r>
          </w:p>
          <w:p w14:paraId="19A09DF4" w14:textId="77777777" w:rsidR="00EE6FD1" w:rsidRPr="001462EC"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fraction</w:t>
            </w:r>
          </w:p>
        </w:tc>
      </w:tr>
      <w:tr w:rsidR="00EE6FD1" w:rsidRPr="001462EC" w14:paraId="2F265809"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99" w:type="pct"/>
            <w:noWrap/>
            <w:hideMark/>
          </w:tcPr>
          <w:p w14:paraId="25DEDDDC"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1</w:t>
            </w:r>
          </w:p>
        </w:tc>
        <w:tc>
          <w:tcPr>
            <w:tcW w:w="976" w:type="pct"/>
            <w:noWrap/>
            <w:hideMark/>
          </w:tcPr>
          <w:p w14:paraId="71F20E78"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w:t>
            </w:r>
          </w:p>
        </w:tc>
        <w:tc>
          <w:tcPr>
            <w:tcW w:w="823" w:type="pct"/>
            <w:noWrap/>
            <w:hideMark/>
          </w:tcPr>
          <w:p w14:paraId="6E2211B8"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20</w:t>
            </w:r>
          </w:p>
        </w:tc>
        <w:tc>
          <w:tcPr>
            <w:tcW w:w="1100" w:type="pct"/>
            <w:noWrap/>
            <w:hideMark/>
          </w:tcPr>
          <w:p w14:paraId="2C0EB110"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0.113</w:t>
            </w:r>
          </w:p>
        </w:tc>
        <w:tc>
          <w:tcPr>
            <w:tcW w:w="1502" w:type="pct"/>
            <w:noWrap/>
            <w:hideMark/>
          </w:tcPr>
          <w:p w14:paraId="4AAB77F9"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0.113</w:t>
            </w:r>
          </w:p>
        </w:tc>
      </w:tr>
      <w:tr w:rsidR="00EE6FD1" w:rsidRPr="001462EC" w14:paraId="1003D168"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599" w:type="pct"/>
            <w:noWrap/>
            <w:hideMark/>
          </w:tcPr>
          <w:p w14:paraId="6D0C1D2B"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2</w:t>
            </w:r>
          </w:p>
        </w:tc>
        <w:tc>
          <w:tcPr>
            <w:tcW w:w="976" w:type="pct"/>
            <w:noWrap/>
            <w:hideMark/>
          </w:tcPr>
          <w:p w14:paraId="04C7FAE7"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20</w:t>
            </w:r>
          </w:p>
        </w:tc>
        <w:tc>
          <w:tcPr>
            <w:tcW w:w="823" w:type="pct"/>
            <w:noWrap/>
            <w:hideMark/>
          </w:tcPr>
          <w:p w14:paraId="06F12233"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40</w:t>
            </w:r>
          </w:p>
        </w:tc>
        <w:tc>
          <w:tcPr>
            <w:tcW w:w="1100" w:type="pct"/>
            <w:noWrap/>
            <w:hideMark/>
          </w:tcPr>
          <w:p w14:paraId="6BB9AD6E"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0.042</w:t>
            </w:r>
          </w:p>
        </w:tc>
        <w:tc>
          <w:tcPr>
            <w:tcW w:w="1502" w:type="pct"/>
            <w:noWrap/>
            <w:hideMark/>
          </w:tcPr>
          <w:p w14:paraId="4D3F49EC"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0.155</w:t>
            </w:r>
          </w:p>
        </w:tc>
      </w:tr>
      <w:tr w:rsidR="00EE6FD1" w:rsidRPr="001462EC" w14:paraId="7BE52780"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99" w:type="pct"/>
            <w:noWrap/>
            <w:hideMark/>
          </w:tcPr>
          <w:p w14:paraId="7D85411E"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3</w:t>
            </w:r>
          </w:p>
        </w:tc>
        <w:tc>
          <w:tcPr>
            <w:tcW w:w="976" w:type="pct"/>
            <w:noWrap/>
            <w:hideMark/>
          </w:tcPr>
          <w:p w14:paraId="7C2020E5"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40</w:t>
            </w:r>
          </w:p>
        </w:tc>
        <w:tc>
          <w:tcPr>
            <w:tcW w:w="823" w:type="pct"/>
            <w:noWrap/>
            <w:hideMark/>
          </w:tcPr>
          <w:p w14:paraId="779ADAEA"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60</w:t>
            </w:r>
          </w:p>
        </w:tc>
        <w:tc>
          <w:tcPr>
            <w:tcW w:w="1100" w:type="pct"/>
            <w:noWrap/>
            <w:hideMark/>
          </w:tcPr>
          <w:p w14:paraId="0ACD283D"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0.06</w:t>
            </w:r>
          </w:p>
        </w:tc>
        <w:tc>
          <w:tcPr>
            <w:tcW w:w="1502" w:type="pct"/>
            <w:noWrap/>
            <w:hideMark/>
          </w:tcPr>
          <w:p w14:paraId="7B8D6EEB"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0.215</w:t>
            </w:r>
          </w:p>
        </w:tc>
      </w:tr>
      <w:tr w:rsidR="00EE6FD1" w:rsidRPr="001462EC" w14:paraId="71777C45"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599" w:type="pct"/>
            <w:noWrap/>
            <w:hideMark/>
          </w:tcPr>
          <w:p w14:paraId="21295CB4"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4</w:t>
            </w:r>
          </w:p>
        </w:tc>
        <w:tc>
          <w:tcPr>
            <w:tcW w:w="976" w:type="pct"/>
            <w:noWrap/>
            <w:hideMark/>
          </w:tcPr>
          <w:p w14:paraId="4AD61AF7"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60</w:t>
            </w:r>
          </w:p>
        </w:tc>
        <w:tc>
          <w:tcPr>
            <w:tcW w:w="823" w:type="pct"/>
            <w:noWrap/>
            <w:hideMark/>
          </w:tcPr>
          <w:p w14:paraId="12D54AB4"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80</w:t>
            </w:r>
          </w:p>
        </w:tc>
        <w:tc>
          <w:tcPr>
            <w:tcW w:w="1100" w:type="pct"/>
            <w:noWrap/>
            <w:hideMark/>
          </w:tcPr>
          <w:p w14:paraId="1B9F8E1F"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0.097</w:t>
            </w:r>
          </w:p>
        </w:tc>
        <w:tc>
          <w:tcPr>
            <w:tcW w:w="1502" w:type="pct"/>
            <w:noWrap/>
            <w:hideMark/>
          </w:tcPr>
          <w:p w14:paraId="531BED9D"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0.312</w:t>
            </w:r>
          </w:p>
        </w:tc>
      </w:tr>
      <w:tr w:rsidR="00EE6FD1" w:rsidRPr="001462EC" w14:paraId="14BDA2CE"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99" w:type="pct"/>
            <w:noWrap/>
            <w:hideMark/>
          </w:tcPr>
          <w:p w14:paraId="0FE753E9"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5</w:t>
            </w:r>
          </w:p>
        </w:tc>
        <w:tc>
          <w:tcPr>
            <w:tcW w:w="976" w:type="pct"/>
            <w:noWrap/>
            <w:hideMark/>
          </w:tcPr>
          <w:p w14:paraId="388ADA67"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80</w:t>
            </w:r>
          </w:p>
        </w:tc>
        <w:tc>
          <w:tcPr>
            <w:tcW w:w="823" w:type="pct"/>
            <w:noWrap/>
            <w:hideMark/>
          </w:tcPr>
          <w:p w14:paraId="41E96335"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100</w:t>
            </w:r>
          </w:p>
        </w:tc>
        <w:tc>
          <w:tcPr>
            <w:tcW w:w="1100" w:type="pct"/>
            <w:noWrap/>
            <w:hideMark/>
          </w:tcPr>
          <w:p w14:paraId="318FAE2A"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0.146</w:t>
            </w:r>
          </w:p>
        </w:tc>
        <w:tc>
          <w:tcPr>
            <w:tcW w:w="1502" w:type="pct"/>
            <w:noWrap/>
            <w:hideMark/>
          </w:tcPr>
          <w:p w14:paraId="701946CA"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0.458</w:t>
            </w:r>
          </w:p>
        </w:tc>
      </w:tr>
      <w:tr w:rsidR="00EE6FD1" w:rsidRPr="001462EC" w14:paraId="3F6F9234"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599" w:type="pct"/>
            <w:noWrap/>
            <w:hideMark/>
          </w:tcPr>
          <w:p w14:paraId="4A1B7035"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6</w:t>
            </w:r>
          </w:p>
        </w:tc>
        <w:tc>
          <w:tcPr>
            <w:tcW w:w="976" w:type="pct"/>
            <w:noWrap/>
            <w:hideMark/>
          </w:tcPr>
          <w:p w14:paraId="19AC8403"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100</w:t>
            </w:r>
          </w:p>
        </w:tc>
        <w:tc>
          <w:tcPr>
            <w:tcW w:w="823" w:type="pct"/>
            <w:noWrap/>
            <w:hideMark/>
          </w:tcPr>
          <w:p w14:paraId="0A512A01"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120</w:t>
            </w:r>
          </w:p>
        </w:tc>
        <w:tc>
          <w:tcPr>
            <w:tcW w:w="1100" w:type="pct"/>
            <w:noWrap/>
            <w:hideMark/>
          </w:tcPr>
          <w:p w14:paraId="66C523B4"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0.108</w:t>
            </w:r>
          </w:p>
        </w:tc>
        <w:tc>
          <w:tcPr>
            <w:tcW w:w="1502" w:type="pct"/>
            <w:noWrap/>
            <w:hideMark/>
          </w:tcPr>
          <w:p w14:paraId="33F7AB33"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0.566</w:t>
            </w:r>
          </w:p>
        </w:tc>
      </w:tr>
      <w:tr w:rsidR="00EE6FD1" w:rsidRPr="001462EC" w14:paraId="145DAF28"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99" w:type="pct"/>
            <w:noWrap/>
            <w:hideMark/>
          </w:tcPr>
          <w:p w14:paraId="3648A417"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7</w:t>
            </w:r>
          </w:p>
        </w:tc>
        <w:tc>
          <w:tcPr>
            <w:tcW w:w="976" w:type="pct"/>
            <w:noWrap/>
            <w:hideMark/>
          </w:tcPr>
          <w:p w14:paraId="1BCBDFF9"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120</w:t>
            </w:r>
          </w:p>
        </w:tc>
        <w:tc>
          <w:tcPr>
            <w:tcW w:w="823" w:type="pct"/>
            <w:noWrap/>
            <w:hideMark/>
          </w:tcPr>
          <w:p w14:paraId="775C1039"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140</w:t>
            </w:r>
          </w:p>
        </w:tc>
        <w:tc>
          <w:tcPr>
            <w:tcW w:w="1100" w:type="pct"/>
            <w:noWrap/>
            <w:hideMark/>
          </w:tcPr>
          <w:p w14:paraId="21E74076"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0.052</w:t>
            </w:r>
          </w:p>
        </w:tc>
        <w:tc>
          <w:tcPr>
            <w:tcW w:w="1502" w:type="pct"/>
            <w:noWrap/>
            <w:hideMark/>
          </w:tcPr>
          <w:p w14:paraId="3FA0BC1E"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0.618</w:t>
            </w:r>
          </w:p>
        </w:tc>
      </w:tr>
      <w:tr w:rsidR="00EE6FD1" w:rsidRPr="001462EC" w14:paraId="338D6E10"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599" w:type="pct"/>
            <w:noWrap/>
            <w:hideMark/>
          </w:tcPr>
          <w:p w14:paraId="6915465B"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8</w:t>
            </w:r>
          </w:p>
        </w:tc>
        <w:tc>
          <w:tcPr>
            <w:tcW w:w="976" w:type="pct"/>
            <w:noWrap/>
            <w:hideMark/>
          </w:tcPr>
          <w:p w14:paraId="7038ED11"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140</w:t>
            </w:r>
          </w:p>
        </w:tc>
        <w:tc>
          <w:tcPr>
            <w:tcW w:w="823" w:type="pct"/>
            <w:noWrap/>
            <w:hideMark/>
          </w:tcPr>
          <w:p w14:paraId="52EBA77A"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160</w:t>
            </w:r>
          </w:p>
        </w:tc>
        <w:tc>
          <w:tcPr>
            <w:tcW w:w="1100" w:type="pct"/>
            <w:noWrap/>
            <w:hideMark/>
          </w:tcPr>
          <w:p w14:paraId="3584C85D"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0.046</w:t>
            </w:r>
          </w:p>
        </w:tc>
        <w:tc>
          <w:tcPr>
            <w:tcW w:w="1502" w:type="pct"/>
            <w:noWrap/>
            <w:hideMark/>
          </w:tcPr>
          <w:p w14:paraId="420777D8"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0.664</w:t>
            </w:r>
          </w:p>
        </w:tc>
      </w:tr>
      <w:tr w:rsidR="00EE6FD1" w:rsidRPr="001462EC" w14:paraId="56B1F026" w14:textId="77777777" w:rsidTr="00F2122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99" w:type="pct"/>
            <w:noWrap/>
            <w:hideMark/>
          </w:tcPr>
          <w:p w14:paraId="53C4386C"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9</w:t>
            </w:r>
          </w:p>
        </w:tc>
        <w:tc>
          <w:tcPr>
            <w:tcW w:w="976" w:type="pct"/>
            <w:noWrap/>
            <w:hideMark/>
          </w:tcPr>
          <w:p w14:paraId="29B5748E"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160</w:t>
            </w:r>
          </w:p>
        </w:tc>
        <w:tc>
          <w:tcPr>
            <w:tcW w:w="823" w:type="pct"/>
            <w:noWrap/>
            <w:hideMark/>
          </w:tcPr>
          <w:p w14:paraId="314545F3"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180</w:t>
            </w:r>
          </w:p>
        </w:tc>
        <w:tc>
          <w:tcPr>
            <w:tcW w:w="1100" w:type="pct"/>
            <w:noWrap/>
            <w:hideMark/>
          </w:tcPr>
          <w:p w14:paraId="4999575D"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0.059</w:t>
            </w:r>
          </w:p>
        </w:tc>
        <w:tc>
          <w:tcPr>
            <w:tcW w:w="1502" w:type="pct"/>
            <w:noWrap/>
            <w:hideMark/>
          </w:tcPr>
          <w:p w14:paraId="1AB96DB1" w14:textId="77777777" w:rsidR="00EE6FD1" w:rsidRPr="001462EC"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0.723</w:t>
            </w:r>
          </w:p>
        </w:tc>
      </w:tr>
      <w:tr w:rsidR="00EE6FD1" w:rsidRPr="001462EC" w14:paraId="2B9B8A61" w14:textId="77777777" w:rsidTr="00F21222">
        <w:trPr>
          <w:trHeight w:val="300"/>
        </w:trPr>
        <w:tc>
          <w:tcPr>
            <w:cnfStyle w:val="001000000000" w:firstRow="0" w:lastRow="0" w:firstColumn="1" w:lastColumn="0" w:oddVBand="0" w:evenVBand="0" w:oddHBand="0" w:evenHBand="0" w:firstRowFirstColumn="0" w:firstRowLastColumn="0" w:lastRowFirstColumn="0" w:lastRowLastColumn="0"/>
            <w:tcW w:w="599" w:type="pct"/>
            <w:noWrap/>
            <w:hideMark/>
          </w:tcPr>
          <w:p w14:paraId="0356BB46" w14:textId="77777777" w:rsidR="00EE6FD1" w:rsidRPr="001462EC" w:rsidRDefault="00EE6FD1" w:rsidP="00F21222">
            <w:pPr>
              <w:spacing w:after="0"/>
              <w:jc w:val="center"/>
              <w:rPr>
                <w:rFonts w:eastAsia="Times New Roman" w:cs="Arial"/>
                <w:color w:val="000000"/>
                <w:sz w:val="20"/>
                <w:szCs w:val="20"/>
                <w:lang w:eastAsia="en-AU"/>
              </w:rPr>
            </w:pPr>
            <w:r w:rsidRPr="001462EC">
              <w:rPr>
                <w:rFonts w:eastAsia="Times New Roman" w:cs="Arial"/>
                <w:color w:val="000000"/>
                <w:sz w:val="20"/>
                <w:szCs w:val="20"/>
                <w:lang w:eastAsia="en-AU"/>
              </w:rPr>
              <w:t>10</w:t>
            </w:r>
          </w:p>
        </w:tc>
        <w:tc>
          <w:tcPr>
            <w:tcW w:w="976" w:type="pct"/>
            <w:noWrap/>
            <w:hideMark/>
          </w:tcPr>
          <w:p w14:paraId="315B1B43"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180</w:t>
            </w:r>
          </w:p>
        </w:tc>
        <w:tc>
          <w:tcPr>
            <w:tcW w:w="823" w:type="pct"/>
            <w:noWrap/>
            <w:hideMark/>
          </w:tcPr>
          <w:p w14:paraId="0F31A0F9"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200</w:t>
            </w:r>
          </w:p>
        </w:tc>
        <w:tc>
          <w:tcPr>
            <w:tcW w:w="1100" w:type="pct"/>
            <w:noWrap/>
            <w:hideMark/>
          </w:tcPr>
          <w:p w14:paraId="7DF93CCE"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0.278</w:t>
            </w:r>
          </w:p>
        </w:tc>
        <w:tc>
          <w:tcPr>
            <w:tcW w:w="1502" w:type="pct"/>
            <w:noWrap/>
            <w:hideMark/>
          </w:tcPr>
          <w:p w14:paraId="5D9EAE8F" w14:textId="77777777" w:rsidR="00EE6FD1" w:rsidRPr="001462EC"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1462EC">
              <w:rPr>
                <w:rFonts w:eastAsia="Times New Roman" w:cs="Arial"/>
                <w:color w:val="000000"/>
                <w:sz w:val="20"/>
                <w:szCs w:val="20"/>
                <w:lang w:eastAsia="en-AU"/>
              </w:rPr>
              <w:t>1</w:t>
            </w:r>
          </w:p>
        </w:tc>
      </w:tr>
    </w:tbl>
    <w:p w14:paraId="08B3F01C" w14:textId="77777777" w:rsidR="00EE6FD1" w:rsidRPr="008E7C56" w:rsidRDefault="00EE6FD1" w:rsidP="009069BE">
      <w:pPr>
        <w:pStyle w:val="Heading2"/>
      </w:pPr>
      <w:bookmarkStart w:id="330" w:name="_Toc43117637"/>
      <w:bookmarkStart w:id="331" w:name="_Toc149560793"/>
      <w:r w:rsidRPr="008E7C56">
        <w:t xml:space="preserve">Biomass </w:t>
      </w:r>
      <w:r w:rsidRPr="009069BE">
        <w:t>Specification</w:t>
      </w:r>
      <w:bookmarkEnd w:id="330"/>
      <w:bookmarkEnd w:id="331"/>
      <w:r w:rsidRPr="008E7C56">
        <w:t xml:space="preserve"> </w:t>
      </w:r>
    </w:p>
    <w:p w14:paraId="7A0F229B" w14:textId="5F27BC11" w:rsidR="00EE6FD1" w:rsidRPr="009069BE" w:rsidRDefault="00EE6FD1" w:rsidP="00EE6FD1">
      <w:pPr>
        <w:spacing w:after="160" w:line="259" w:lineRule="auto"/>
        <w:jc w:val="both"/>
        <w:rPr>
          <w:rFonts w:eastAsia="Times New Roman" w:cs="Arial"/>
        </w:rPr>
      </w:pPr>
      <w:r w:rsidRPr="009069BE">
        <w:rPr>
          <w:rFonts w:eastAsia="Times New Roman" w:cs="Arial"/>
        </w:rPr>
        <w:t xml:space="preserve">Biomass feedstock can be collected from diverse sources and exhibits variable chemical composition, which has an influence on their specific properties and applicability </w:t>
      </w:r>
      <w:r w:rsidRPr="009069BE">
        <w:rPr>
          <w:rFonts w:eastAsia="Times New Roman" w:cs="Arial"/>
        </w:rPr>
        <w:fldChar w:fldCharType="begin"/>
      </w:r>
      <w:r w:rsidRPr="009069BE">
        <w:rPr>
          <w:rFonts w:eastAsia="Times New Roman" w:cs="Arial"/>
        </w:rPr>
        <w:instrText xml:space="preserve"> ADDIN EN.CITE &lt;EndNote&gt;&lt;Cite&gt;&lt;Author&gt;McKendry&lt;/Author&gt;&lt;Year&gt;2002&lt;/Year&gt;&lt;RecNum&gt;7&lt;/RecNum&gt;&lt;DisplayText&gt;[7]&lt;/DisplayText&gt;&lt;record&gt;&lt;rec-number&gt;7&lt;/rec-number&gt;&lt;foreign-keys&gt;&lt;key app="EN" db-id="5te09f5sdrd0d5exftzveszl02d0xzeax2wd" timestamp="1597202898"&gt;7&lt;/key&gt;&lt;/foreign-keys&gt;&lt;ref-type name="Journal Article"&gt;17&lt;/ref-type&gt;&lt;contributors&gt;&lt;authors&gt;&lt;author&gt;McKendry, Peter&lt;/author&gt;&lt;/authors&gt;&lt;/contributors&gt;&lt;titles&gt;&lt;title&gt;Energy production from biomass (part 1): overview of biomass&lt;/title&gt;&lt;secondary-title&gt;Bioresource technology&lt;/secondary-title&gt;&lt;/titles&gt;&lt;periodical&gt;&lt;full-title&gt;Bioresource technology&lt;/full-title&gt;&lt;/periodical&gt;&lt;pages&gt;37-46&lt;/pages&gt;&lt;volume&gt;83&lt;/volume&gt;&lt;number&gt;1&lt;/number&gt;&lt;dates&gt;&lt;year&gt;2002&lt;/year&gt;&lt;/dates&gt;&lt;isbn&gt;0960-8524&lt;/isbn&gt;&lt;urls&gt;&lt;/urls&gt;&lt;/record&gt;&lt;/Cite&gt;&lt;/EndNote&gt;</w:instrText>
      </w:r>
      <w:r w:rsidRPr="009069BE">
        <w:rPr>
          <w:rFonts w:eastAsia="Times New Roman" w:cs="Arial"/>
        </w:rPr>
        <w:fldChar w:fldCharType="separate"/>
      </w:r>
      <w:r w:rsidRPr="009069BE">
        <w:rPr>
          <w:rFonts w:eastAsia="Times New Roman" w:cs="Arial"/>
          <w:noProof/>
        </w:rPr>
        <w:t>[</w:t>
      </w:r>
      <w:hyperlink w:anchor="_ENREF_7" w:tooltip="McKendry, 2002 #7" w:history="1">
        <w:r w:rsidRPr="009069BE">
          <w:rPr>
            <w:rFonts w:eastAsia="Times New Roman" w:cs="Arial"/>
            <w:noProof/>
          </w:rPr>
          <w:t>7</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 xml:space="preserve">. The choice of plant species depends upon the end-use and conversion option of interest. Some plant species such as rapeseed can be processed through almost all of the potential conversion technologies while others such as wood and cereal crops are suitable for combustion, gasification, pyrolysis and fermentation </w:t>
      </w:r>
      <w:r w:rsidRPr="009069BE">
        <w:rPr>
          <w:rFonts w:eastAsia="Times New Roman" w:cs="Arial"/>
        </w:rPr>
        <w:fldChar w:fldCharType="begin"/>
      </w:r>
      <w:r w:rsidRPr="009069BE">
        <w:rPr>
          <w:rFonts w:eastAsia="Times New Roman" w:cs="Arial"/>
        </w:rPr>
        <w:instrText xml:space="preserve"> ADDIN EN.CITE &lt;EndNote&gt;&lt;Cite&gt;&lt;Author&gt;Dou&lt;/Author&gt;&lt;Year&gt;2019&lt;/Year&gt;&lt;RecNum&gt;8&lt;/RecNum&gt;&lt;DisplayText&gt;[8]&lt;/DisplayText&gt;&lt;record&gt;&lt;rec-number&gt;8&lt;/rec-number&gt;&lt;foreign-keys&gt;&lt;key app="EN" db-id="5te09f5sdrd0d5exftzveszl02d0xzeax2wd" timestamp="1597202898"&gt;8&lt;/key&gt;&lt;/foreign-keys&gt;&lt;ref-type name="Journal Article"&gt;17&lt;/ref-type&gt;&lt;contributors&gt;&lt;authors&gt;&lt;author&gt;Dou, Binlin&lt;/author&gt;&lt;author&gt;Zhang, Hua&lt;/author&gt;&lt;author&gt;Song, Yongchen&lt;/author&gt;&lt;author&gt;Zhao, Longfei&lt;/author&gt;&lt;author&gt;Jiang, Bo&lt;/author&gt;&lt;author&gt;He, Mingxing&lt;/author&gt;&lt;author&gt;Ruan, Chenjie&lt;/author&gt;&lt;author&gt;Chen, Haisheng&lt;/author&gt;&lt;author&gt;Xu, Yujie&lt;/author&gt;&lt;/authors&gt;&lt;/contributors&gt;&lt;titles&gt;&lt;title&gt;Hydrogen production from the thermochemical conversion of biomass: issues and challenges&lt;/title&gt;&lt;secondary-title&gt;Sustainable Energy &amp;amp; Fuels&lt;/secondary-title&gt;&lt;/titles&gt;&lt;periodical&gt;&lt;full-title&gt;Sustainable Energy &amp;amp; Fuels&lt;/full-title&gt;&lt;/periodical&gt;&lt;pages&gt;314-342&lt;/pages&gt;&lt;volume&gt;3&lt;/volume&gt;&lt;number&gt;2&lt;/number&gt;&lt;dates&gt;&lt;year&gt;2019&lt;/year&gt;&lt;/dates&gt;&lt;publisher&gt;The Royal Society of Chemistry&lt;/publisher&gt;&lt;work-type&gt;10.1039/C8SE00535D&lt;/work-type&gt;&lt;urls&gt;&lt;related-urls&gt;&lt;url&gt;http://dx.doi.org/10.1039/C8SE00535D&lt;/url&gt;&lt;/related-urls&gt;&lt;/urls&gt;&lt;electronic-resource-num&gt;10.1039/C8SE00535D&lt;/electronic-resource-num&gt;&lt;/record&gt;&lt;/Cite&gt;&lt;/EndNote&gt;</w:instrText>
      </w:r>
      <w:r w:rsidRPr="009069BE">
        <w:rPr>
          <w:rFonts w:eastAsia="Times New Roman" w:cs="Arial"/>
        </w:rPr>
        <w:fldChar w:fldCharType="separate"/>
      </w:r>
      <w:r w:rsidRPr="009069BE">
        <w:rPr>
          <w:rFonts w:eastAsia="Times New Roman" w:cs="Arial"/>
          <w:noProof/>
        </w:rPr>
        <w:t>[</w:t>
      </w:r>
      <w:hyperlink w:anchor="_ENREF_8" w:tooltip="Dou, 2019 #8" w:history="1">
        <w:r w:rsidRPr="009069BE">
          <w:rPr>
            <w:rFonts w:eastAsia="Times New Roman" w:cs="Arial"/>
            <w:noProof/>
          </w:rPr>
          <w:t>8</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 xml:space="preserve">. Aquatic plants and manures are intrinsically high-moisture materials and more suited to wet processing techniques such as anaerobic digestion. High-moisture content biomass are normally more suited to wet/aqueous </w:t>
      </w:r>
      <w:r w:rsidRPr="009069BE">
        <w:rPr>
          <w:rFonts w:eastAsia="Times New Roman" w:cs="Arial"/>
        </w:rPr>
        <w:lastRenderedPageBreak/>
        <w:t xml:space="preserve">conversion process such as fermentation while a dry biomass such as woodchips is more economically suited to gasification, pyrolysis or combustion. Usually aqueous processing is used when the energy required for drying would be large compared to the energy content of the product formed </w:t>
      </w:r>
      <w:r w:rsidRPr="009069BE">
        <w:rPr>
          <w:rFonts w:eastAsia="Times New Roman" w:cs="Arial"/>
        </w:rPr>
        <w:fldChar w:fldCharType="begin"/>
      </w:r>
      <w:r w:rsidRPr="009069BE">
        <w:rPr>
          <w:rFonts w:eastAsia="Times New Roman" w:cs="Arial"/>
        </w:rPr>
        <w:instrText xml:space="preserve"> ADDIN EN.CITE &lt;EndNote&gt;&lt;Cite&gt;&lt;Author&gt;McKendry&lt;/Author&gt;&lt;Year&gt;2002&lt;/Year&gt;&lt;RecNum&gt;7&lt;/RecNum&gt;&lt;DisplayText&gt;[7]&lt;/DisplayText&gt;&lt;record&gt;&lt;rec-number&gt;7&lt;/rec-number&gt;&lt;foreign-keys&gt;&lt;key app="EN" db-id="5te09f5sdrd0d5exftzveszl02d0xzeax2wd" timestamp="1597202898"&gt;7&lt;/key&gt;&lt;/foreign-keys&gt;&lt;ref-type name="Journal Article"&gt;17&lt;/ref-type&gt;&lt;contributors&gt;&lt;authors&gt;&lt;author&gt;McKendry, Peter&lt;/author&gt;&lt;/authors&gt;&lt;/contributors&gt;&lt;titles&gt;&lt;title&gt;Energy production from biomass (part 1): overview of biomass&lt;/title&gt;&lt;secondary-title&gt;Bioresource technology&lt;/secondary-title&gt;&lt;/titles&gt;&lt;periodical&gt;&lt;full-title&gt;Bioresource technology&lt;/full-title&gt;&lt;/periodical&gt;&lt;pages&gt;37-46&lt;/pages&gt;&lt;volume&gt;83&lt;/volume&gt;&lt;number&gt;1&lt;/number&gt;&lt;dates&gt;&lt;year&gt;2002&lt;/year&gt;&lt;/dates&gt;&lt;isbn&gt;0960-8524&lt;/isbn&gt;&lt;urls&gt;&lt;/urls&gt;&lt;/record&gt;&lt;/Cite&gt;&lt;/EndNote&gt;</w:instrText>
      </w:r>
      <w:r w:rsidRPr="009069BE">
        <w:rPr>
          <w:rFonts w:eastAsia="Times New Roman" w:cs="Arial"/>
        </w:rPr>
        <w:fldChar w:fldCharType="separate"/>
      </w:r>
      <w:r w:rsidRPr="009069BE">
        <w:rPr>
          <w:rFonts w:eastAsia="Times New Roman" w:cs="Arial"/>
          <w:noProof/>
        </w:rPr>
        <w:t>[</w:t>
      </w:r>
      <w:hyperlink w:anchor="_ENREF_7" w:tooltip="McKendry, 2002 #7" w:history="1">
        <w:r w:rsidRPr="009069BE">
          <w:rPr>
            <w:rFonts w:eastAsia="Times New Roman" w:cs="Arial"/>
            <w:noProof/>
          </w:rPr>
          <w:t>7</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 xml:space="preserve">. However, there are other factors that must be taken into account in determining the selection of the conversion process. Some of these factors are including the ash, alkali and inorganic contents and trace elements, differences and irregularity in biomass, the low bulk density and high oxygen content. These factors may impact thermal conversion adversely </w:t>
      </w:r>
      <w:r w:rsidRPr="009069BE">
        <w:rPr>
          <w:rFonts w:eastAsia="Times New Roman" w:cs="Arial"/>
        </w:rPr>
        <w:fldChar w:fldCharType="begin"/>
      </w:r>
      <w:r w:rsidRPr="009069BE">
        <w:rPr>
          <w:rFonts w:eastAsia="Times New Roman" w:cs="Arial"/>
        </w:rPr>
        <w:instrText xml:space="preserve"> ADDIN EN.CITE &lt;EndNote&gt;&lt;Cite&gt;&lt;Author&gt;Ni&lt;/Author&gt;&lt;Year&gt;2006&lt;/Year&gt;&lt;RecNum&gt;9&lt;/RecNum&gt;&lt;DisplayText&gt;[9]&lt;/DisplayText&gt;&lt;record&gt;&lt;rec-number&gt;9&lt;/rec-number&gt;&lt;foreign-keys&gt;&lt;key app="EN" db-id="5te09f5sdrd0d5exftzveszl02d0xzeax2wd" timestamp="1597202898"&gt;9&lt;/key&gt;&lt;/foreign-keys&gt;&lt;ref-type name="Journal Article"&gt;17&lt;/ref-type&gt;&lt;contributors&gt;&lt;authors&gt;&lt;author&gt;Ni, Meng&lt;/author&gt;&lt;author&gt;Leung, Dennis Y. C.&lt;/author&gt;&lt;author&gt;Leung, Michael K. H.&lt;/author&gt;&lt;author&gt;Sumathy, K.&lt;/author&gt;&lt;/authors&gt;&lt;/contributors&gt;&lt;titles&gt;&lt;title&gt;An overview of hydrogen production from biomass&lt;/title&gt;&lt;secondary-title&gt;Fuel Processing Technology&lt;/secondary-title&gt;&lt;/titles&gt;&lt;periodical&gt;&lt;full-title&gt;Fuel Processing Technology&lt;/full-title&gt;&lt;/periodical&gt;&lt;pages&gt;461-472&lt;/pages&gt;&lt;volume&gt;87&lt;/volume&gt;&lt;number&gt;5&lt;/number&gt;&lt;keywords&gt;&lt;keyword&gt;Biomass&lt;/keyword&gt;&lt;keyword&gt;Pyrolysis&lt;/keyword&gt;&lt;keyword&gt;Gasification&lt;/keyword&gt;&lt;keyword&gt;Supercritical water&lt;/keyword&gt;&lt;keyword&gt;Fermentation&lt;/keyword&gt;&lt;keyword&gt;Biophotolysis&lt;/keyword&gt;&lt;/keywords&gt;&lt;dates&gt;&lt;year&gt;2006&lt;/year&gt;&lt;pub-dates&gt;&lt;date&gt;2006/05/01/&lt;/date&gt;&lt;/pub-dates&gt;&lt;/dates&gt;&lt;isbn&gt;0378-3820&lt;/isbn&gt;&lt;urls&gt;&lt;related-urls&gt;&lt;url&gt;http://www.sciencedirect.com/science/article/pii/S0378382005001980&lt;/url&gt;&lt;/related-urls&gt;&lt;/urls&gt;&lt;electronic-resource-num&gt;https://doi.org/10.1016/j.fuproc.2005.11.003&lt;/electronic-resource-num&gt;&lt;/record&gt;&lt;/Cite&gt;&lt;/EndNote&gt;</w:instrText>
      </w:r>
      <w:r w:rsidRPr="009069BE">
        <w:rPr>
          <w:rFonts w:eastAsia="Times New Roman" w:cs="Arial"/>
        </w:rPr>
        <w:fldChar w:fldCharType="separate"/>
      </w:r>
      <w:r w:rsidRPr="009069BE">
        <w:rPr>
          <w:rFonts w:eastAsia="Times New Roman" w:cs="Arial"/>
          <w:noProof/>
        </w:rPr>
        <w:t>[</w:t>
      </w:r>
      <w:hyperlink w:anchor="_ENREF_9" w:tooltip="Ni, 2006 #9" w:history="1">
        <w:r w:rsidRPr="009069BE">
          <w:rPr>
            <w:rFonts w:eastAsia="Times New Roman" w:cs="Arial"/>
            <w:noProof/>
          </w:rPr>
          <w:t>9</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 xml:space="preserve">. </w:t>
      </w:r>
    </w:p>
    <w:p w14:paraId="31AF9C9B" w14:textId="77777777" w:rsidR="00EE6FD1" w:rsidRPr="009069BE" w:rsidRDefault="00EE6FD1" w:rsidP="00EE6FD1">
      <w:pPr>
        <w:autoSpaceDE w:val="0"/>
        <w:autoSpaceDN w:val="0"/>
        <w:adjustRightInd w:val="0"/>
        <w:spacing w:before="120" w:after="0" w:line="240" w:lineRule="auto"/>
        <w:jc w:val="both"/>
        <w:rPr>
          <w:rFonts w:eastAsia="Times New Roman" w:cs="Arial"/>
        </w:rPr>
      </w:pPr>
      <w:r w:rsidRPr="009069BE">
        <w:rPr>
          <w:rFonts w:eastAsia="Times New Roman" w:cs="Arial"/>
        </w:rPr>
        <w:t>Numerous crops have been proposed or being tested for commercial energy farming which includes woody crops and grasses/herbaceous plants, starch and sugar crops and oilseeds. The main important characteristics of the ideal energy crops are:</w:t>
      </w:r>
    </w:p>
    <w:p w14:paraId="3917A95F" w14:textId="77777777" w:rsidR="00EE6FD1" w:rsidRPr="009069BE" w:rsidRDefault="00EE6FD1" w:rsidP="00BF51AA">
      <w:pPr>
        <w:numPr>
          <w:ilvl w:val="0"/>
          <w:numId w:val="3"/>
        </w:numPr>
        <w:autoSpaceDE w:val="0"/>
        <w:autoSpaceDN w:val="0"/>
        <w:adjustRightInd w:val="0"/>
        <w:spacing w:after="0" w:line="240" w:lineRule="auto"/>
        <w:contextualSpacing/>
        <w:jc w:val="both"/>
        <w:rPr>
          <w:rFonts w:eastAsia="Times New Roman" w:cs="Arial"/>
        </w:rPr>
      </w:pPr>
      <w:r w:rsidRPr="009069BE">
        <w:rPr>
          <w:rFonts w:eastAsia="Times New Roman" w:cs="Arial"/>
        </w:rPr>
        <w:t>High yield (maximum production of dry matter per hectare)</w:t>
      </w:r>
    </w:p>
    <w:p w14:paraId="5BC96ACA" w14:textId="77777777" w:rsidR="00EE6FD1" w:rsidRPr="009069BE" w:rsidRDefault="00EE6FD1" w:rsidP="00BF51AA">
      <w:pPr>
        <w:numPr>
          <w:ilvl w:val="0"/>
          <w:numId w:val="3"/>
        </w:numPr>
        <w:autoSpaceDE w:val="0"/>
        <w:autoSpaceDN w:val="0"/>
        <w:adjustRightInd w:val="0"/>
        <w:spacing w:after="0" w:line="240" w:lineRule="auto"/>
        <w:contextualSpacing/>
        <w:jc w:val="both"/>
        <w:rPr>
          <w:rFonts w:eastAsia="Times New Roman" w:cs="Arial"/>
        </w:rPr>
      </w:pPr>
      <w:r w:rsidRPr="009069BE">
        <w:rPr>
          <w:rFonts w:eastAsia="Times New Roman" w:cs="Arial"/>
        </w:rPr>
        <w:t>Low energy input to produce</w:t>
      </w:r>
    </w:p>
    <w:p w14:paraId="5912B9F2" w14:textId="77777777" w:rsidR="00EE6FD1" w:rsidRPr="009069BE" w:rsidRDefault="00EE6FD1" w:rsidP="00BF51AA">
      <w:pPr>
        <w:numPr>
          <w:ilvl w:val="0"/>
          <w:numId w:val="3"/>
        </w:numPr>
        <w:autoSpaceDE w:val="0"/>
        <w:autoSpaceDN w:val="0"/>
        <w:adjustRightInd w:val="0"/>
        <w:spacing w:after="0" w:line="240" w:lineRule="auto"/>
        <w:contextualSpacing/>
        <w:jc w:val="both"/>
        <w:rPr>
          <w:rFonts w:eastAsia="Times New Roman" w:cs="Arial"/>
        </w:rPr>
      </w:pPr>
      <w:r w:rsidRPr="009069BE">
        <w:rPr>
          <w:rFonts w:eastAsia="Times New Roman" w:cs="Arial"/>
        </w:rPr>
        <w:t>Low cost</w:t>
      </w:r>
    </w:p>
    <w:p w14:paraId="3E746EB4" w14:textId="77777777" w:rsidR="00EE6FD1" w:rsidRPr="009069BE" w:rsidRDefault="00EE6FD1" w:rsidP="00BF51AA">
      <w:pPr>
        <w:numPr>
          <w:ilvl w:val="0"/>
          <w:numId w:val="3"/>
        </w:numPr>
        <w:autoSpaceDE w:val="0"/>
        <w:autoSpaceDN w:val="0"/>
        <w:adjustRightInd w:val="0"/>
        <w:spacing w:after="0" w:line="240" w:lineRule="auto"/>
        <w:contextualSpacing/>
        <w:jc w:val="both"/>
        <w:rPr>
          <w:rFonts w:eastAsia="Times New Roman" w:cs="Arial"/>
        </w:rPr>
      </w:pPr>
      <w:r w:rsidRPr="009069BE">
        <w:rPr>
          <w:rFonts w:eastAsia="Times New Roman" w:cs="Arial"/>
        </w:rPr>
        <w:t>Least contaminants in the composition</w:t>
      </w:r>
    </w:p>
    <w:p w14:paraId="13C7B78D" w14:textId="77777777" w:rsidR="00EE6FD1" w:rsidRPr="009069BE" w:rsidRDefault="00EE6FD1" w:rsidP="00BF51AA">
      <w:pPr>
        <w:numPr>
          <w:ilvl w:val="0"/>
          <w:numId w:val="3"/>
        </w:numPr>
        <w:autoSpaceDE w:val="0"/>
        <w:autoSpaceDN w:val="0"/>
        <w:adjustRightInd w:val="0"/>
        <w:spacing w:after="0" w:line="240" w:lineRule="auto"/>
        <w:contextualSpacing/>
        <w:jc w:val="both"/>
        <w:rPr>
          <w:rFonts w:eastAsia="Times New Roman" w:cs="Arial"/>
        </w:rPr>
      </w:pPr>
      <w:r w:rsidRPr="009069BE">
        <w:rPr>
          <w:rFonts w:eastAsia="Times New Roman" w:cs="Arial"/>
        </w:rPr>
        <w:t>Low nutrient requirements</w:t>
      </w:r>
    </w:p>
    <w:p w14:paraId="7E5D7D00" w14:textId="2DA40013" w:rsidR="00EE6FD1" w:rsidRPr="009069BE" w:rsidRDefault="00EE6FD1" w:rsidP="00EE6FD1">
      <w:pPr>
        <w:autoSpaceDE w:val="0"/>
        <w:autoSpaceDN w:val="0"/>
        <w:adjustRightInd w:val="0"/>
        <w:spacing w:before="120" w:after="0" w:line="240" w:lineRule="auto"/>
        <w:jc w:val="both"/>
        <w:rPr>
          <w:rFonts w:eastAsia="Times New Roman" w:cs="Arial"/>
        </w:rPr>
      </w:pPr>
      <w:r w:rsidRPr="009069BE">
        <w:rPr>
          <w:rFonts w:eastAsia="Times New Roman" w:cs="Arial"/>
        </w:rPr>
        <w:t xml:space="preserve">Different types of biomass feedstock </w:t>
      </w:r>
      <w:r w:rsidR="00B27EA1" w:rsidRPr="009069BE">
        <w:rPr>
          <w:rFonts w:eastAsia="Times New Roman" w:cs="Arial"/>
        </w:rPr>
        <w:t>have</w:t>
      </w:r>
      <w:r w:rsidRPr="009069BE">
        <w:rPr>
          <w:rFonts w:eastAsia="Times New Roman" w:cs="Arial"/>
        </w:rPr>
        <w:t xml:space="preserve"> been tested to evaluate their hydrogen production potential. The main issues to consider in the selection of biomass as a feedstock for hydrogen production are the spectrum of cultivars available in each country and the growth time, the demands for each cultivar, harvesting, transport and pre-treatment cost. Agricultural residues, peanut shell, post-consumer wastes such as plastics, trap grease, mixed biomass and synthetic polymers and rapeseed have been widely tested for hydrogen production through pyrolysis and gasification. In order to solve the problem of decreasing reforming performance caused by char and coke deposition on the surface of catalyst fluidised catalysts beds are usually used </w:t>
      </w:r>
      <w:r w:rsidRPr="009069BE">
        <w:rPr>
          <w:rFonts w:eastAsia="Times New Roman" w:cs="Arial"/>
        </w:rPr>
        <w:fldChar w:fldCharType="begin"/>
      </w:r>
      <w:r w:rsidRPr="009069BE">
        <w:rPr>
          <w:rFonts w:eastAsia="Times New Roman" w:cs="Arial"/>
        </w:rPr>
        <w:instrText xml:space="preserve"> ADDIN EN.CITE &lt;EndNote&gt;&lt;Cite&gt;&lt;Author&gt;Balat&lt;/Author&gt;&lt;Year&gt;2010&lt;/Year&gt;&lt;RecNum&gt;10&lt;/RecNum&gt;&lt;DisplayText&gt;[10]&lt;/DisplayText&gt;&lt;record&gt;&lt;rec-number&gt;10&lt;/rec-number&gt;&lt;foreign-keys&gt;&lt;key app="EN" db-id="5te09f5sdrd0d5exftzveszl02d0xzeax2wd" timestamp="1597202898"&gt;10&lt;/key&gt;&lt;/foreign-keys&gt;&lt;ref-type name="Journal Article"&gt;17&lt;/ref-type&gt;&lt;contributors&gt;&lt;authors&gt;&lt;author&gt;Balat, Havva&lt;/author&gt;&lt;author&gt;Kırtay, Elif&lt;/author&gt;&lt;/authors&gt;&lt;/contributors&gt;&lt;titles&gt;&lt;title&gt;Hydrogen from biomass–present scenario and future prospects&lt;/title&gt;&lt;secondary-title&gt;International journal of hydrogen energy&lt;/secondary-title&gt;&lt;/titles&gt;&lt;periodical&gt;&lt;full-title&gt;International journal of hydrogen energy&lt;/full-title&gt;&lt;/periodical&gt;&lt;pages&gt;7416-7426&lt;/pages&gt;&lt;volume&gt;35&lt;/volume&gt;&lt;number&gt;14&lt;/number&gt;&lt;dates&gt;&lt;year&gt;2010&lt;/year&gt;&lt;/dates&gt;&lt;isbn&gt;0360-3199&lt;/isbn&gt;&lt;urls&gt;&lt;/urls&gt;&lt;/record&gt;&lt;/Cite&gt;&lt;/EndNote&gt;</w:instrText>
      </w:r>
      <w:r w:rsidRPr="009069BE">
        <w:rPr>
          <w:rFonts w:eastAsia="Times New Roman" w:cs="Arial"/>
        </w:rPr>
        <w:fldChar w:fldCharType="separate"/>
      </w:r>
      <w:r w:rsidRPr="009069BE">
        <w:rPr>
          <w:rFonts w:eastAsia="Times New Roman" w:cs="Arial"/>
          <w:noProof/>
        </w:rPr>
        <w:t>[</w:t>
      </w:r>
      <w:hyperlink w:anchor="_ENREF_10" w:tooltip="Balat, 2010 #10" w:history="1">
        <w:r w:rsidRPr="009069BE">
          <w:rPr>
            <w:rFonts w:eastAsia="Times New Roman" w:cs="Arial"/>
            <w:noProof/>
          </w:rPr>
          <w:t>10</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 xml:space="preserve">. However, the main current feedstock for gasification is lignocellulosic biomass, namely wood and residues from forestry and agricultural activities </w:t>
      </w:r>
      <w:r w:rsidRPr="009069BE">
        <w:rPr>
          <w:rFonts w:eastAsia="Times New Roman" w:cs="Arial"/>
        </w:rPr>
        <w:fldChar w:fldCharType="begin"/>
      </w:r>
      <w:r w:rsidRPr="009069BE">
        <w:rPr>
          <w:rFonts w:eastAsia="Times New Roman" w:cs="Arial"/>
        </w:rPr>
        <w:instrText xml:space="preserve"> ADDIN EN.CITE &lt;EndNote&gt;&lt;Cite&gt;&lt;Author&gt;Hrbek&lt;/Author&gt;&lt;Year&gt;2016&lt;/Year&gt;&lt;RecNum&gt;11&lt;/RecNum&gt;&lt;DisplayText&gt;[11]&lt;/DisplayText&gt;&lt;record&gt;&lt;rec-number&gt;11&lt;/rec-number&gt;&lt;foreign-keys&gt;&lt;key app="EN" db-id="5te09f5sdrd0d5exftzveszl02d0xzeax2wd" timestamp="1597202899"&gt;11&lt;/key&gt;&lt;/foreign-keys&gt;&lt;ref-type name="Generic"&gt;13&lt;/ref-type&gt;&lt;contributors&gt;&lt;authors&gt;&lt;author&gt;Hrbek, Jitka&lt;/author&gt;&lt;/authors&gt;&lt;/contributors&gt;&lt;titles&gt;&lt;title&gt;Status report on thermal biomass gasification in countries participating in IEA Bioenergy Task 33&lt;/title&gt;&lt;/titles&gt;&lt;dates&gt;&lt;year&gt;2016&lt;/year&gt;&lt;/dates&gt;&lt;publisher&gt;Accessed&lt;/publisher&gt;&lt;urls&gt;&lt;/urls&gt;&lt;/record&gt;&lt;/Cite&gt;&lt;/EndNote&gt;</w:instrText>
      </w:r>
      <w:r w:rsidRPr="009069BE">
        <w:rPr>
          <w:rFonts w:eastAsia="Times New Roman" w:cs="Arial"/>
        </w:rPr>
        <w:fldChar w:fldCharType="separate"/>
      </w:r>
      <w:r w:rsidRPr="009069BE">
        <w:rPr>
          <w:rFonts w:eastAsia="Times New Roman" w:cs="Arial"/>
          <w:noProof/>
        </w:rPr>
        <w:t>[</w:t>
      </w:r>
      <w:hyperlink w:anchor="_ENREF_11" w:tooltip="Hrbek, 2016 #11" w:history="1">
        <w:r w:rsidRPr="009069BE">
          <w:rPr>
            <w:rFonts w:eastAsia="Times New Roman" w:cs="Arial"/>
            <w:noProof/>
          </w:rPr>
          <w:t>11</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 xml:space="preserve">. Around 80% of the commercial and operating biomass gasification plants run on woody biomass mostly wood chips </w:t>
      </w:r>
      <w:r w:rsidRPr="009069BE">
        <w:rPr>
          <w:rFonts w:eastAsia="Times New Roman" w:cs="Arial"/>
        </w:rPr>
        <w:fldChar w:fldCharType="begin"/>
      </w:r>
      <w:r w:rsidRPr="009069BE">
        <w:rPr>
          <w:rFonts w:eastAsia="Times New Roman" w:cs="Arial"/>
        </w:rPr>
        <w:instrText xml:space="preserve"> ADDIN EN.CITE &lt;EndNote&gt;&lt;Cite&gt;&lt;Author&gt;Bioenergy&lt;/Author&gt;&lt;Year&gt;2018&lt;/Year&gt;&lt;RecNum&gt;12&lt;/RecNum&gt;&lt;DisplayText&gt;[12]&lt;/DisplayText&gt;&lt;record&gt;&lt;rec-number&gt;12&lt;/rec-number&gt;&lt;foreign-keys&gt;&lt;key app="EN" db-id="5te09f5sdrd0d5exftzveszl02d0xzeax2wd" timestamp="1597202899"&gt;12&lt;/key&gt;&lt;/foreign-keys&gt;&lt;ref-type name="Report"&gt;27&lt;/ref-type&gt;&lt;contributors&gt;&lt;authors&gt;&lt;author&gt;IEA Bioenergy&lt;/author&gt;&lt;/authors&gt;&lt;/contributors&gt;&lt;titles&gt;&lt;title&gt;Bioenergy policies and status of implementation&lt;/title&gt;&lt;/titles&gt;&lt;dates&gt;&lt;year&gt;2018&lt;/year&gt;&lt;/dates&gt;&lt;urls&gt;&lt;/urls&gt;&lt;/record&gt;&lt;/Cite&gt;&lt;/EndNote&gt;</w:instrText>
      </w:r>
      <w:r w:rsidRPr="009069BE">
        <w:rPr>
          <w:rFonts w:eastAsia="Times New Roman" w:cs="Arial"/>
        </w:rPr>
        <w:fldChar w:fldCharType="separate"/>
      </w:r>
      <w:r w:rsidRPr="009069BE">
        <w:rPr>
          <w:rFonts w:eastAsia="Times New Roman" w:cs="Arial"/>
          <w:noProof/>
        </w:rPr>
        <w:t>[</w:t>
      </w:r>
      <w:hyperlink w:anchor="_ENREF_12" w:tooltip="Bioenergy, 2018 #12" w:history="1">
        <w:r w:rsidRPr="009069BE">
          <w:rPr>
            <w:rFonts w:eastAsia="Times New Roman" w:cs="Arial"/>
            <w:noProof/>
          </w:rPr>
          <w:t>12</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w:t>
      </w:r>
    </w:p>
    <w:p w14:paraId="639151F9" w14:textId="77777777" w:rsidR="00EE6FD1" w:rsidRPr="00CD1F81" w:rsidRDefault="00EE6FD1" w:rsidP="00B27EA1">
      <w:pPr>
        <w:pStyle w:val="Heading3"/>
      </w:pPr>
      <w:bookmarkStart w:id="332" w:name="_Toc149560794"/>
      <w:r w:rsidRPr="00CD1F81">
        <w:t xml:space="preserve">Potential </w:t>
      </w:r>
      <w:r w:rsidRPr="009069BE">
        <w:t>Biomass</w:t>
      </w:r>
      <w:r w:rsidRPr="00CD1F81">
        <w:t xml:space="preserve"> Feedstock for bioenergy </w:t>
      </w:r>
      <w:r w:rsidRPr="00B27EA1">
        <w:t>production</w:t>
      </w:r>
      <w:r w:rsidRPr="00CD1F81">
        <w:t xml:space="preserve"> in Australia</w:t>
      </w:r>
      <w:bookmarkEnd w:id="332"/>
      <w:r w:rsidRPr="00CD1F81">
        <w:t xml:space="preserve"> </w:t>
      </w:r>
    </w:p>
    <w:p w14:paraId="5902A9BA" w14:textId="1C2413B0" w:rsidR="00EE6FD1" w:rsidRPr="009069BE" w:rsidRDefault="00EE6FD1" w:rsidP="00EE6FD1">
      <w:pPr>
        <w:spacing w:after="160" w:line="259" w:lineRule="auto"/>
        <w:jc w:val="both"/>
        <w:rPr>
          <w:rFonts w:eastAsia="Times New Roman" w:cs="Arial"/>
        </w:rPr>
      </w:pPr>
      <w:r w:rsidRPr="009069BE">
        <w:rPr>
          <w:rFonts w:eastAsia="Times New Roman" w:cs="Arial"/>
        </w:rPr>
        <w:t xml:space="preserve">The potential to increase the energy produced from biomass relies on different factors, including the feedstock and the resources available. While the resources are abundant in Australia, but are currently underutilised. The biomass resources come in the form of specifically grown crops, or by-products generated in agriculture such as slurries and manures or from industrial applications such as paper, wood, furniture manufacturing and municipal solid waste. However, the majority of bioenergy comes from the combustion of sugarcane bagasse </w:t>
      </w:r>
      <w:r w:rsidRPr="009069BE">
        <w:rPr>
          <w:rFonts w:eastAsia="Times New Roman" w:cs="Arial"/>
        </w:rPr>
        <w:fldChar w:fldCharType="begin"/>
      </w:r>
      <w:r w:rsidRPr="009069BE">
        <w:rPr>
          <w:rFonts w:eastAsia="Times New Roman" w:cs="Arial"/>
        </w:rPr>
        <w:instrText xml:space="preserve"> ADDIN EN.CITE &lt;EndNote&gt;&lt;Cite ExcludeAuth="1"&gt;&lt;Year&gt;2008&lt;/Year&gt;&lt;RecNum&gt;13&lt;/RecNum&gt;&lt;DisplayText&gt;[13]&lt;/DisplayText&gt;&lt;record&gt;&lt;rec-number&gt;13&lt;/rec-number&gt;&lt;foreign-keys&gt;&lt;key app="EN" db-id="5te09f5sdrd0d5exftzveszl02d0xzeax2wd" timestamp="1597202899"&gt;13&lt;/key&gt;&lt;/foreign-keys&gt;&lt;ref-type name="Report"&gt;27&lt;/ref-type&gt;&lt;contributors&gt;&lt;tertiary-authors&gt;&lt;author&gt;Clean Energy Council&lt;/author&gt;&lt;/tertiary-authors&gt;&lt;/contributors&gt;&lt;titles&gt;&lt;title&gt;Australian Bioenergy Roadmap&lt;/title&gt;&lt;/titles&gt;&lt;dates&gt;&lt;year&gt;2008&lt;/year&gt;&lt;/dates&gt;&lt;urls&gt;&lt;/urls&gt;&lt;electronic-resource-num&gt;&lt;style face="normal" font="default" size="100%"&gt;http://biomassproducer.com.au/wp-content/uploads/&lt;/style&gt;&lt;style face="normal" font="default" charset="178" size="100%"&gt;2013&lt;/style&gt;&lt;style face="normal" font="default" size="100%"&gt;/&lt;/style&gt;&lt;style face="normal" font="default" charset="178" size="100%"&gt;11&lt;/style&gt;&lt;style face="normal" font="default" size="100%"&gt;/&lt;/style&gt;&lt;style face="normal" font="default" charset="178" size="100%"&gt;01&lt;/style&gt;&lt;style face="normal" font="default" size="100%"&gt;AustralianBioenergyRoadmap.pdf&lt;/style&gt;&lt;/electronic-resource-num&gt;&lt;/record&gt;&lt;/Cite&gt;&lt;/EndNote&gt;</w:instrText>
      </w:r>
      <w:r w:rsidRPr="009069BE">
        <w:rPr>
          <w:rFonts w:eastAsia="Times New Roman" w:cs="Arial"/>
        </w:rPr>
        <w:fldChar w:fldCharType="separate"/>
      </w:r>
      <w:r w:rsidRPr="009069BE">
        <w:rPr>
          <w:rFonts w:eastAsia="Times New Roman" w:cs="Arial"/>
          <w:noProof/>
        </w:rPr>
        <w:t>[</w:t>
      </w:r>
      <w:hyperlink w:anchor="_ENREF_13" w:tooltip=", 2008 #13" w:history="1">
        <w:r w:rsidRPr="009069BE">
          <w:rPr>
            <w:rFonts w:eastAsia="Times New Roman" w:cs="Arial"/>
            <w:noProof/>
          </w:rPr>
          <w:t>13</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 xml:space="preserve">. Bioenergy resource sector in Australia is summarised in </w:t>
      </w:r>
      <w:r w:rsidRPr="009069BE">
        <w:rPr>
          <w:rFonts w:eastAsia="Times New Roman" w:cs="Arial"/>
          <w:szCs w:val="18"/>
        </w:rPr>
        <w:fldChar w:fldCharType="begin"/>
      </w:r>
      <w:r w:rsidRPr="009069BE">
        <w:rPr>
          <w:rFonts w:eastAsia="Times New Roman" w:cs="Arial"/>
          <w:szCs w:val="18"/>
        </w:rPr>
        <w:instrText xml:space="preserve"> REF _Ref40101749 \h  \* MERGEFORMAT </w:instrText>
      </w:r>
      <w:r w:rsidRPr="009069BE">
        <w:rPr>
          <w:rFonts w:eastAsia="Times New Roman" w:cs="Arial"/>
          <w:szCs w:val="18"/>
        </w:rPr>
      </w:r>
      <w:r w:rsidRPr="009069BE">
        <w:rPr>
          <w:rFonts w:eastAsia="Times New Roman" w:cs="Arial"/>
          <w:szCs w:val="18"/>
        </w:rPr>
        <w:fldChar w:fldCharType="separate"/>
      </w:r>
      <w:r w:rsidR="000A0462" w:rsidRPr="000A0462">
        <w:rPr>
          <w:rFonts w:eastAsia="Times New Roman" w:cs="Arial"/>
          <w:szCs w:val="18"/>
        </w:rPr>
        <w:t>Table 8.7</w:t>
      </w:r>
      <w:r w:rsidRPr="009069BE">
        <w:rPr>
          <w:rFonts w:eastAsia="Times New Roman" w:cs="Arial"/>
          <w:szCs w:val="18"/>
        </w:rPr>
        <w:fldChar w:fldCharType="end"/>
      </w:r>
      <w:r w:rsidRPr="009069BE">
        <w:rPr>
          <w:rFonts w:eastAsia="Times New Roman" w:cs="Arial"/>
        </w:rPr>
        <w:t xml:space="preserve"> </w:t>
      </w:r>
      <w:r w:rsidRPr="009069BE">
        <w:rPr>
          <w:rFonts w:eastAsia="Times New Roman" w:cs="Arial"/>
        </w:rPr>
        <w:fldChar w:fldCharType="begin"/>
      </w:r>
      <w:r w:rsidRPr="009069BE">
        <w:rPr>
          <w:rFonts w:eastAsia="Times New Roman" w:cs="Arial"/>
        </w:rPr>
        <w:instrText xml:space="preserve"> ADDIN EN.CITE &lt;EndNote&gt;&lt;Cite&gt;&lt;Author&gt;Stucley&lt;/Author&gt;&lt;Year&gt;2004&lt;/Year&gt;&lt;RecNum&gt;14&lt;/RecNum&gt;&lt;DisplayText&gt;[14]&lt;/DisplayText&gt;&lt;record&gt;&lt;rec-number&gt;14&lt;/rec-number&gt;&lt;foreign-keys&gt;&lt;key app="EN" db-id="5te09f5sdrd0d5exftzveszl02d0xzeax2wd" timestamp="1597202899"&gt;14&lt;/key&gt;&lt;/foreign-keys&gt;&lt;ref-type name="Book"&gt;6&lt;/ref-type&gt;&lt;contributors&gt;&lt;authors&gt;&lt;author&gt;Stucley, Colin Roy&lt;/author&gt;&lt;/authors&gt;&lt;/contributors&gt;&lt;titles&gt;&lt;title&gt;Biomass energy production in Australia: Status, costs and opportunities for major technologies&lt;/title&gt;&lt;/titles&gt;&lt;dates&gt;&lt;year&gt;2004&lt;/year&gt;&lt;/dates&gt;&lt;publisher&gt;Rural Industries Research and Development Corporation&lt;/publisher&gt;&lt;isbn&gt;0642587418&lt;/isbn&gt;&lt;urls&gt;&lt;/urls&gt;&lt;/record&gt;&lt;/Cite&gt;&lt;/EndNote&gt;</w:instrText>
      </w:r>
      <w:r w:rsidRPr="009069BE">
        <w:rPr>
          <w:rFonts w:eastAsia="Times New Roman" w:cs="Arial"/>
        </w:rPr>
        <w:fldChar w:fldCharType="separate"/>
      </w:r>
      <w:r w:rsidRPr="009069BE">
        <w:rPr>
          <w:rFonts w:eastAsia="Times New Roman" w:cs="Arial"/>
          <w:noProof/>
        </w:rPr>
        <w:t>[</w:t>
      </w:r>
      <w:hyperlink w:anchor="_ENREF_14" w:tooltip="Stucley, 2004 #14" w:history="1">
        <w:r w:rsidRPr="009069BE">
          <w:rPr>
            <w:rFonts w:eastAsia="Times New Roman" w:cs="Arial"/>
            <w:noProof/>
          </w:rPr>
          <w:t>14</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w:t>
      </w:r>
    </w:p>
    <w:p w14:paraId="56363077" w14:textId="7FADBFF9" w:rsidR="00EE6FD1" w:rsidRPr="009069BE" w:rsidRDefault="00EE6FD1" w:rsidP="00EE6FD1">
      <w:pPr>
        <w:spacing w:after="160" w:line="259" w:lineRule="auto"/>
        <w:jc w:val="both"/>
        <w:rPr>
          <w:rFonts w:eastAsia="Times New Roman" w:cs="Arial"/>
        </w:rPr>
      </w:pPr>
      <w:r w:rsidRPr="009069BE">
        <w:rPr>
          <w:rFonts w:eastAsia="Times New Roman" w:cs="Arial"/>
        </w:rPr>
        <w:t xml:space="preserve">The biomass conversion routes can determine whether or not a project is commercially viable and the costs for these conversion processes are often very site and project specific. They vary with the source of raw biomass, its moisture content, the transport distance, the complexity of the process involved, the plant scale, the value of any co-products, the savings of disposal cost if a waste, the reduction in greenhouse gas emissions, the market value for the bioenergy, and whether there are subsidies and incentives available. Careful analysis and risk assessment are therefore required to get a good overview of what is involved and the chance of commercial success for each project </w:t>
      </w:r>
      <w:r w:rsidRPr="009069BE">
        <w:rPr>
          <w:rFonts w:eastAsia="Times New Roman" w:cs="Arial"/>
        </w:rPr>
        <w:fldChar w:fldCharType="begin"/>
      </w:r>
      <w:r w:rsidRPr="009069BE">
        <w:rPr>
          <w:rFonts w:eastAsia="Times New Roman" w:cs="Arial"/>
        </w:rPr>
        <w:instrText xml:space="preserve"> ADDIN EN.CITE &lt;EndNote&gt;&lt;Cite&gt;&lt;Author&gt;Australia&lt;/Author&gt;&lt;Year&gt;2011&lt;/Year&gt;&lt;RecNum&gt;15&lt;/RecNum&gt;&lt;DisplayText&gt;[15, 16]&lt;/DisplayText&gt;&lt;record&gt;&lt;rec-number&gt;15&lt;/rec-number&gt;&lt;foreign-keys&gt;&lt;key app="EN" db-id="5te09f5sdrd0d5exftzveszl02d0xzeax2wd" timestamp="1597202899"&gt;15&lt;/key&gt;&lt;/foreign-keys&gt;&lt;ref-type name="Government Document"&gt;46&lt;/ref-type&gt;&lt;contributors&gt;&lt;authors&gt;&lt;author&gt;Bioenergy Australia &lt;/author&gt;&lt;/authors&gt;&lt;secondary-authors&gt;&lt;author&gt;Agriculture, Resources, Fisheries and Forestry Committee&lt;/author&gt;&lt;/secondary-authors&gt;&lt;/contributors&gt;&lt;titles&gt;&lt;title&gt;Growing Australian Forestry&lt;/title&gt;&lt;/titles&gt;&lt;dates&gt;&lt;year&gt;2011&lt;/year&gt;&lt;/dates&gt;&lt;urls&gt;&lt;/urls&gt;&lt;/record&gt;&lt;/Cite&gt;&lt;Cite&gt;&lt;Author&gt;Stucley&lt;/Author&gt;&lt;Year&gt;2012&lt;/Year&gt;&lt;RecNum&gt;16&lt;/RecNum&gt;&lt;record&gt;&lt;rec-number&gt;16&lt;/rec-number&gt;&lt;foreign-keys&gt;&lt;key app="EN" db-id="5te09f5sdrd0d5exftzveszl02d0xzeax2wd" timestamp="1597202899"&gt;16&lt;/key&gt;&lt;/foreign-keys&gt;&lt;ref-type name="Journal Article"&gt;17&lt;/ref-type&gt;&lt;contributors&gt;&lt;authors&gt;&lt;author&gt;Stucley, Colin&lt;/author&gt;&lt;author&gt;Schuck, Stephen&lt;/author&gt;&lt;author&gt;Sims, Ralph&lt;/author&gt;&lt;author&gt;Bland, Jim&lt;/author&gt;&lt;author&gt;Marino, Belinda&lt;/author&gt;&lt;author&gt;Borowitzka, Michael&lt;/author&gt;&lt;author&gt;Abadi, Amir&lt;/author&gt;&lt;author&gt;Bartle, John&lt;/author&gt;&lt;author&gt;Giles, Richard&lt;/author&gt;&lt;author&gt;Thomas, Quenten&lt;/author&gt;&lt;/authors&gt;&lt;/contributors&gt;&lt;titles&gt;&lt;title&gt;Bioenergy in Australia: status and opportunities&lt;/title&gt;&lt;/titles&gt;&lt;dates&gt;&lt;year&gt;2012&lt;/year&gt;&lt;/dates&gt;&lt;urls&gt;&lt;/urls&gt;&lt;/record&gt;&lt;/Cite&gt;&lt;/EndNote&gt;</w:instrText>
      </w:r>
      <w:r w:rsidRPr="009069BE">
        <w:rPr>
          <w:rFonts w:eastAsia="Times New Roman" w:cs="Arial"/>
        </w:rPr>
        <w:fldChar w:fldCharType="separate"/>
      </w:r>
      <w:r w:rsidRPr="009069BE">
        <w:rPr>
          <w:rFonts w:eastAsia="Times New Roman" w:cs="Arial"/>
          <w:noProof/>
        </w:rPr>
        <w:t>[</w:t>
      </w:r>
      <w:hyperlink w:anchor="_ENREF_15" w:tooltip="Australia, 2011 #15" w:history="1">
        <w:r w:rsidRPr="009069BE">
          <w:rPr>
            <w:rFonts w:eastAsia="Times New Roman" w:cs="Arial"/>
            <w:noProof/>
          </w:rPr>
          <w:t>15</w:t>
        </w:r>
      </w:hyperlink>
      <w:r w:rsidRPr="009069BE">
        <w:rPr>
          <w:rFonts w:eastAsia="Times New Roman" w:cs="Arial"/>
          <w:noProof/>
        </w:rPr>
        <w:t xml:space="preserve">, </w:t>
      </w:r>
      <w:hyperlink w:anchor="_ENREF_16" w:tooltip="Stucley, 2012 #16" w:history="1">
        <w:r w:rsidRPr="009069BE">
          <w:rPr>
            <w:rFonts w:eastAsia="Times New Roman" w:cs="Arial"/>
            <w:noProof/>
          </w:rPr>
          <w:t>16</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 xml:space="preserve">. Over time it is expected that bioenergy project costs will reduce as industry knowledge increases with regard to feed materials, technical alternatives for processing, and operating characteristics. </w:t>
      </w:r>
    </w:p>
    <w:p w14:paraId="77EE34A5" w14:textId="724BF172" w:rsidR="00EE6FD1" w:rsidRPr="00CD1F81" w:rsidRDefault="00EE6FD1" w:rsidP="00EE6FD1">
      <w:pPr>
        <w:pStyle w:val="Caption"/>
        <w:keepNext/>
        <w:rPr>
          <w:szCs w:val="20"/>
        </w:rPr>
      </w:pPr>
      <w:bookmarkStart w:id="333" w:name="_Ref40101749"/>
      <w:bookmarkStart w:id="334" w:name="_Toc149572629"/>
      <w:r w:rsidRPr="00CD1F81">
        <w:rPr>
          <w:szCs w:val="20"/>
        </w:rPr>
        <w:lastRenderedPageBreak/>
        <w:t xml:space="preserve">Table </w:t>
      </w:r>
      <w:r w:rsidR="006C4330">
        <w:rPr>
          <w:szCs w:val="20"/>
        </w:rPr>
        <w:fldChar w:fldCharType="begin"/>
      </w:r>
      <w:r w:rsidR="006C4330">
        <w:rPr>
          <w:szCs w:val="20"/>
        </w:rPr>
        <w:instrText xml:space="preserve"> STYLEREF 1 \s </w:instrText>
      </w:r>
      <w:r w:rsidR="006C4330">
        <w:rPr>
          <w:szCs w:val="20"/>
        </w:rPr>
        <w:fldChar w:fldCharType="separate"/>
      </w:r>
      <w:r w:rsidR="000A0462">
        <w:rPr>
          <w:noProof/>
          <w:szCs w:val="20"/>
        </w:rPr>
        <w:t>8</w:t>
      </w:r>
      <w:r w:rsidR="006C4330">
        <w:rPr>
          <w:szCs w:val="20"/>
        </w:rPr>
        <w:fldChar w:fldCharType="end"/>
      </w:r>
      <w:r w:rsidR="006C4330">
        <w:rPr>
          <w:szCs w:val="20"/>
        </w:rPr>
        <w:t>.</w:t>
      </w:r>
      <w:r w:rsidR="006C4330">
        <w:rPr>
          <w:szCs w:val="20"/>
        </w:rPr>
        <w:fldChar w:fldCharType="begin"/>
      </w:r>
      <w:r w:rsidR="006C4330">
        <w:rPr>
          <w:szCs w:val="20"/>
        </w:rPr>
        <w:instrText xml:space="preserve"> SEQ Table \* ARABIC \s 1 </w:instrText>
      </w:r>
      <w:r w:rsidR="006C4330">
        <w:rPr>
          <w:szCs w:val="20"/>
        </w:rPr>
        <w:fldChar w:fldCharType="separate"/>
      </w:r>
      <w:r w:rsidR="000A0462">
        <w:rPr>
          <w:noProof/>
          <w:szCs w:val="20"/>
        </w:rPr>
        <w:t>7</w:t>
      </w:r>
      <w:r w:rsidR="006C4330">
        <w:rPr>
          <w:szCs w:val="20"/>
        </w:rPr>
        <w:fldChar w:fldCharType="end"/>
      </w:r>
      <w:bookmarkEnd w:id="333"/>
      <w:r w:rsidRPr="00CD1F81">
        <w:rPr>
          <w:szCs w:val="20"/>
          <w:lang w:val="en-US"/>
        </w:rPr>
        <w:t xml:space="preserve"> Bioenergy resources sector in Australia</w:t>
      </w:r>
      <w:bookmarkEnd w:id="334"/>
    </w:p>
    <w:tbl>
      <w:tblPr>
        <w:tblStyle w:val="ListTable4-Accent1"/>
        <w:tblW w:w="5000" w:type="pct"/>
        <w:tblLook w:val="04A0" w:firstRow="1" w:lastRow="0" w:firstColumn="1" w:lastColumn="0" w:noHBand="0" w:noVBand="1"/>
      </w:tblPr>
      <w:tblGrid>
        <w:gridCol w:w="3072"/>
        <w:gridCol w:w="5938"/>
      </w:tblGrid>
      <w:tr w:rsidR="00EE6FD1" w:rsidRPr="009069BE" w14:paraId="5FCFE117" w14:textId="77777777" w:rsidTr="00F21222">
        <w:trPr>
          <w:cnfStyle w:val="100000000000" w:firstRow="1" w:lastRow="0"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705" w:type="pct"/>
          </w:tcPr>
          <w:p w14:paraId="0866A1F8" w14:textId="77777777" w:rsidR="00EE6FD1" w:rsidRPr="009069BE" w:rsidRDefault="00EE6FD1" w:rsidP="00F21222">
            <w:pPr>
              <w:spacing w:after="0"/>
              <w:jc w:val="both"/>
              <w:rPr>
                <w:rFonts w:eastAsia="Times New Roman" w:cs="Arial"/>
                <w:sz w:val="20"/>
                <w:szCs w:val="20"/>
              </w:rPr>
            </w:pPr>
            <w:r w:rsidRPr="009069BE">
              <w:rPr>
                <w:rFonts w:eastAsia="Times New Roman" w:cs="Arial"/>
                <w:sz w:val="20"/>
                <w:szCs w:val="20"/>
              </w:rPr>
              <w:t>Resource sector</w:t>
            </w:r>
          </w:p>
        </w:tc>
        <w:tc>
          <w:tcPr>
            <w:tcW w:w="3295" w:type="pct"/>
          </w:tcPr>
          <w:p w14:paraId="64605CAA" w14:textId="77777777" w:rsidR="00EE6FD1" w:rsidRPr="009069BE" w:rsidRDefault="00EE6FD1" w:rsidP="00F21222">
            <w:pPr>
              <w:spacing w:after="0"/>
              <w:jc w:val="both"/>
              <w:cnfStyle w:val="100000000000" w:firstRow="1"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 xml:space="preserve">Definition </w:t>
            </w:r>
          </w:p>
        </w:tc>
      </w:tr>
      <w:tr w:rsidR="00EE6FD1" w:rsidRPr="009069BE" w14:paraId="5C468C39" w14:textId="77777777" w:rsidTr="00F21222">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1705" w:type="pct"/>
          </w:tcPr>
          <w:p w14:paraId="44FB0872" w14:textId="77777777" w:rsidR="00EE6FD1" w:rsidRPr="009069BE" w:rsidRDefault="00EE6FD1" w:rsidP="00F21222">
            <w:pPr>
              <w:spacing w:after="0"/>
              <w:jc w:val="both"/>
              <w:rPr>
                <w:rFonts w:eastAsia="Times New Roman" w:cs="Arial"/>
                <w:sz w:val="20"/>
                <w:szCs w:val="20"/>
              </w:rPr>
            </w:pPr>
            <w:r w:rsidRPr="009069BE">
              <w:rPr>
                <w:rFonts w:eastAsia="Times New Roman" w:cs="Arial"/>
                <w:sz w:val="20"/>
                <w:szCs w:val="20"/>
              </w:rPr>
              <w:t>Agricultural-related  wastes</w:t>
            </w:r>
          </w:p>
        </w:tc>
        <w:tc>
          <w:tcPr>
            <w:tcW w:w="3295" w:type="pct"/>
          </w:tcPr>
          <w:p w14:paraId="6D7FD620" w14:textId="77777777" w:rsidR="00EE6FD1" w:rsidRPr="009069BE" w:rsidRDefault="00EE6FD1" w:rsidP="00F21222">
            <w:pPr>
              <w:spacing w:after="0"/>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Agricultural-related wastes are a very diverse resource including resources such as crop and food residues and livestock wastes</w:t>
            </w:r>
          </w:p>
        </w:tc>
      </w:tr>
      <w:tr w:rsidR="00EE6FD1" w:rsidRPr="009069BE" w14:paraId="20C7FD1F" w14:textId="77777777" w:rsidTr="00F21222">
        <w:trPr>
          <w:trHeight w:val="510"/>
        </w:trPr>
        <w:tc>
          <w:tcPr>
            <w:cnfStyle w:val="001000000000" w:firstRow="0" w:lastRow="0" w:firstColumn="1" w:lastColumn="0" w:oddVBand="0" w:evenVBand="0" w:oddHBand="0" w:evenHBand="0" w:firstRowFirstColumn="0" w:firstRowLastColumn="0" w:lastRowFirstColumn="0" w:lastRowLastColumn="0"/>
            <w:tcW w:w="1705" w:type="pct"/>
          </w:tcPr>
          <w:p w14:paraId="197E57A0" w14:textId="77777777" w:rsidR="00EE6FD1" w:rsidRPr="009069BE" w:rsidRDefault="00EE6FD1" w:rsidP="00F21222">
            <w:pPr>
              <w:spacing w:after="0"/>
              <w:jc w:val="both"/>
              <w:rPr>
                <w:rFonts w:eastAsia="Times New Roman" w:cs="Arial"/>
                <w:sz w:val="20"/>
                <w:szCs w:val="20"/>
              </w:rPr>
            </w:pPr>
            <w:r w:rsidRPr="009069BE">
              <w:rPr>
                <w:rFonts w:eastAsia="Times New Roman" w:cs="Arial"/>
                <w:sz w:val="20"/>
                <w:szCs w:val="20"/>
              </w:rPr>
              <w:t>Energy crops</w:t>
            </w:r>
          </w:p>
        </w:tc>
        <w:tc>
          <w:tcPr>
            <w:tcW w:w="3295" w:type="pct"/>
          </w:tcPr>
          <w:p w14:paraId="1EF464B4" w14:textId="77777777" w:rsidR="00EE6FD1" w:rsidRPr="009069BE" w:rsidRDefault="00EE6FD1" w:rsidP="00F21222">
            <w:pPr>
              <w:spacing w:after="0"/>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Energy crops refer to short rotation crops that are coppiced or other crops grown for the purpose of bioenergy production as well as woody weeds.</w:t>
            </w:r>
          </w:p>
        </w:tc>
      </w:tr>
      <w:tr w:rsidR="00EE6FD1" w:rsidRPr="009069BE" w14:paraId="34D505CC" w14:textId="77777777" w:rsidTr="00F21222">
        <w:trPr>
          <w:cnfStyle w:val="000000100000" w:firstRow="0" w:lastRow="0" w:firstColumn="0" w:lastColumn="0" w:oddVBand="0" w:evenVBand="0" w:oddHBand="1" w:evenHBand="0" w:firstRowFirstColumn="0" w:firstRowLastColumn="0" w:lastRowFirstColumn="0" w:lastRowLastColumn="0"/>
          <w:trHeight w:val="519"/>
        </w:trPr>
        <w:tc>
          <w:tcPr>
            <w:cnfStyle w:val="001000000000" w:firstRow="0" w:lastRow="0" w:firstColumn="1" w:lastColumn="0" w:oddVBand="0" w:evenVBand="0" w:oddHBand="0" w:evenHBand="0" w:firstRowFirstColumn="0" w:firstRowLastColumn="0" w:lastRowFirstColumn="0" w:lastRowLastColumn="0"/>
            <w:tcW w:w="1705" w:type="pct"/>
          </w:tcPr>
          <w:p w14:paraId="33465CCA" w14:textId="77777777" w:rsidR="00EE6FD1" w:rsidRPr="009069BE" w:rsidRDefault="00EE6FD1" w:rsidP="00F21222">
            <w:pPr>
              <w:spacing w:after="0"/>
              <w:jc w:val="both"/>
              <w:rPr>
                <w:rFonts w:eastAsia="Times New Roman" w:cs="Arial"/>
                <w:sz w:val="20"/>
                <w:szCs w:val="20"/>
              </w:rPr>
            </w:pPr>
            <w:r w:rsidRPr="009069BE">
              <w:rPr>
                <w:rFonts w:eastAsia="Times New Roman" w:cs="Arial"/>
                <w:sz w:val="20"/>
                <w:szCs w:val="20"/>
              </w:rPr>
              <w:t>Landfill gas</w:t>
            </w:r>
          </w:p>
        </w:tc>
        <w:tc>
          <w:tcPr>
            <w:tcW w:w="3295" w:type="pct"/>
          </w:tcPr>
          <w:p w14:paraId="2D6272A6" w14:textId="77777777" w:rsidR="00EE6FD1" w:rsidRPr="009069BE" w:rsidRDefault="00EE6FD1" w:rsidP="00F21222">
            <w:pPr>
              <w:spacing w:after="0"/>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Landfill gas captures the methane emitted from landfills which is produced from mainly municipal solid wastes and industrial wastes, to generate bioenergy.</w:t>
            </w:r>
          </w:p>
        </w:tc>
      </w:tr>
      <w:tr w:rsidR="00EE6FD1" w:rsidRPr="009069BE" w14:paraId="3157F634" w14:textId="77777777" w:rsidTr="00F21222">
        <w:trPr>
          <w:trHeight w:val="510"/>
        </w:trPr>
        <w:tc>
          <w:tcPr>
            <w:cnfStyle w:val="001000000000" w:firstRow="0" w:lastRow="0" w:firstColumn="1" w:lastColumn="0" w:oddVBand="0" w:evenVBand="0" w:oddHBand="0" w:evenHBand="0" w:firstRowFirstColumn="0" w:firstRowLastColumn="0" w:lastRowFirstColumn="0" w:lastRowLastColumn="0"/>
            <w:tcW w:w="1705" w:type="pct"/>
          </w:tcPr>
          <w:p w14:paraId="6B4C457D" w14:textId="77777777" w:rsidR="00EE6FD1" w:rsidRPr="009069BE" w:rsidRDefault="00EE6FD1" w:rsidP="00F21222">
            <w:pPr>
              <w:spacing w:after="0"/>
              <w:jc w:val="both"/>
              <w:rPr>
                <w:rFonts w:eastAsia="Times New Roman" w:cs="Arial"/>
                <w:sz w:val="20"/>
                <w:szCs w:val="20"/>
              </w:rPr>
            </w:pPr>
            <w:r w:rsidRPr="009069BE">
              <w:rPr>
                <w:rFonts w:eastAsia="Times New Roman" w:cs="Arial"/>
                <w:sz w:val="20"/>
                <w:szCs w:val="20"/>
              </w:rPr>
              <w:t>Sewage gas</w:t>
            </w:r>
          </w:p>
        </w:tc>
        <w:tc>
          <w:tcPr>
            <w:tcW w:w="3295" w:type="pct"/>
          </w:tcPr>
          <w:p w14:paraId="6812B934" w14:textId="77777777" w:rsidR="00EE6FD1" w:rsidRPr="009069BE" w:rsidRDefault="00EE6FD1" w:rsidP="00F21222">
            <w:pPr>
              <w:spacing w:after="0"/>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Sewage gas captures the methane emitted from the solid organic components of sewage collected by water utilities to produce bioenergy.</w:t>
            </w:r>
          </w:p>
        </w:tc>
      </w:tr>
      <w:tr w:rsidR="00EE6FD1" w:rsidRPr="009069BE" w14:paraId="0D66A14F" w14:textId="77777777" w:rsidTr="00F21222">
        <w:trPr>
          <w:cnfStyle w:val="000000100000" w:firstRow="0" w:lastRow="0" w:firstColumn="0" w:lastColumn="0" w:oddVBand="0" w:evenVBand="0" w:oddHBand="1" w:evenHBand="0" w:firstRowFirstColumn="0" w:firstRowLastColumn="0" w:lastRowFirstColumn="0" w:lastRowLastColumn="0"/>
          <w:trHeight w:val="766"/>
        </w:trPr>
        <w:tc>
          <w:tcPr>
            <w:cnfStyle w:val="001000000000" w:firstRow="0" w:lastRow="0" w:firstColumn="1" w:lastColumn="0" w:oddVBand="0" w:evenVBand="0" w:oddHBand="0" w:evenHBand="0" w:firstRowFirstColumn="0" w:firstRowLastColumn="0" w:lastRowFirstColumn="0" w:lastRowLastColumn="0"/>
            <w:tcW w:w="1705" w:type="pct"/>
          </w:tcPr>
          <w:p w14:paraId="168CFB77" w14:textId="77777777" w:rsidR="00EE6FD1" w:rsidRPr="009069BE" w:rsidRDefault="00EE6FD1" w:rsidP="00F21222">
            <w:pPr>
              <w:spacing w:after="0"/>
              <w:jc w:val="both"/>
              <w:rPr>
                <w:rFonts w:eastAsia="Times New Roman" w:cs="Arial"/>
                <w:sz w:val="20"/>
                <w:szCs w:val="20"/>
              </w:rPr>
            </w:pPr>
            <w:r w:rsidRPr="009069BE">
              <w:rPr>
                <w:rFonts w:eastAsia="Times New Roman" w:cs="Arial"/>
                <w:sz w:val="20"/>
                <w:szCs w:val="20"/>
              </w:rPr>
              <w:t>Sugarcane</w:t>
            </w:r>
          </w:p>
        </w:tc>
        <w:tc>
          <w:tcPr>
            <w:tcW w:w="3295" w:type="pct"/>
          </w:tcPr>
          <w:p w14:paraId="3997BE27" w14:textId="77777777" w:rsidR="00EE6FD1" w:rsidRPr="009069BE" w:rsidRDefault="00EE6FD1" w:rsidP="00F21222">
            <w:pPr>
              <w:spacing w:after="0"/>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The fibre of processed sugarcane, known as “bagasse”, contributes to sugar mill electricity exports. The trash, tops and leaves resulting from the harvesting can potentially be used to add to electricity generation.</w:t>
            </w:r>
          </w:p>
        </w:tc>
      </w:tr>
      <w:tr w:rsidR="00EE6FD1" w:rsidRPr="009069BE" w14:paraId="33437634" w14:textId="77777777" w:rsidTr="00F21222">
        <w:trPr>
          <w:trHeight w:val="766"/>
        </w:trPr>
        <w:tc>
          <w:tcPr>
            <w:cnfStyle w:val="001000000000" w:firstRow="0" w:lastRow="0" w:firstColumn="1" w:lastColumn="0" w:oddVBand="0" w:evenVBand="0" w:oddHBand="0" w:evenHBand="0" w:firstRowFirstColumn="0" w:firstRowLastColumn="0" w:lastRowFirstColumn="0" w:lastRowLastColumn="0"/>
            <w:tcW w:w="1705" w:type="pct"/>
          </w:tcPr>
          <w:p w14:paraId="3546FD96" w14:textId="77777777" w:rsidR="00EE6FD1" w:rsidRPr="009069BE" w:rsidRDefault="00EE6FD1" w:rsidP="00F21222">
            <w:pPr>
              <w:spacing w:after="0"/>
              <w:jc w:val="both"/>
              <w:rPr>
                <w:rFonts w:eastAsia="Times New Roman" w:cs="Arial"/>
                <w:sz w:val="20"/>
                <w:szCs w:val="20"/>
              </w:rPr>
            </w:pPr>
            <w:r w:rsidRPr="009069BE">
              <w:rPr>
                <w:rFonts w:eastAsia="Times New Roman" w:cs="Arial"/>
                <w:sz w:val="20"/>
                <w:szCs w:val="20"/>
              </w:rPr>
              <w:t>Urban Biomass (including urban timber wastes)</w:t>
            </w:r>
          </w:p>
        </w:tc>
        <w:tc>
          <w:tcPr>
            <w:tcW w:w="3295" w:type="pct"/>
          </w:tcPr>
          <w:p w14:paraId="7F7B2B92" w14:textId="77777777" w:rsidR="00EE6FD1" w:rsidRPr="009069BE" w:rsidRDefault="00EE6FD1" w:rsidP="00F21222">
            <w:pPr>
              <w:spacing w:after="0"/>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Urban biomass consists of food-related wastes, garden organics, paper and cardboard material, and also includes urban timber (i.e. from construction and demolition timber).</w:t>
            </w:r>
          </w:p>
        </w:tc>
      </w:tr>
      <w:tr w:rsidR="00EE6FD1" w:rsidRPr="009069BE" w14:paraId="621D9B87" w14:textId="77777777" w:rsidTr="00F21222">
        <w:trPr>
          <w:cnfStyle w:val="000000100000" w:firstRow="0" w:lastRow="0" w:firstColumn="0" w:lastColumn="0" w:oddVBand="0" w:evenVBand="0" w:oddHBand="1" w:evenHBand="0" w:firstRowFirstColumn="0" w:firstRowLastColumn="0" w:lastRowFirstColumn="0" w:lastRowLastColumn="0"/>
          <w:trHeight w:val="766"/>
        </w:trPr>
        <w:tc>
          <w:tcPr>
            <w:cnfStyle w:val="001000000000" w:firstRow="0" w:lastRow="0" w:firstColumn="1" w:lastColumn="0" w:oddVBand="0" w:evenVBand="0" w:oddHBand="0" w:evenHBand="0" w:firstRowFirstColumn="0" w:firstRowLastColumn="0" w:lastRowFirstColumn="0" w:lastRowLastColumn="0"/>
            <w:tcW w:w="1705" w:type="pct"/>
          </w:tcPr>
          <w:p w14:paraId="3E1A6D9A" w14:textId="77777777" w:rsidR="00EE6FD1" w:rsidRPr="009069BE" w:rsidRDefault="00EE6FD1" w:rsidP="00F21222">
            <w:pPr>
              <w:spacing w:after="0"/>
              <w:jc w:val="both"/>
              <w:rPr>
                <w:rFonts w:eastAsia="Times New Roman" w:cs="Arial"/>
                <w:sz w:val="20"/>
                <w:szCs w:val="20"/>
              </w:rPr>
            </w:pPr>
            <w:r w:rsidRPr="009069BE">
              <w:rPr>
                <w:rFonts w:eastAsia="Times New Roman" w:cs="Arial"/>
                <w:sz w:val="20"/>
                <w:szCs w:val="20"/>
              </w:rPr>
              <w:t>Wood related wastes</w:t>
            </w:r>
          </w:p>
        </w:tc>
        <w:tc>
          <w:tcPr>
            <w:tcW w:w="3295" w:type="pct"/>
          </w:tcPr>
          <w:p w14:paraId="16EB7614" w14:textId="77777777" w:rsidR="00EE6FD1" w:rsidRPr="009069BE" w:rsidRDefault="00EE6FD1" w:rsidP="00F21222">
            <w:pPr>
              <w:spacing w:after="0"/>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This resource includes wastes produced in the harvesting and processing of wood such as sawmill and pulp-mill residues. (Additional potential is in urban waste such as urban timber.)</w:t>
            </w:r>
          </w:p>
        </w:tc>
      </w:tr>
    </w:tbl>
    <w:p w14:paraId="24E48813" w14:textId="77777777" w:rsidR="00EE6FD1" w:rsidRPr="00CD1F81" w:rsidRDefault="00EE6FD1" w:rsidP="00EE6FD1">
      <w:pPr>
        <w:spacing w:after="0" w:line="259" w:lineRule="auto"/>
        <w:jc w:val="both"/>
        <w:rPr>
          <w:rFonts w:asciiTheme="minorBidi" w:eastAsia="Times New Roman" w:hAnsiTheme="minorBidi"/>
        </w:rPr>
      </w:pPr>
    </w:p>
    <w:p w14:paraId="6E45084E" w14:textId="412981C8" w:rsidR="00EE6FD1" w:rsidRPr="009069BE" w:rsidRDefault="00EE6FD1" w:rsidP="00EE6FD1">
      <w:pPr>
        <w:spacing w:after="160" w:line="259" w:lineRule="auto"/>
        <w:jc w:val="both"/>
        <w:rPr>
          <w:rFonts w:eastAsia="Times New Roman" w:cs="Arial"/>
        </w:rPr>
      </w:pPr>
      <w:r w:rsidRPr="009069BE">
        <w:rPr>
          <w:rFonts w:eastAsia="Times New Roman" w:cs="Arial"/>
          <w:szCs w:val="18"/>
        </w:rPr>
        <w:fldChar w:fldCharType="begin"/>
      </w:r>
      <w:r w:rsidRPr="009069BE">
        <w:rPr>
          <w:rFonts w:eastAsia="Times New Roman" w:cs="Arial"/>
          <w:szCs w:val="18"/>
        </w:rPr>
        <w:instrText xml:space="preserve"> REF _Ref40101798 \h  \* MERGEFORMAT </w:instrText>
      </w:r>
      <w:r w:rsidRPr="009069BE">
        <w:rPr>
          <w:rFonts w:eastAsia="Times New Roman" w:cs="Arial"/>
          <w:szCs w:val="18"/>
        </w:rPr>
      </w:r>
      <w:r w:rsidRPr="009069BE">
        <w:rPr>
          <w:rFonts w:eastAsia="Times New Roman" w:cs="Arial"/>
          <w:szCs w:val="18"/>
        </w:rPr>
        <w:fldChar w:fldCharType="separate"/>
      </w:r>
      <w:r w:rsidR="000A0462" w:rsidRPr="000A0462">
        <w:rPr>
          <w:rFonts w:eastAsia="Times New Roman" w:cs="Arial"/>
          <w:szCs w:val="18"/>
        </w:rPr>
        <w:t>Table 8.8</w:t>
      </w:r>
      <w:r w:rsidRPr="009069BE">
        <w:rPr>
          <w:rFonts w:eastAsia="Times New Roman" w:cs="Arial"/>
          <w:szCs w:val="18"/>
        </w:rPr>
        <w:fldChar w:fldCharType="end"/>
      </w:r>
      <w:r w:rsidRPr="009069BE">
        <w:rPr>
          <w:rFonts w:eastAsia="Times New Roman" w:cs="Arial"/>
        </w:rPr>
        <w:t xml:space="preserve"> shows a summary of Australian biomass resources, projected to both 2020 and 2050 from the Clean Energy Council’s Bioenergy Roadmap </w:t>
      </w:r>
      <w:r w:rsidRPr="009069BE">
        <w:rPr>
          <w:rFonts w:eastAsia="Times New Roman" w:cs="Arial"/>
        </w:rPr>
        <w:fldChar w:fldCharType="begin"/>
      </w:r>
      <w:r w:rsidRPr="009069BE">
        <w:rPr>
          <w:rFonts w:eastAsia="Times New Roman" w:cs="Arial"/>
        </w:rPr>
        <w:instrText xml:space="preserve"> ADDIN EN.CITE &lt;EndNote&gt;&lt;Cite&gt;&lt;Author&gt;Crawford&lt;/Author&gt;&lt;Year&gt;2016&lt;/Year&gt;&lt;RecNum&gt;17&lt;/RecNum&gt;&lt;DisplayText&gt;[17]&lt;/DisplayText&gt;&lt;record&gt;&lt;rec-number&gt;17&lt;/rec-number&gt;&lt;foreign-keys&gt;&lt;key app="EN" db-id="5te09f5sdrd0d5exftzveszl02d0xzeax2wd" timestamp="1597202899"&gt;17&lt;/key&gt;&lt;/foreign-keys&gt;&lt;ref-type name="Journal Article"&gt;17&lt;/ref-type&gt;&lt;contributors&gt;&lt;authors&gt;&lt;author&gt;Crawford, Debbie F&lt;/author&gt;&lt;author&gt;O&amp;apos;connor, Michael H&lt;/author&gt;&lt;author&gt;Jovanovic, Tom&lt;/author&gt;&lt;author&gt;Herr, Alexander&lt;/author&gt;&lt;author&gt;Raison, Robert John&lt;/author&gt;&lt;author&gt;O&amp;apos;connell, Deborah A&lt;/author&gt;&lt;author&gt;Baynes, Tim&lt;/author&gt;&lt;/authors&gt;&lt;/contributors&gt;&lt;titles&gt;&lt;title&gt;A spatial assessment of potential biomass for bioenergy in Australia in 2010, and possible expansion by 2030 and 2050&lt;/title&gt;&lt;secondary-title&gt;Gcb Bioenergy&lt;/secondary-title&gt;&lt;/titles&gt;&lt;periodical&gt;&lt;full-title&gt;Gcb Bioenergy&lt;/full-title&gt;&lt;/periodical&gt;&lt;pages&gt;707-722&lt;/pages&gt;&lt;volume&gt;8&lt;/volume&gt;&lt;number&gt;4&lt;/number&gt;&lt;dates&gt;&lt;year&gt;2016&lt;/year&gt;&lt;/dates&gt;&lt;isbn&gt;1757-1693&lt;/isbn&gt;&lt;urls&gt;&lt;/urls&gt;&lt;/record&gt;&lt;/Cite&gt;&lt;/EndNote&gt;</w:instrText>
      </w:r>
      <w:r w:rsidRPr="009069BE">
        <w:rPr>
          <w:rFonts w:eastAsia="Times New Roman" w:cs="Arial"/>
        </w:rPr>
        <w:fldChar w:fldCharType="separate"/>
      </w:r>
      <w:r w:rsidRPr="009069BE">
        <w:rPr>
          <w:rFonts w:eastAsia="Times New Roman" w:cs="Arial"/>
          <w:noProof/>
        </w:rPr>
        <w:t>[</w:t>
      </w:r>
      <w:hyperlink w:anchor="_ENREF_17" w:tooltip="Crawford, 2016 #17" w:history="1">
        <w:r w:rsidRPr="009069BE">
          <w:rPr>
            <w:rFonts w:eastAsia="Times New Roman" w:cs="Arial"/>
            <w:noProof/>
          </w:rPr>
          <w:t>17</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 xml:space="preserve">. Although </w:t>
      </w:r>
      <w:r w:rsidRPr="009069BE">
        <w:rPr>
          <w:rFonts w:eastAsia="Times New Roman" w:cs="Arial"/>
          <w:szCs w:val="18"/>
        </w:rPr>
        <w:fldChar w:fldCharType="begin"/>
      </w:r>
      <w:r w:rsidRPr="009069BE">
        <w:rPr>
          <w:rFonts w:eastAsia="Times New Roman" w:cs="Arial"/>
          <w:szCs w:val="18"/>
        </w:rPr>
        <w:instrText xml:space="preserve"> REF _Ref40101798 \h  \* MERGEFORMAT </w:instrText>
      </w:r>
      <w:r w:rsidRPr="009069BE">
        <w:rPr>
          <w:rFonts w:eastAsia="Times New Roman" w:cs="Arial"/>
          <w:szCs w:val="18"/>
        </w:rPr>
      </w:r>
      <w:r w:rsidRPr="009069BE">
        <w:rPr>
          <w:rFonts w:eastAsia="Times New Roman" w:cs="Arial"/>
          <w:szCs w:val="18"/>
        </w:rPr>
        <w:fldChar w:fldCharType="separate"/>
      </w:r>
      <w:r w:rsidR="000A0462" w:rsidRPr="000A0462">
        <w:rPr>
          <w:rFonts w:eastAsia="Times New Roman" w:cs="Arial"/>
          <w:szCs w:val="18"/>
        </w:rPr>
        <w:t>Table 8.8</w:t>
      </w:r>
      <w:r w:rsidRPr="009069BE">
        <w:rPr>
          <w:rFonts w:eastAsia="Times New Roman" w:cs="Arial"/>
          <w:szCs w:val="18"/>
        </w:rPr>
        <w:fldChar w:fldCharType="end"/>
      </w:r>
      <w:r w:rsidRPr="009069BE">
        <w:rPr>
          <w:rFonts w:eastAsia="Times New Roman" w:cs="Arial"/>
        </w:rPr>
        <w:t xml:space="preserve">, took a conservative approach in prediction of future biomass resources, it shows there are considerable potential for generating heat and power from stubble-grain and cotton crops, forest-based industry wastes and bagasse </w:t>
      </w:r>
      <w:r w:rsidRPr="009069BE">
        <w:rPr>
          <w:rFonts w:eastAsia="Times New Roman" w:cs="Arial"/>
        </w:rPr>
        <w:fldChar w:fldCharType="begin">
          <w:fldData xml:space="preserve">PEVuZE5vdGU+PENpdGU+PEF1dGhvcj5DaGVuPC9BdXRob3I+PFllYXI+MjAxODwvWWVhcj48UmVj
TnVtPjE4PC9SZWNOdW0+PERpc3BsYXlUZXh0PlsxOC0yMl08L0Rpc3BsYXlUZXh0PjxyZWNvcmQ+
PHJlYy1udW1iZXI+MTg8L3JlYy1udW1iZXI+PGZvcmVpZ24ta2V5cz48a2V5IGFwcD0iRU4iIGRi
LWlkPSI1dGUwOWY1c2RyZDBkNWV4ZnR6dmVzemwwMmQweHplYXgyd2QiIHRpbWVzdGFtcD0iMTU5
NzIwMjg5OSI+MTg8L2tleT48L2ZvcmVpZ24ta2V5cz48cmVmLXR5cGUgbmFtZT0iSm91cm5hbCBB
cnRpY2xlIj4xNzwvcmVmLXR5cGU+PGNvbnRyaWJ1dG9ycz48YXV0aG9ycz48YXV0aG9yPkNoZW4s
IEd1YW4tQmFuZzwvYXV0aG9yPjxhdXRob3I+Q2hhdGVsaWVyLCBTYW11ZWw8L2F1dGhvcj48YXV0
aG9yPkxpbiwgSHNpZW4tVHN1bmc8L2F1dGhvcj48YXV0aG9yPld1LCBGYW5nLUhzaWVuPC9hdXRo
b3I+PGF1dGhvcj5MaW4sIFRhLUh1aTwvYXV0aG9yPjwvYXV0aG9ycz48L2NvbnRyaWJ1dG9ycz48
dGl0bGVzPjx0aXRsZT5BIHN0dWR5IG9mIHNld2FnZSBzbHVkZ2UgY28tY29tYnVzdGlvbiB3aXRo
IEF1c3RyYWxpYW4gYmxhY2sgY29hbCBhbmQgc2hpaXRha2Ugc3Vic3RyYXRlPC90aXRsZT48c2Vj
b25kYXJ5LXRpdGxlPkVuZXJnaWVzPC9zZWNvbmRhcnktdGl0bGU+PC90aXRsZXM+PHBlcmlvZGlj
YWw+PGZ1bGwtdGl0bGU+RW5lcmdpZXM8L2Z1bGwtdGl0bGU+PC9wZXJpb2RpY2FsPjxwYWdlcz4z
NDM2PC9wYWdlcz48dm9sdW1lPjExPC92b2x1bWU+PG51bWJlcj4xMjwvbnVtYmVyPjxkYXRlcz48
eWVhcj4yMDE4PC95ZWFyPjwvZGF0ZXM+PHVybHM+PC91cmxzPjwvcmVjb3JkPjwvQ2l0ZT48Q2l0
ZT48QXV0aG9yPllhbmc8L0F1dGhvcj48WWVhcj4yMDE1PC9ZZWFyPjxSZWNOdW0+MTk8L1JlY051
bT48cmVjb3JkPjxyZWMtbnVtYmVyPjE5PC9yZWMtbnVtYmVyPjxmb3JlaWduLWtleXM+PGtleSBh
cHA9IkVOIiBkYi1pZD0iNXRlMDlmNXNkcmQwZDVleGZ0enZlc3psMDJkMHh6ZWF4MndkIiB0aW1l
c3RhbXA9IjE1OTcyMDI4OTkiPjE5PC9rZXk+PC9mb3JlaWduLWtleXM+PHJlZi10eXBlIG5hbWU9
IkJvb2sgU2VjdGlvbiI+NTwvcmVmLXR5cGU+PGNvbnRyaWJ1dG9ycz48YXV0aG9ycz48YXV0aG9y
PllhbmcsIEguPC9hdXRob3I+PGF1dGhvcj5DaGVuLCBILjwvYXV0aG9yPjwvYXV0aG9ycz48c2Vj
b25kYXJ5LWF1dGhvcnM+PGF1dGhvcj5MdXF1ZSwgUmFmYWVsPC9hdXRob3I+PGF1dGhvcj5TcGVp
Z2h0LCBKYW1lcyBHLjwvYXV0aG9yPjwvc2Vjb25kYXJ5LWF1dGhvcnM+PC9jb250cmlidXRvcnM+
PHRpdGxlcz48dGl0bGU+MTEgLSBCaW9tYXNzIGdhc2lmaWNhdGlvbiBmb3Igc3ludGhldGljIGxp
cXVpZCBmdWVsIHByb2R1Y3Rpb248L3RpdGxlPjxzZWNvbmRhcnktdGl0bGU+R2FzaWZpY2F0aW9u
IGZvciBTeW50aGV0aWMgRnVlbCBQcm9kdWN0aW9uPC9zZWNvbmRhcnktdGl0bGU+PC90aXRsZXM+
PHBhZ2VzPjI0MS0yNzU8L3BhZ2VzPjxrZXl3b3Jkcz48a2V5d29yZD5CaW9tYXNzIHJlc291cmNl
czwva2V5d29yZD48a2V5d29yZD5HYXNpZmljYXRpb24gY2hlbWlzdHJ5PC9rZXl3b3JkPjxrZXl3
b3JkPlRhcjwva2V5d29yZD48a2V5d29yZD5DaGFyIGdhc2lmaWNhdGlvbjwva2V5d29yZD48a2V5
d29yZD5TdGFnZWQgZ2FzaWZpY2F0aW9uPC9rZXl3b3JkPjxrZXl3b3JkPkggZ2VuZXJhdGlvbjwv
a2V5d29yZD48a2V5d29yZD5NYXRoZW1hdGljYWwgc2ltdWxhdGlvbjwva2V5d29yZD48L2tleXdv
cmRzPjxkYXRlcz48eWVhcj4yMDE1PC95ZWFyPjxwdWItZGF0ZXM+PGRhdGU+MjAxNS8wMS8wMS88
L2RhdGU+PC9wdWItZGF0ZXM+PC9kYXRlcz48cHVibGlzaGVyPldvb2RoZWFkIFB1Ymxpc2hpbmc8
L3B1Ymxpc2hlcj48aXNibj45NzgtMC04NTcwOS04MDItMzwvaXNibj48dXJscz48cmVsYXRlZC11
cmxzPjx1cmw+aHR0cDovL3d3dy5zY2llbmNlZGlyZWN0LmNvbS9zY2llbmNlL2FydGljbGUvcGlp
L0I5NzgwODU3MDk4MDIzMDAwMTE0PC91cmw+PC9yZWxhdGVkLXVybHM+PC91cmxzPjxlbGVjdHJv
bmljLXJlc291cmNlLW51bT5odHRwczovL2RvaS5vcmcvMTAuMTAxNi9COTc4LTAtODU3MDktODAy
LTMuMDAwMTEtNDwvZWxlY3Ryb25pYy1yZXNvdXJjZS1udW0+PC9yZWNvcmQ+PC9DaXRlPjxDaXRl
PjxBdXRob3I+VHVybjwvQXV0aG9yPjxZZWFyPjIwMDY8L1llYXI+PFJlY051bT4yMDwvUmVjTnVt
PjxyZWNvcmQ+PHJlYy1udW1iZXI+MjA8L3JlYy1udW1iZXI+PGZvcmVpZ24ta2V5cz48a2V5IGFw
cD0iRU4iIGRiLWlkPSI1dGUwOWY1c2RyZDBkNWV4ZnR6dmVzemwwMmQweHplYXgyd2QiIHRpbWVz
dGFtcD0iMTU5NzIwMjg5OSI+MjA8L2tleT48L2ZvcmVpZ24ta2V5cz48cmVmLXR5cGUgbmFtZT0i
Sm91cm5hbCBBcnRpY2xlIj4xNzwvcmVmLXR5cGU+PGNvbnRyaWJ1dG9ycz48YXV0aG9ycz48YXV0
aG9yPlR1cm4sIFNjb3R0IFE8L2F1dGhvcj48YXV0aG9yPkplbmtpbnMsIEJyeWFuIE08L2F1dGhv
cj48YXV0aG9yPkpha2V3YXksIExlZSBBPC9hdXRob3I+PGF1dGhvcj5CbGV2aW5zLCBMaW5kYSBH
PC9hdXRob3I+PGF1dGhvcj5XaWxsaWFtcywgUm9iZXJ0IEI8L2F1dGhvcj48YXV0aG9yPlJ1YmVu
c3RlaW4sIEdhcnk8L2F1dGhvcj48YXV0aG9yPktpbm9zaGl0YSwgQ2hhcmxlcyBNPC9hdXRob3I+
PC9hdXRob3JzPjwvY29udHJpYnV0b3JzPjx0aXRsZXM+PHRpdGxlPlRlc3QgcmVzdWx0cyBmcm9t
IHN1Z2FyIGNhbmUgYmFnYXNzZSBhbmQgaGlnaCBmaWJlciBjYW5lIGNvLWZpcmVkIHdpdGggZm9z
c2lsIGZ1ZWxzPC90aXRsZT48c2Vjb25kYXJ5LXRpdGxlPkJpb21hc3MgYW5kIEJpb2VuZXJneTwv
c2Vjb25kYXJ5LXRpdGxlPjwvdGl0bGVzPjxwZXJpb2RpY2FsPjxmdWxsLXRpdGxlPkJpb21hc3Mg
YW5kIEJpb2VuZXJneTwvZnVsbC10aXRsZT48L3BlcmlvZGljYWw+PHBhZ2VzPjU2NS01NzQ8L3Bh
Z2VzPjx2b2x1bWU+MzA8L3ZvbHVtZT48bnVtYmVyPjY8L251bWJlcj48ZGF0ZXM+PHllYXI+MjAw
NjwveWVhcj48L2RhdGVzPjxpc2JuPjA5NjEtOTUzNDwvaXNibj48dXJscz48L3VybHM+PC9yZWNv
cmQ+PC9DaXRlPjxDaXRlPjxBdXRob3I+RXhwb3J0czwvQXV0aG9yPjxZZWFyPjIwMTE8L1llYXI+
PFJlY051bT4yMTwvUmVjTnVtPjxyZWNvcmQ+PHJlYy1udW1iZXI+MjE8L3JlYy1udW1iZXI+PGZv
cmVpZ24ta2V5cz48a2V5IGFwcD0iRU4iIGRiLWlkPSI1dGUwOWY1c2RyZDBkNWV4ZnR6dmVzemww
MmQweHplYXgyd2QiIHRpbWVzdGFtcD0iMTU5NzIwMjkwMCI+MjE8L2tleT48L2ZvcmVpZ24ta2V5
cz48cmVmLXR5cGUgbmFtZT0iR292ZXJubWVudCBEb2N1bWVudCI+NDY8L3JlZi10eXBlPjxjb250
cmlidXRvcnM+PGF1dGhvcnM+PGF1dGhvcj5Tb3V0aCBFYXN0IEZpYnJlIEV4cG9ydHM8L2F1dGhv
cj48L2F1dGhvcnM+PHNlY29uZGFyeS1hdXRob3JzPjxhdXRob3I+QWdyaWN1bHR1cmUsIEZpc2hl
cnksIEZvcmVzdHJ5PC9hdXRob3I+PC9zZWNvbmRhcnktYXV0aG9ycz48L2NvbnRyaWJ1dG9ycz48
dGl0bGVzPjx0aXRsZT5CaW9tYXNzIEZ1ZWx3b29kIHN0dWR5PC90aXRsZT48L3RpdGxlcz48ZGF0
ZXM+PHllYXI+MjAxMTwveWVhcj48L2RhdGVzPjx1cmxzPjwvdXJscz48ZWxlY3Ryb25pYy1yZXNv
dXJjZS1udW0+aHR0cHM6Ly93d3cuYWdyaWN1bHR1cmUuZ292LmF1L3NpdGVzL2RlZmF1bHQvZmls
ZXMvc2l0ZWNvbGxlY3Rpb25kb2N1bWVudHMvZm9yZXN0cnkvZG9tZXN0aWMtZm9yZXN0cnkvcHJl
cC1mb3ItZnV0dXJlL2Jpb21hc3MtZnVlbHdvb2Qtc3R1ZHkucGRmPC9lbGVjdHJvbmljLXJlc291
cmNlLW51bT48L3JlY29yZD48L0NpdGU+PENpdGU+PEF1dGhvcj5BbXV6dS1TZWZvcmR6aTwvQXV0
aG9yPjxZZWFyPjIwMTQ8L1llYXI+PFJlY051bT4yMjwvUmVjTnVtPjxyZWNvcmQ+PHJlYy1udW1i
ZXI+MjI8L3JlYy1udW1iZXI+PGZvcmVpZ24ta2V5cz48a2V5IGFwcD0iRU4iIGRiLWlkPSI1dGUw
OWY1c2RyZDBkNWV4ZnR6dmVzemwwMmQweHplYXgyd2QiIHRpbWVzdGFtcD0iMTU5NzIwMjkwMCI+
MjI8L2tleT48L2ZvcmVpZ24ta2V5cz48cmVmLXR5cGUgbmFtZT0iSm91cm5hbCBBcnRpY2xlIj4x
NzwvcmVmLXR5cGU+PGNvbnRyaWJ1dG9ycz48YXV0aG9ycz48YXV0aG9yPkFtdXp1LVNlZm9yZHpp
LCBCPC9hdXRob3I+PGF1dGhvcj5IdWFuZywgSjwvYXV0aG9yPjxhdXRob3I+R29uZywgTTwvYXV0
aG9yPjwvYXV0aG9ycz48L2NvbnRyaWJ1dG9ycz48dGl0bGVzPjx0aXRsZT5IeWRyb2dlbiBwcm9k
dWN0aW9uIGJ5IHN1cGVyY3JpdGljYWwgd2F0ZXIgZ2FzaWZpY2F0aW9uIG9mIGZvb2Qgd2FzdGUg
dXNpbmcgbmlja2VsIGFuZCBhbGthbGkgY2F0YWx5c3RzPC90aXRsZT48c2Vjb25kYXJ5LXRpdGxl
PldJVCBUcmFuc2FjdGlvbnMgb24gRWNvbG9neSBhbmQgdGhlIEVudmlyb25tZW50PC9zZWNvbmRh
cnktdGl0bGU+PC90aXRsZXM+PHBlcmlvZGljYWw+PGZ1bGwtdGl0bGU+V0lUIFRyYW5zYWN0aW9u
cyBvbiBFY29sb2d5IGFuZCB0aGUgRW52aXJvbm1lbnQ8L2Z1bGwtdGl0bGU+PC9wZXJpb2RpY2Fs
PjxwYWdlcz4yODUtMjk2PC9wYWdlcz48dm9sdW1lPjE5MDwvdm9sdW1lPjxkYXRlcz48eWVhcj4y
MDE0PC95ZWFyPjwvZGF0ZXM+PGlzYm4+MTg0NTY0ODE2MTwvaXNibj48dXJscz48L3VybHM+PC9y
ZWNvcmQ+PC9DaXRlPjwvRW5kTm90ZT4A
</w:fldData>
        </w:fldChar>
      </w:r>
      <w:r w:rsidRPr="009069BE">
        <w:rPr>
          <w:rFonts w:eastAsia="Times New Roman" w:cs="Arial"/>
        </w:rPr>
        <w:instrText xml:space="preserve"> ADDIN EN.CITE </w:instrText>
      </w:r>
      <w:r w:rsidRPr="009069BE">
        <w:rPr>
          <w:rFonts w:eastAsia="Times New Roman" w:cs="Arial"/>
        </w:rPr>
        <w:fldChar w:fldCharType="begin">
          <w:fldData xml:space="preserve">PEVuZE5vdGU+PENpdGU+PEF1dGhvcj5DaGVuPC9BdXRob3I+PFllYXI+MjAxODwvWWVhcj48UmVj
TnVtPjE4PC9SZWNOdW0+PERpc3BsYXlUZXh0PlsxOC0yMl08L0Rpc3BsYXlUZXh0PjxyZWNvcmQ+
PHJlYy1udW1iZXI+MTg8L3JlYy1udW1iZXI+PGZvcmVpZ24ta2V5cz48a2V5IGFwcD0iRU4iIGRi
LWlkPSI1dGUwOWY1c2RyZDBkNWV4ZnR6dmVzemwwMmQweHplYXgyd2QiIHRpbWVzdGFtcD0iMTU5
NzIwMjg5OSI+MTg8L2tleT48L2ZvcmVpZ24ta2V5cz48cmVmLXR5cGUgbmFtZT0iSm91cm5hbCBB
cnRpY2xlIj4xNzwvcmVmLXR5cGU+PGNvbnRyaWJ1dG9ycz48YXV0aG9ycz48YXV0aG9yPkNoZW4s
IEd1YW4tQmFuZzwvYXV0aG9yPjxhdXRob3I+Q2hhdGVsaWVyLCBTYW11ZWw8L2F1dGhvcj48YXV0
aG9yPkxpbiwgSHNpZW4tVHN1bmc8L2F1dGhvcj48YXV0aG9yPld1LCBGYW5nLUhzaWVuPC9hdXRo
b3I+PGF1dGhvcj5MaW4sIFRhLUh1aTwvYXV0aG9yPjwvYXV0aG9ycz48L2NvbnRyaWJ1dG9ycz48
dGl0bGVzPjx0aXRsZT5BIHN0dWR5IG9mIHNld2FnZSBzbHVkZ2UgY28tY29tYnVzdGlvbiB3aXRo
IEF1c3RyYWxpYW4gYmxhY2sgY29hbCBhbmQgc2hpaXRha2Ugc3Vic3RyYXRlPC90aXRsZT48c2Vj
b25kYXJ5LXRpdGxlPkVuZXJnaWVzPC9zZWNvbmRhcnktdGl0bGU+PC90aXRsZXM+PHBlcmlvZGlj
YWw+PGZ1bGwtdGl0bGU+RW5lcmdpZXM8L2Z1bGwtdGl0bGU+PC9wZXJpb2RpY2FsPjxwYWdlcz4z
NDM2PC9wYWdlcz48dm9sdW1lPjExPC92b2x1bWU+PG51bWJlcj4xMjwvbnVtYmVyPjxkYXRlcz48
eWVhcj4yMDE4PC95ZWFyPjwvZGF0ZXM+PHVybHM+PC91cmxzPjwvcmVjb3JkPjwvQ2l0ZT48Q2l0
ZT48QXV0aG9yPllhbmc8L0F1dGhvcj48WWVhcj4yMDE1PC9ZZWFyPjxSZWNOdW0+MTk8L1JlY051
bT48cmVjb3JkPjxyZWMtbnVtYmVyPjE5PC9yZWMtbnVtYmVyPjxmb3JlaWduLWtleXM+PGtleSBh
cHA9IkVOIiBkYi1pZD0iNXRlMDlmNXNkcmQwZDVleGZ0enZlc3psMDJkMHh6ZWF4MndkIiB0aW1l
c3RhbXA9IjE1OTcyMDI4OTkiPjE5PC9rZXk+PC9mb3JlaWduLWtleXM+PHJlZi10eXBlIG5hbWU9
IkJvb2sgU2VjdGlvbiI+NTwvcmVmLXR5cGU+PGNvbnRyaWJ1dG9ycz48YXV0aG9ycz48YXV0aG9y
PllhbmcsIEguPC9hdXRob3I+PGF1dGhvcj5DaGVuLCBILjwvYXV0aG9yPjwvYXV0aG9ycz48c2Vj
b25kYXJ5LWF1dGhvcnM+PGF1dGhvcj5MdXF1ZSwgUmFmYWVsPC9hdXRob3I+PGF1dGhvcj5TcGVp
Z2h0LCBKYW1lcyBHLjwvYXV0aG9yPjwvc2Vjb25kYXJ5LWF1dGhvcnM+PC9jb250cmlidXRvcnM+
PHRpdGxlcz48dGl0bGU+MTEgLSBCaW9tYXNzIGdhc2lmaWNhdGlvbiBmb3Igc3ludGhldGljIGxp
cXVpZCBmdWVsIHByb2R1Y3Rpb248L3RpdGxlPjxzZWNvbmRhcnktdGl0bGU+R2FzaWZpY2F0aW9u
IGZvciBTeW50aGV0aWMgRnVlbCBQcm9kdWN0aW9uPC9zZWNvbmRhcnktdGl0bGU+PC90aXRsZXM+
PHBhZ2VzPjI0MS0yNzU8L3BhZ2VzPjxrZXl3b3Jkcz48a2V5d29yZD5CaW9tYXNzIHJlc291cmNl
czwva2V5d29yZD48a2V5d29yZD5HYXNpZmljYXRpb24gY2hlbWlzdHJ5PC9rZXl3b3JkPjxrZXl3
b3JkPlRhcjwva2V5d29yZD48a2V5d29yZD5DaGFyIGdhc2lmaWNhdGlvbjwva2V5d29yZD48a2V5
d29yZD5TdGFnZWQgZ2FzaWZpY2F0aW9uPC9rZXl3b3JkPjxrZXl3b3JkPkggZ2VuZXJhdGlvbjwv
a2V5d29yZD48a2V5d29yZD5NYXRoZW1hdGljYWwgc2ltdWxhdGlvbjwva2V5d29yZD48L2tleXdv
cmRzPjxkYXRlcz48eWVhcj4yMDE1PC95ZWFyPjxwdWItZGF0ZXM+PGRhdGU+MjAxNS8wMS8wMS88
L2RhdGU+PC9wdWItZGF0ZXM+PC9kYXRlcz48cHVibGlzaGVyPldvb2RoZWFkIFB1Ymxpc2hpbmc8
L3B1Ymxpc2hlcj48aXNibj45NzgtMC04NTcwOS04MDItMzwvaXNibj48dXJscz48cmVsYXRlZC11
cmxzPjx1cmw+aHR0cDovL3d3dy5zY2llbmNlZGlyZWN0LmNvbS9zY2llbmNlL2FydGljbGUvcGlp
L0I5NzgwODU3MDk4MDIzMDAwMTE0PC91cmw+PC9yZWxhdGVkLXVybHM+PC91cmxzPjxlbGVjdHJv
bmljLXJlc291cmNlLW51bT5odHRwczovL2RvaS5vcmcvMTAuMTAxNi9COTc4LTAtODU3MDktODAy
LTMuMDAwMTEtNDwvZWxlY3Ryb25pYy1yZXNvdXJjZS1udW0+PC9yZWNvcmQ+PC9DaXRlPjxDaXRl
PjxBdXRob3I+VHVybjwvQXV0aG9yPjxZZWFyPjIwMDY8L1llYXI+PFJlY051bT4yMDwvUmVjTnVt
PjxyZWNvcmQ+PHJlYy1udW1iZXI+MjA8L3JlYy1udW1iZXI+PGZvcmVpZ24ta2V5cz48a2V5IGFw
cD0iRU4iIGRiLWlkPSI1dGUwOWY1c2RyZDBkNWV4ZnR6dmVzemwwMmQweHplYXgyd2QiIHRpbWVz
dGFtcD0iMTU5NzIwMjg5OSI+MjA8L2tleT48L2ZvcmVpZ24ta2V5cz48cmVmLXR5cGUgbmFtZT0i
Sm91cm5hbCBBcnRpY2xlIj4xNzwvcmVmLXR5cGU+PGNvbnRyaWJ1dG9ycz48YXV0aG9ycz48YXV0
aG9yPlR1cm4sIFNjb3R0IFE8L2F1dGhvcj48YXV0aG9yPkplbmtpbnMsIEJyeWFuIE08L2F1dGhv
cj48YXV0aG9yPkpha2V3YXksIExlZSBBPC9hdXRob3I+PGF1dGhvcj5CbGV2aW5zLCBMaW5kYSBH
PC9hdXRob3I+PGF1dGhvcj5XaWxsaWFtcywgUm9iZXJ0IEI8L2F1dGhvcj48YXV0aG9yPlJ1YmVu
c3RlaW4sIEdhcnk8L2F1dGhvcj48YXV0aG9yPktpbm9zaGl0YSwgQ2hhcmxlcyBNPC9hdXRob3I+
PC9hdXRob3JzPjwvY29udHJpYnV0b3JzPjx0aXRsZXM+PHRpdGxlPlRlc3QgcmVzdWx0cyBmcm9t
IHN1Z2FyIGNhbmUgYmFnYXNzZSBhbmQgaGlnaCBmaWJlciBjYW5lIGNvLWZpcmVkIHdpdGggZm9z
c2lsIGZ1ZWxzPC90aXRsZT48c2Vjb25kYXJ5LXRpdGxlPkJpb21hc3MgYW5kIEJpb2VuZXJneTwv
c2Vjb25kYXJ5LXRpdGxlPjwvdGl0bGVzPjxwZXJpb2RpY2FsPjxmdWxsLXRpdGxlPkJpb21hc3Mg
YW5kIEJpb2VuZXJneTwvZnVsbC10aXRsZT48L3BlcmlvZGljYWw+PHBhZ2VzPjU2NS01NzQ8L3Bh
Z2VzPjx2b2x1bWU+MzA8L3ZvbHVtZT48bnVtYmVyPjY8L251bWJlcj48ZGF0ZXM+PHllYXI+MjAw
NjwveWVhcj48L2RhdGVzPjxpc2JuPjA5NjEtOTUzNDwvaXNibj48dXJscz48L3VybHM+PC9yZWNv
cmQ+PC9DaXRlPjxDaXRlPjxBdXRob3I+RXhwb3J0czwvQXV0aG9yPjxZZWFyPjIwMTE8L1llYXI+
PFJlY051bT4yMTwvUmVjTnVtPjxyZWNvcmQ+PHJlYy1udW1iZXI+MjE8L3JlYy1udW1iZXI+PGZv
cmVpZ24ta2V5cz48a2V5IGFwcD0iRU4iIGRiLWlkPSI1dGUwOWY1c2RyZDBkNWV4ZnR6dmVzemww
MmQweHplYXgyd2QiIHRpbWVzdGFtcD0iMTU5NzIwMjkwMCI+MjE8L2tleT48L2ZvcmVpZ24ta2V5
cz48cmVmLXR5cGUgbmFtZT0iR292ZXJubWVudCBEb2N1bWVudCI+NDY8L3JlZi10eXBlPjxjb250
cmlidXRvcnM+PGF1dGhvcnM+PGF1dGhvcj5Tb3V0aCBFYXN0IEZpYnJlIEV4cG9ydHM8L2F1dGhv
cj48L2F1dGhvcnM+PHNlY29uZGFyeS1hdXRob3JzPjxhdXRob3I+QWdyaWN1bHR1cmUsIEZpc2hl
cnksIEZvcmVzdHJ5PC9hdXRob3I+PC9zZWNvbmRhcnktYXV0aG9ycz48L2NvbnRyaWJ1dG9ycz48
dGl0bGVzPjx0aXRsZT5CaW9tYXNzIEZ1ZWx3b29kIHN0dWR5PC90aXRsZT48L3RpdGxlcz48ZGF0
ZXM+PHllYXI+MjAxMTwveWVhcj48L2RhdGVzPjx1cmxzPjwvdXJscz48ZWxlY3Ryb25pYy1yZXNv
dXJjZS1udW0+aHR0cHM6Ly93d3cuYWdyaWN1bHR1cmUuZ292LmF1L3NpdGVzL2RlZmF1bHQvZmls
ZXMvc2l0ZWNvbGxlY3Rpb25kb2N1bWVudHMvZm9yZXN0cnkvZG9tZXN0aWMtZm9yZXN0cnkvcHJl
cC1mb3ItZnV0dXJlL2Jpb21hc3MtZnVlbHdvb2Qtc3R1ZHkucGRmPC9lbGVjdHJvbmljLXJlc291
cmNlLW51bT48L3JlY29yZD48L0NpdGU+PENpdGU+PEF1dGhvcj5BbXV6dS1TZWZvcmR6aTwvQXV0
aG9yPjxZZWFyPjIwMTQ8L1llYXI+PFJlY051bT4yMjwvUmVjTnVtPjxyZWNvcmQ+PHJlYy1udW1i
ZXI+MjI8L3JlYy1udW1iZXI+PGZvcmVpZ24ta2V5cz48a2V5IGFwcD0iRU4iIGRiLWlkPSI1dGUw
OWY1c2RyZDBkNWV4ZnR6dmVzemwwMmQweHplYXgyd2QiIHRpbWVzdGFtcD0iMTU5NzIwMjkwMCI+
MjI8L2tleT48L2ZvcmVpZ24ta2V5cz48cmVmLXR5cGUgbmFtZT0iSm91cm5hbCBBcnRpY2xlIj4x
NzwvcmVmLXR5cGU+PGNvbnRyaWJ1dG9ycz48YXV0aG9ycz48YXV0aG9yPkFtdXp1LVNlZm9yZHpp
LCBCPC9hdXRob3I+PGF1dGhvcj5IdWFuZywgSjwvYXV0aG9yPjxhdXRob3I+R29uZywgTTwvYXV0
aG9yPjwvYXV0aG9ycz48L2NvbnRyaWJ1dG9ycz48dGl0bGVzPjx0aXRsZT5IeWRyb2dlbiBwcm9k
dWN0aW9uIGJ5IHN1cGVyY3JpdGljYWwgd2F0ZXIgZ2FzaWZpY2F0aW9uIG9mIGZvb2Qgd2FzdGUg
dXNpbmcgbmlja2VsIGFuZCBhbGthbGkgY2F0YWx5c3RzPC90aXRsZT48c2Vjb25kYXJ5LXRpdGxl
PldJVCBUcmFuc2FjdGlvbnMgb24gRWNvbG9neSBhbmQgdGhlIEVudmlyb25tZW50PC9zZWNvbmRh
cnktdGl0bGU+PC90aXRsZXM+PHBlcmlvZGljYWw+PGZ1bGwtdGl0bGU+V0lUIFRyYW5zYWN0aW9u
cyBvbiBFY29sb2d5IGFuZCB0aGUgRW52aXJvbm1lbnQ8L2Z1bGwtdGl0bGU+PC9wZXJpb2RpY2Fs
PjxwYWdlcz4yODUtMjk2PC9wYWdlcz48dm9sdW1lPjE5MDwvdm9sdW1lPjxkYXRlcz48eWVhcj4y
MDE0PC95ZWFyPjwvZGF0ZXM+PGlzYm4+MTg0NTY0ODE2MTwvaXNibj48dXJscz48L3VybHM+PC9y
ZWNvcmQ+PC9DaXRlPjwvRW5kTm90ZT4A
</w:fldData>
        </w:fldChar>
      </w:r>
      <w:r w:rsidRPr="009069BE">
        <w:rPr>
          <w:rFonts w:eastAsia="Times New Roman" w:cs="Arial"/>
        </w:rPr>
        <w:instrText xml:space="preserve"> ADDIN EN.CITE.DATA </w:instrText>
      </w:r>
      <w:r w:rsidRPr="009069BE">
        <w:rPr>
          <w:rFonts w:eastAsia="Times New Roman" w:cs="Arial"/>
        </w:rPr>
      </w:r>
      <w:r w:rsidRPr="009069BE">
        <w:rPr>
          <w:rFonts w:eastAsia="Times New Roman" w:cs="Arial"/>
        </w:rPr>
        <w:fldChar w:fldCharType="end"/>
      </w:r>
      <w:r w:rsidRPr="009069BE">
        <w:rPr>
          <w:rFonts w:eastAsia="Times New Roman" w:cs="Arial"/>
        </w:rPr>
      </w:r>
      <w:r w:rsidRPr="009069BE">
        <w:rPr>
          <w:rFonts w:eastAsia="Times New Roman" w:cs="Arial"/>
        </w:rPr>
        <w:fldChar w:fldCharType="separate"/>
      </w:r>
      <w:r w:rsidRPr="009069BE">
        <w:rPr>
          <w:rFonts w:eastAsia="Times New Roman" w:cs="Arial"/>
          <w:noProof/>
        </w:rPr>
        <w:t>[</w:t>
      </w:r>
      <w:hyperlink w:anchor="_ENREF_18" w:tooltip="Chen, 2018 #18" w:history="1">
        <w:r w:rsidRPr="009069BE">
          <w:rPr>
            <w:rFonts w:eastAsia="Times New Roman" w:cs="Arial"/>
            <w:noProof/>
          </w:rPr>
          <w:t>18-22</w:t>
        </w:r>
      </w:hyperlink>
      <w:r w:rsidRPr="009069BE">
        <w:rPr>
          <w:rFonts w:eastAsia="Times New Roman" w:cs="Arial"/>
          <w:noProof/>
        </w:rPr>
        <w:t>]</w:t>
      </w:r>
      <w:r w:rsidRPr="009069BE">
        <w:rPr>
          <w:rFonts w:eastAsia="Times New Roman" w:cs="Arial"/>
        </w:rPr>
        <w:fldChar w:fldCharType="end"/>
      </w:r>
      <w:r w:rsidRPr="009069BE">
        <w:rPr>
          <w:rFonts w:eastAsia="Times New Roman" w:cs="Arial"/>
        </w:rPr>
        <w:t>.</w:t>
      </w:r>
    </w:p>
    <w:p w14:paraId="695C9C82" w14:textId="63AEB9C9" w:rsidR="00EE6FD1" w:rsidRPr="00F83E67" w:rsidRDefault="00EE6FD1" w:rsidP="00EE6FD1">
      <w:pPr>
        <w:pStyle w:val="Caption"/>
        <w:rPr>
          <w:rFonts w:asciiTheme="minorBidi" w:eastAsia="Times New Roman" w:hAnsiTheme="minorBidi"/>
          <w:szCs w:val="24"/>
        </w:rPr>
      </w:pPr>
      <w:bookmarkStart w:id="335" w:name="_Ref40101798"/>
      <w:bookmarkStart w:id="336" w:name="_Toc149572630"/>
      <w:r w:rsidRPr="00CD1F81">
        <w:t xml:space="preserve">Table </w:t>
      </w:r>
      <w:r w:rsidR="006C4330">
        <w:fldChar w:fldCharType="begin"/>
      </w:r>
      <w:r w:rsidR="006C4330">
        <w:instrText xml:space="preserve"> STYLEREF 1 \s </w:instrText>
      </w:r>
      <w:r w:rsidR="006C4330">
        <w:fldChar w:fldCharType="separate"/>
      </w:r>
      <w:r w:rsidR="000A0462">
        <w:rPr>
          <w:noProof/>
        </w:rPr>
        <w:t>8</w:t>
      </w:r>
      <w:r w:rsidR="006C4330">
        <w:fldChar w:fldCharType="end"/>
      </w:r>
      <w:r w:rsidR="006C4330">
        <w:t>.</w:t>
      </w:r>
      <w:r w:rsidR="006C4330">
        <w:fldChar w:fldCharType="begin"/>
      </w:r>
      <w:r w:rsidR="006C4330">
        <w:instrText xml:space="preserve"> SEQ Table \* ARABIC \s 1 </w:instrText>
      </w:r>
      <w:r w:rsidR="006C4330">
        <w:fldChar w:fldCharType="separate"/>
      </w:r>
      <w:r w:rsidR="000A0462">
        <w:rPr>
          <w:noProof/>
        </w:rPr>
        <w:t>8</w:t>
      </w:r>
      <w:r w:rsidR="006C4330">
        <w:fldChar w:fldCharType="end"/>
      </w:r>
      <w:bookmarkEnd w:id="335"/>
      <w:r w:rsidRPr="00CD1F81">
        <w:rPr>
          <w:lang w:val="en-US"/>
        </w:rPr>
        <w:t xml:space="preserve"> Biomass resources and bioenergy production potential in Australia</w:t>
      </w:r>
      <w:bookmarkEnd w:id="336"/>
    </w:p>
    <w:tbl>
      <w:tblPr>
        <w:tblStyle w:val="ListTable4-Accent1"/>
        <w:tblW w:w="0" w:type="auto"/>
        <w:tblLook w:val="04A0" w:firstRow="1" w:lastRow="0" w:firstColumn="1" w:lastColumn="0" w:noHBand="0" w:noVBand="1"/>
      </w:tblPr>
      <w:tblGrid>
        <w:gridCol w:w="2435"/>
        <w:gridCol w:w="1931"/>
        <w:gridCol w:w="1386"/>
        <w:gridCol w:w="1086"/>
        <w:gridCol w:w="1086"/>
        <w:gridCol w:w="1086"/>
      </w:tblGrid>
      <w:tr w:rsidR="00EE6FD1" w:rsidRPr="009069BE" w14:paraId="7ADA13A6" w14:textId="77777777" w:rsidTr="00F21222">
        <w:trPr>
          <w:cnfStyle w:val="100000000000" w:firstRow="1" w:lastRow="0" w:firstColumn="0" w:lastColumn="0" w:oddVBand="0" w:evenVBand="0" w:oddHBand="0"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20ED10F4"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Biomass Source</w:t>
            </w:r>
          </w:p>
        </w:tc>
        <w:tc>
          <w:tcPr>
            <w:tcW w:w="0" w:type="auto"/>
          </w:tcPr>
          <w:p w14:paraId="41B01F6E" w14:textId="77777777" w:rsidR="00EE6FD1" w:rsidRPr="009069BE" w:rsidRDefault="00EE6FD1" w:rsidP="00F21222">
            <w:pPr>
              <w:spacing w:after="0" w:line="259" w:lineRule="auto"/>
              <w:jc w:val="both"/>
              <w:cnfStyle w:val="100000000000" w:firstRow="1"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Quantity (Mt/y) – Year 1999-2004</w:t>
            </w:r>
          </w:p>
        </w:tc>
        <w:tc>
          <w:tcPr>
            <w:tcW w:w="0" w:type="auto"/>
          </w:tcPr>
          <w:p w14:paraId="1CB2A10B" w14:textId="77777777" w:rsidR="00EE6FD1" w:rsidRPr="009069BE" w:rsidRDefault="00EE6FD1" w:rsidP="00F21222">
            <w:pPr>
              <w:spacing w:after="0" w:line="259" w:lineRule="auto"/>
              <w:jc w:val="both"/>
              <w:cnfStyle w:val="100000000000" w:firstRow="1"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Quantity (Mt/y) – Year 2010</w:t>
            </w:r>
          </w:p>
        </w:tc>
        <w:tc>
          <w:tcPr>
            <w:tcW w:w="0" w:type="auto"/>
          </w:tcPr>
          <w:p w14:paraId="0BD8F3EC" w14:textId="77777777" w:rsidR="00EE6FD1" w:rsidRPr="009069BE" w:rsidRDefault="00EE6FD1" w:rsidP="00F21222">
            <w:pPr>
              <w:spacing w:after="0" w:line="259" w:lineRule="auto"/>
              <w:jc w:val="both"/>
              <w:cnfStyle w:val="100000000000" w:firstRow="1"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2010 (GWh/y)</w:t>
            </w:r>
          </w:p>
        </w:tc>
        <w:tc>
          <w:tcPr>
            <w:tcW w:w="0" w:type="auto"/>
          </w:tcPr>
          <w:p w14:paraId="1D125ECE" w14:textId="77777777" w:rsidR="00EE6FD1" w:rsidRPr="009069BE" w:rsidRDefault="00EE6FD1" w:rsidP="00F21222">
            <w:pPr>
              <w:spacing w:after="0" w:line="259" w:lineRule="auto"/>
              <w:jc w:val="both"/>
              <w:cnfStyle w:val="100000000000" w:firstRow="1"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2020 (GWh/y)</w:t>
            </w:r>
          </w:p>
        </w:tc>
        <w:tc>
          <w:tcPr>
            <w:tcW w:w="0" w:type="auto"/>
          </w:tcPr>
          <w:p w14:paraId="64CBD5E8" w14:textId="77777777" w:rsidR="00EE6FD1" w:rsidRPr="009069BE" w:rsidRDefault="00EE6FD1" w:rsidP="00F21222">
            <w:pPr>
              <w:spacing w:after="0" w:line="259" w:lineRule="auto"/>
              <w:jc w:val="both"/>
              <w:cnfStyle w:val="100000000000" w:firstRow="1"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2050 (GWh/y)</w:t>
            </w:r>
          </w:p>
        </w:tc>
      </w:tr>
      <w:tr w:rsidR="00EE6FD1" w:rsidRPr="009069BE" w14:paraId="10D3C0F5" w14:textId="77777777" w:rsidTr="00F21222">
        <w:trPr>
          <w:cnfStyle w:val="000000100000" w:firstRow="0" w:lastRow="0" w:firstColumn="0" w:lastColumn="0" w:oddVBand="0" w:evenVBand="0" w:oddHBand="1" w:evenHBand="0"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0" w:type="auto"/>
          </w:tcPr>
          <w:p w14:paraId="1B30B680"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Poultry</w:t>
            </w:r>
          </w:p>
        </w:tc>
        <w:tc>
          <w:tcPr>
            <w:tcW w:w="0" w:type="auto"/>
          </w:tcPr>
          <w:p w14:paraId="36D61542"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4DFA46C3"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94</w:t>
            </w:r>
          </w:p>
        </w:tc>
        <w:tc>
          <w:tcPr>
            <w:tcW w:w="0" w:type="auto"/>
          </w:tcPr>
          <w:p w14:paraId="1579931D"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w:t>
            </w:r>
          </w:p>
        </w:tc>
        <w:tc>
          <w:tcPr>
            <w:tcW w:w="0" w:type="auto"/>
          </w:tcPr>
          <w:p w14:paraId="740D8511"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297</w:t>
            </w:r>
          </w:p>
        </w:tc>
        <w:tc>
          <w:tcPr>
            <w:tcW w:w="0" w:type="auto"/>
          </w:tcPr>
          <w:p w14:paraId="45B6CC98"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1055</w:t>
            </w:r>
          </w:p>
        </w:tc>
      </w:tr>
      <w:tr w:rsidR="00EE6FD1" w:rsidRPr="009069BE" w14:paraId="405B3074" w14:textId="77777777" w:rsidTr="00F21222">
        <w:trPr>
          <w:trHeight w:val="340"/>
        </w:trPr>
        <w:tc>
          <w:tcPr>
            <w:cnfStyle w:val="001000000000" w:firstRow="0" w:lastRow="0" w:firstColumn="1" w:lastColumn="0" w:oddVBand="0" w:evenVBand="0" w:oddHBand="0" w:evenHBand="0" w:firstRowFirstColumn="0" w:firstRowLastColumn="0" w:lastRowFirstColumn="0" w:lastRowLastColumn="0"/>
            <w:tcW w:w="0" w:type="auto"/>
          </w:tcPr>
          <w:p w14:paraId="269E3366"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Cattle - Feedlot</w:t>
            </w:r>
          </w:p>
        </w:tc>
        <w:tc>
          <w:tcPr>
            <w:tcW w:w="0" w:type="auto"/>
          </w:tcPr>
          <w:p w14:paraId="1E2692F8"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48E0EF70"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0.87</w:t>
            </w:r>
          </w:p>
        </w:tc>
        <w:tc>
          <w:tcPr>
            <w:tcW w:w="0" w:type="auto"/>
          </w:tcPr>
          <w:p w14:paraId="784E7021"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w:t>
            </w:r>
          </w:p>
        </w:tc>
        <w:tc>
          <w:tcPr>
            <w:tcW w:w="0" w:type="auto"/>
          </w:tcPr>
          <w:p w14:paraId="74309706"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112</w:t>
            </w:r>
          </w:p>
        </w:tc>
        <w:tc>
          <w:tcPr>
            <w:tcW w:w="0" w:type="auto"/>
          </w:tcPr>
          <w:p w14:paraId="071EB6E5"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442</w:t>
            </w:r>
          </w:p>
        </w:tc>
      </w:tr>
      <w:tr w:rsidR="00EE6FD1" w:rsidRPr="009069BE" w14:paraId="6CE11448" w14:textId="77777777" w:rsidTr="00F2122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055EB400"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Pigs</w:t>
            </w:r>
          </w:p>
        </w:tc>
        <w:tc>
          <w:tcPr>
            <w:tcW w:w="0" w:type="auto"/>
          </w:tcPr>
          <w:p w14:paraId="1D2C2005"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40D52640"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1.8</w:t>
            </w:r>
          </w:p>
        </w:tc>
        <w:tc>
          <w:tcPr>
            <w:tcW w:w="0" w:type="auto"/>
          </w:tcPr>
          <w:p w14:paraId="4C293533"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w:t>
            </w:r>
          </w:p>
        </w:tc>
        <w:tc>
          <w:tcPr>
            <w:tcW w:w="0" w:type="auto"/>
          </w:tcPr>
          <w:p w14:paraId="63EAB819"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22</w:t>
            </w:r>
          </w:p>
        </w:tc>
        <w:tc>
          <w:tcPr>
            <w:tcW w:w="0" w:type="auto"/>
          </w:tcPr>
          <w:p w14:paraId="3EA5775E"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205</w:t>
            </w:r>
          </w:p>
        </w:tc>
      </w:tr>
      <w:tr w:rsidR="00EE6FD1" w:rsidRPr="009069BE" w14:paraId="39055E5E" w14:textId="77777777" w:rsidTr="00F21222">
        <w:trPr>
          <w:trHeight w:val="340"/>
        </w:trPr>
        <w:tc>
          <w:tcPr>
            <w:cnfStyle w:val="001000000000" w:firstRow="0" w:lastRow="0" w:firstColumn="1" w:lastColumn="0" w:oddVBand="0" w:evenVBand="0" w:oddHBand="0" w:evenHBand="0" w:firstRowFirstColumn="0" w:firstRowLastColumn="0" w:lastRowFirstColumn="0" w:lastRowLastColumn="0"/>
            <w:tcW w:w="0" w:type="auto"/>
          </w:tcPr>
          <w:p w14:paraId="11D404C5"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Dairy Cows</w:t>
            </w:r>
          </w:p>
        </w:tc>
        <w:tc>
          <w:tcPr>
            <w:tcW w:w="0" w:type="auto"/>
          </w:tcPr>
          <w:p w14:paraId="0DC7C1BA"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435FACF9"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1.4</w:t>
            </w:r>
          </w:p>
        </w:tc>
        <w:tc>
          <w:tcPr>
            <w:tcW w:w="0" w:type="auto"/>
          </w:tcPr>
          <w:p w14:paraId="487BB355"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w:t>
            </w:r>
          </w:p>
        </w:tc>
        <w:tc>
          <w:tcPr>
            <w:tcW w:w="0" w:type="auto"/>
          </w:tcPr>
          <w:p w14:paraId="4C9BACC7"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22</w:t>
            </w:r>
          </w:p>
        </w:tc>
        <w:tc>
          <w:tcPr>
            <w:tcW w:w="0" w:type="auto"/>
          </w:tcPr>
          <w:p w14:paraId="0B403386"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89</w:t>
            </w:r>
          </w:p>
        </w:tc>
      </w:tr>
      <w:tr w:rsidR="00EE6FD1" w:rsidRPr="009069BE" w14:paraId="2C3B2314" w14:textId="77777777" w:rsidTr="00F2122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1E0208F4"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Abattoirs</w:t>
            </w:r>
          </w:p>
        </w:tc>
        <w:tc>
          <w:tcPr>
            <w:tcW w:w="0" w:type="auto"/>
          </w:tcPr>
          <w:p w14:paraId="4F1E3316"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549AA08B"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1.3</w:t>
            </w:r>
          </w:p>
        </w:tc>
        <w:tc>
          <w:tcPr>
            <w:tcW w:w="0" w:type="auto"/>
          </w:tcPr>
          <w:p w14:paraId="4B0DCE43"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6BAEAB0A"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337</w:t>
            </w:r>
          </w:p>
        </w:tc>
        <w:tc>
          <w:tcPr>
            <w:tcW w:w="0" w:type="auto"/>
          </w:tcPr>
          <w:p w14:paraId="26E4A282"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1773</w:t>
            </w:r>
          </w:p>
        </w:tc>
      </w:tr>
      <w:tr w:rsidR="00EE6FD1" w:rsidRPr="009069BE" w14:paraId="1CA60C7A" w14:textId="77777777" w:rsidTr="00F21222">
        <w:trPr>
          <w:trHeight w:val="340"/>
        </w:trPr>
        <w:tc>
          <w:tcPr>
            <w:cnfStyle w:val="001000000000" w:firstRow="0" w:lastRow="0" w:firstColumn="1" w:lastColumn="0" w:oddVBand="0" w:evenVBand="0" w:oddHBand="0" w:evenHBand="0" w:firstRowFirstColumn="0" w:firstRowLastColumn="0" w:lastRowFirstColumn="0" w:lastRowLastColumn="0"/>
            <w:tcW w:w="0" w:type="auto"/>
          </w:tcPr>
          <w:p w14:paraId="73BD8589"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Stubble- grain and cotton crops</w:t>
            </w:r>
          </w:p>
        </w:tc>
        <w:tc>
          <w:tcPr>
            <w:tcW w:w="0" w:type="auto"/>
          </w:tcPr>
          <w:p w14:paraId="48B8DFB7"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776B4E90"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24</w:t>
            </w:r>
          </w:p>
        </w:tc>
        <w:tc>
          <w:tcPr>
            <w:tcW w:w="0" w:type="auto"/>
          </w:tcPr>
          <w:p w14:paraId="6AB1D768"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43A19C9A"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2A01A866"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47000</w:t>
            </w:r>
          </w:p>
        </w:tc>
      </w:tr>
      <w:tr w:rsidR="00EE6FD1" w:rsidRPr="009069BE" w14:paraId="0F721E6A" w14:textId="77777777" w:rsidTr="00F2122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2939595F"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Bagasse</w:t>
            </w:r>
          </w:p>
        </w:tc>
        <w:tc>
          <w:tcPr>
            <w:tcW w:w="0" w:type="auto"/>
          </w:tcPr>
          <w:p w14:paraId="18265C11"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10.6</w:t>
            </w:r>
          </w:p>
        </w:tc>
        <w:tc>
          <w:tcPr>
            <w:tcW w:w="0" w:type="auto"/>
          </w:tcPr>
          <w:p w14:paraId="12A6C7C1"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5</w:t>
            </w:r>
          </w:p>
        </w:tc>
        <w:tc>
          <w:tcPr>
            <w:tcW w:w="0" w:type="auto"/>
          </w:tcPr>
          <w:p w14:paraId="2349E6D8"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1200</w:t>
            </w:r>
          </w:p>
        </w:tc>
        <w:tc>
          <w:tcPr>
            <w:tcW w:w="0" w:type="auto"/>
          </w:tcPr>
          <w:p w14:paraId="6529BAFE"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3000</w:t>
            </w:r>
          </w:p>
        </w:tc>
        <w:tc>
          <w:tcPr>
            <w:tcW w:w="0" w:type="auto"/>
          </w:tcPr>
          <w:p w14:paraId="0CF789E7"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4600</w:t>
            </w:r>
          </w:p>
        </w:tc>
      </w:tr>
      <w:tr w:rsidR="00EE6FD1" w:rsidRPr="009069BE" w14:paraId="158EC5AB" w14:textId="77777777" w:rsidTr="00F21222">
        <w:trPr>
          <w:trHeight w:val="340"/>
        </w:trPr>
        <w:tc>
          <w:tcPr>
            <w:cnfStyle w:val="001000000000" w:firstRow="0" w:lastRow="0" w:firstColumn="1" w:lastColumn="0" w:oddVBand="0" w:evenVBand="0" w:oddHBand="0" w:evenHBand="0" w:firstRowFirstColumn="0" w:firstRowLastColumn="0" w:lastRowFirstColumn="0" w:lastRowLastColumn="0"/>
            <w:tcW w:w="0" w:type="auto"/>
          </w:tcPr>
          <w:p w14:paraId="28058487"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 xml:space="preserve">Sugar cane trash, tops and leaves </w:t>
            </w:r>
          </w:p>
        </w:tc>
        <w:tc>
          <w:tcPr>
            <w:tcW w:w="0" w:type="auto"/>
          </w:tcPr>
          <w:p w14:paraId="76B9F579"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9.25</w:t>
            </w:r>
          </w:p>
        </w:tc>
        <w:tc>
          <w:tcPr>
            <w:tcW w:w="0" w:type="auto"/>
          </w:tcPr>
          <w:p w14:paraId="570B1945"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4</w:t>
            </w:r>
          </w:p>
        </w:tc>
        <w:tc>
          <w:tcPr>
            <w:tcW w:w="0" w:type="auto"/>
          </w:tcPr>
          <w:p w14:paraId="5FD53EB6"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w:t>
            </w:r>
          </w:p>
        </w:tc>
        <w:tc>
          <w:tcPr>
            <w:tcW w:w="0" w:type="auto"/>
          </w:tcPr>
          <w:p w14:paraId="12D3B35F"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165</w:t>
            </w:r>
          </w:p>
        </w:tc>
        <w:tc>
          <w:tcPr>
            <w:tcW w:w="0" w:type="auto"/>
          </w:tcPr>
          <w:p w14:paraId="5E950286"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3200</w:t>
            </w:r>
          </w:p>
        </w:tc>
      </w:tr>
      <w:tr w:rsidR="00EE6FD1" w:rsidRPr="009069BE" w14:paraId="46431E9B" w14:textId="77777777" w:rsidTr="00F2122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2141F5AF"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 xml:space="preserve">Oil mallee Eucalypts </w:t>
            </w:r>
          </w:p>
        </w:tc>
        <w:tc>
          <w:tcPr>
            <w:tcW w:w="0" w:type="auto"/>
          </w:tcPr>
          <w:p w14:paraId="7A7AF5C4"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5A334D13"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w:t>
            </w:r>
          </w:p>
        </w:tc>
        <w:tc>
          <w:tcPr>
            <w:tcW w:w="0" w:type="auto"/>
          </w:tcPr>
          <w:p w14:paraId="7D20A8E4"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w:t>
            </w:r>
          </w:p>
        </w:tc>
        <w:tc>
          <w:tcPr>
            <w:tcW w:w="0" w:type="auto"/>
          </w:tcPr>
          <w:p w14:paraId="68FC2E9C"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112</w:t>
            </w:r>
          </w:p>
        </w:tc>
        <w:tc>
          <w:tcPr>
            <w:tcW w:w="0" w:type="auto"/>
          </w:tcPr>
          <w:p w14:paraId="2D94F336"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484</w:t>
            </w:r>
          </w:p>
        </w:tc>
      </w:tr>
      <w:tr w:rsidR="00EE6FD1" w:rsidRPr="009069BE" w14:paraId="2E8C2FBD" w14:textId="77777777" w:rsidTr="00F21222">
        <w:trPr>
          <w:trHeight w:val="340"/>
        </w:trPr>
        <w:tc>
          <w:tcPr>
            <w:cnfStyle w:val="001000000000" w:firstRow="0" w:lastRow="0" w:firstColumn="1" w:lastColumn="0" w:oddVBand="0" w:evenVBand="0" w:oddHBand="0" w:evenHBand="0" w:firstRowFirstColumn="0" w:firstRowLastColumn="0" w:lastRowFirstColumn="0" w:lastRowLastColumn="0"/>
            <w:tcW w:w="0" w:type="auto"/>
          </w:tcPr>
          <w:p w14:paraId="17F9FECC"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 xml:space="preserve">Camphor laurel </w:t>
            </w:r>
          </w:p>
        </w:tc>
        <w:tc>
          <w:tcPr>
            <w:tcW w:w="0" w:type="auto"/>
          </w:tcPr>
          <w:p w14:paraId="09CB4238" w14:textId="77777777" w:rsidR="00EE6FD1"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p w14:paraId="6CB08D75" w14:textId="55B82766" w:rsidR="00E3594F" w:rsidRPr="00E3594F" w:rsidRDefault="00E3594F" w:rsidP="00E84292">
            <w:pPr>
              <w:tabs>
                <w:tab w:val="left" w:pos="1365"/>
              </w:tabs>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Pr>
                <w:rFonts w:eastAsia="Times New Roman" w:cs="Arial"/>
                <w:sz w:val="20"/>
                <w:szCs w:val="20"/>
              </w:rPr>
              <w:tab/>
            </w:r>
          </w:p>
        </w:tc>
        <w:tc>
          <w:tcPr>
            <w:tcW w:w="0" w:type="auto"/>
          </w:tcPr>
          <w:p w14:paraId="4C2FA7EE"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5B4A3AFD"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0E1C9ACE" w14:textId="77777777" w:rsidR="00EE6FD1"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83</w:t>
            </w:r>
          </w:p>
          <w:p w14:paraId="49C5DA78" w14:textId="743771FB" w:rsidR="00E3594F" w:rsidRPr="00E3594F" w:rsidRDefault="00E3594F" w:rsidP="00E84292">
            <w:pPr>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465B1046"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20</w:t>
            </w:r>
          </w:p>
        </w:tc>
      </w:tr>
      <w:tr w:rsidR="00EE6FD1" w:rsidRPr="009069BE" w14:paraId="3CFBE53F" w14:textId="77777777" w:rsidTr="00F2122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53102520"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lastRenderedPageBreak/>
              <w:t xml:space="preserve">Forest residues (native forests, plantations, processing residues) </w:t>
            </w:r>
          </w:p>
        </w:tc>
        <w:tc>
          <w:tcPr>
            <w:tcW w:w="0" w:type="auto"/>
          </w:tcPr>
          <w:p w14:paraId="2D6D10B2"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23</w:t>
            </w:r>
          </w:p>
        </w:tc>
        <w:tc>
          <w:tcPr>
            <w:tcW w:w="0" w:type="auto"/>
          </w:tcPr>
          <w:p w14:paraId="4C264EDC"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9</w:t>
            </w:r>
          </w:p>
        </w:tc>
        <w:tc>
          <w:tcPr>
            <w:tcW w:w="0" w:type="auto"/>
          </w:tcPr>
          <w:p w14:paraId="74AC31B9"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79</w:t>
            </w:r>
          </w:p>
        </w:tc>
        <w:tc>
          <w:tcPr>
            <w:tcW w:w="0" w:type="auto"/>
          </w:tcPr>
          <w:p w14:paraId="0CFC8451"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2442</w:t>
            </w:r>
          </w:p>
        </w:tc>
        <w:tc>
          <w:tcPr>
            <w:tcW w:w="0" w:type="auto"/>
          </w:tcPr>
          <w:p w14:paraId="4E6CBF83"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4554</w:t>
            </w:r>
          </w:p>
        </w:tc>
      </w:tr>
      <w:tr w:rsidR="00EE6FD1" w:rsidRPr="009069BE" w14:paraId="09657066" w14:textId="77777777" w:rsidTr="00F21222">
        <w:trPr>
          <w:trHeight w:val="340"/>
        </w:trPr>
        <w:tc>
          <w:tcPr>
            <w:cnfStyle w:val="001000000000" w:firstRow="0" w:lastRow="0" w:firstColumn="1" w:lastColumn="0" w:oddVBand="0" w:evenVBand="0" w:oddHBand="0" w:evenHBand="0" w:firstRowFirstColumn="0" w:firstRowLastColumn="0" w:lastRowFirstColumn="0" w:lastRowLastColumn="0"/>
            <w:tcW w:w="0" w:type="auto"/>
          </w:tcPr>
          <w:p w14:paraId="269687DE"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 xml:space="preserve">Black liquor </w:t>
            </w:r>
          </w:p>
        </w:tc>
        <w:tc>
          <w:tcPr>
            <w:tcW w:w="0" w:type="auto"/>
          </w:tcPr>
          <w:p w14:paraId="77E70B4A"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0.25</w:t>
            </w:r>
          </w:p>
        </w:tc>
        <w:tc>
          <w:tcPr>
            <w:tcW w:w="0" w:type="auto"/>
          </w:tcPr>
          <w:p w14:paraId="75A90633"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705FB727"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285</w:t>
            </w:r>
          </w:p>
        </w:tc>
        <w:tc>
          <w:tcPr>
            <w:tcW w:w="0" w:type="auto"/>
          </w:tcPr>
          <w:p w14:paraId="23025146"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365</w:t>
            </w:r>
          </w:p>
        </w:tc>
        <w:tc>
          <w:tcPr>
            <w:tcW w:w="0" w:type="auto"/>
          </w:tcPr>
          <w:p w14:paraId="2AF4B8E2"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365</w:t>
            </w:r>
          </w:p>
        </w:tc>
      </w:tr>
      <w:tr w:rsidR="00EE6FD1" w:rsidRPr="009069BE" w14:paraId="1AB54AC1" w14:textId="77777777" w:rsidTr="00F2122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1395B8AC"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Wood waste</w:t>
            </w:r>
          </w:p>
        </w:tc>
        <w:tc>
          <w:tcPr>
            <w:tcW w:w="0" w:type="auto"/>
          </w:tcPr>
          <w:p w14:paraId="71DA5A20"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6.9</w:t>
            </w:r>
          </w:p>
        </w:tc>
        <w:tc>
          <w:tcPr>
            <w:tcW w:w="0" w:type="auto"/>
          </w:tcPr>
          <w:p w14:paraId="60C06DF1"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51469B2E"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1CBC0B61"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750D4FA4"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r>
      <w:tr w:rsidR="00EE6FD1" w:rsidRPr="009069BE" w14:paraId="71E580BC" w14:textId="77777777" w:rsidTr="00F21222">
        <w:trPr>
          <w:trHeight w:val="340"/>
        </w:trPr>
        <w:tc>
          <w:tcPr>
            <w:cnfStyle w:val="001000000000" w:firstRow="0" w:lastRow="0" w:firstColumn="1" w:lastColumn="0" w:oddVBand="0" w:evenVBand="0" w:oddHBand="0" w:evenHBand="0" w:firstRowFirstColumn="0" w:firstRowLastColumn="0" w:lastRowFirstColumn="0" w:lastRowLastColumn="0"/>
            <w:tcW w:w="0" w:type="auto"/>
          </w:tcPr>
          <w:p w14:paraId="3801917A"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 xml:space="preserve">Crop wastes </w:t>
            </w:r>
          </w:p>
        </w:tc>
        <w:tc>
          <w:tcPr>
            <w:tcW w:w="0" w:type="auto"/>
          </w:tcPr>
          <w:p w14:paraId="2F36B41D"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44</w:t>
            </w:r>
          </w:p>
        </w:tc>
        <w:tc>
          <w:tcPr>
            <w:tcW w:w="0" w:type="auto"/>
          </w:tcPr>
          <w:p w14:paraId="60A87840"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3A1A2689"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18453634"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323D39F7"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r>
      <w:tr w:rsidR="00EE6FD1" w:rsidRPr="009069BE" w14:paraId="614C87FA" w14:textId="77777777" w:rsidTr="00F2122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0C889B7E"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Other pulp and paper wastes</w:t>
            </w:r>
          </w:p>
        </w:tc>
        <w:tc>
          <w:tcPr>
            <w:tcW w:w="0" w:type="auto"/>
          </w:tcPr>
          <w:p w14:paraId="6FC1F987"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7F8E9831"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1C717C39"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74</w:t>
            </w:r>
          </w:p>
        </w:tc>
        <w:tc>
          <w:tcPr>
            <w:tcW w:w="0" w:type="auto"/>
          </w:tcPr>
          <w:p w14:paraId="48B76A40"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141</w:t>
            </w:r>
          </w:p>
        </w:tc>
        <w:tc>
          <w:tcPr>
            <w:tcW w:w="0" w:type="auto"/>
          </w:tcPr>
          <w:p w14:paraId="3F740765"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141</w:t>
            </w:r>
          </w:p>
        </w:tc>
      </w:tr>
      <w:tr w:rsidR="00EE6FD1" w:rsidRPr="009069BE" w14:paraId="4168512D" w14:textId="77777777" w:rsidTr="00F21222">
        <w:trPr>
          <w:trHeight w:val="340"/>
        </w:trPr>
        <w:tc>
          <w:tcPr>
            <w:cnfStyle w:val="001000000000" w:firstRow="0" w:lastRow="0" w:firstColumn="1" w:lastColumn="0" w:oddVBand="0" w:evenVBand="0" w:oddHBand="0" w:evenHBand="0" w:firstRowFirstColumn="0" w:firstRowLastColumn="0" w:lastRowFirstColumn="0" w:lastRowLastColumn="0"/>
            <w:tcW w:w="0" w:type="auto"/>
          </w:tcPr>
          <w:p w14:paraId="50097D4D"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Urban food wastes</w:t>
            </w:r>
          </w:p>
        </w:tc>
        <w:tc>
          <w:tcPr>
            <w:tcW w:w="0" w:type="auto"/>
          </w:tcPr>
          <w:p w14:paraId="1718DA00"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2F700279"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2.9</w:t>
            </w:r>
          </w:p>
        </w:tc>
        <w:tc>
          <w:tcPr>
            <w:tcW w:w="0" w:type="auto"/>
          </w:tcPr>
          <w:p w14:paraId="771BB8F1"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29</w:t>
            </w:r>
          </w:p>
        </w:tc>
        <w:tc>
          <w:tcPr>
            <w:tcW w:w="0" w:type="auto"/>
          </w:tcPr>
          <w:p w14:paraId="7D92DF59"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267</w:t>
            </w:r>
          </w:p>
        </w:tc>
        <w:tc>
          <w:tcPr>
            <w:tcW w:w="0" w:type="auto"/>
          </w:tcPr>
          <w:p w14:paraId="068F4575"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754</w:t>
            </w:r>
          </w:p>
        </w:tc>
      </w:tr>
      <w:tr w:rsidR="00EE6FD1" w:rsidRPr="009069BE" w14:paraId="032DC6B2" w14:textId="77777777" w:rsidTr="00F2122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59FF039D"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Garden Organics</w:t>
            </w:r>
          </w:p>
        </w:tc>
        <w:tc>
          <w:tcPr>
            <w:tcW w:w="0" w:type="auto"/>
          </w:tcPr>
          <w:p w14:paraId="273A76D4"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08ED5FDC"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2.3</w:t>
            </w:r>
          </w:p>
        </w:tc>
        <w:tc>
          <w:tcPr>
            <w:tcW w:w="0" w:type="auto"/>
          </w:tcPr>
          <w:p w14:paraId="15834148"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29</w:t>
            </w:r>
          </w:p>
        </w:tc>
        <w:tc>
          <w:tcPr>
            <w:tcW w:w="0" w:type="auto"/>
          </w:tcPr>
          <w:p w14:paraId="676C3022"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121</w:t>
            </w:r>
          </w:p>
        </w:tc>
        <w:tc>
          <w:tcPr>
            <w:tcW w:w="0" w:type="auto"/>
          </w:tcPr>
          <w:p w14:paraId="3C7F8568"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461</w:t>
            </w:r>
          </w:p>
        </w:tc>
      </w:tr>
      <w:tr w:rsidR="00EE6FD1" w:rsidRPr="009069BE" w14:paraId="347A0881" w14:textId="77777777" w:rsidTr="00F21222">
        <w:trPr>
          <w:trHeight w:val="340"/>
        </w:trPr>
        <w:tc>
          <w:tcPr>
            <w:cnfStyle w:val="001000000000" w:firstRow="0" w:lastRow="0" w:firstColumn="1" w:lastColumn="0" w:oddVBand="0" w:evenVBand="0" w:oddHBand="0" w:evenHBand="0" w:firstRowFirstColumn="0" w:firstRowLastColumn="0" w:lastRowFirstColumn="0" w:lastRowLastColumn="0"/>
            <w:tcW w:w="0" w:type="auto"/>
          </w:tcPr>
          <w:p w14:paraId="0E2C3AF6"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Urban Paper and cardboards</w:t>
            </w:r>
          </w:p>
        </w:tc>
        <w:tc>
          <w:tcPr>
            <w:tcW w:w="0" w:type="auto"/>
          </w:tcPr>
          <w:p w14:paraId="51DEADDC"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66C0AE21"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2.3</w:t>
            </w:r>
          </w:p>
        </w:tc>
        <w:tc>
          <w:tcPr>
            <w:tcW w:w="0" w:type="auto"/>
          </w:tcPr>
          <w:p w14:paraId="08E526B2"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5A0A340F"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38</w:t>
            </w:r>
          </w:p>
        </w:tc>
        <w:tc>
          <w:tcPr>
            <w:tcW w:w="0" w:type="auto"/>
          </w:tcPr>
          <w:p w14:paraId="547C0288"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1749</w:t>
            </w:r>
          </w:p>
        </w:tc>
      </w:tr>
      <w:tr w:rsidR="00EE6FD1" w:rsidRPr="009069BE" w14:paraId="5F28A603" w14:textId="77777777" w:rsidTr="00F2122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48A50252"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Urban timber/wood waste</w:t>
            </w:r>
          </w:p>
        </w:tc>
        <w:tc>
          <w:tcPr>
            <w:tcW w:w="0" w:type="auto"/>
          </w:tcPr>
          <w:p w14:paraId="7D56EC3C"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0AB1C1F2"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1.6</w:t>
            </w:r>
          </w:p>
        </w:tc>
        <w:tc>
          <w:tcPr>
            <w:tcW w:w="0" w:type="auto"/>
          </w:tcPr>
          <w:p w14:paraId="606A1609"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45</w:t>
            </w:r>
          </w:p>
        </w:tc>
        <w:tc>
          <w:tcPr>
            <w:tcW w:w="0" w:type="auto"/>
          </w:tcPr>
          <w:p w14:paraId="60DC4F27"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295</w:t>
            </w:r>
          </w:p>
        </w:tc>
        <w:tc>
          <w:tcPr>
            <w:tcW w:w="0" w:type="auto"/>
          </w:tcPr>
          <w:p w14:paraId="7ED57CFB"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1366</w:t>
            </w:r>
          </w:p>
        </w:tc>
      </w:tr>
      <w:tr w:rsidR="00EE6FD1" w:rsidRPr="009069BE" w14:paraId="1152DF42" w14:textId="77777777" w:rsidTr="00F21222">
        <w:trPr>
          <w:trHeight w:val="340"/>
        </w:trPr>
        <w:tc>
          <w:tcPr>
            <w:cnfStyle w:val="001000000000" w:firstRow="0" w:lastRow="0" w:firstColumn="1" w:lastColumn="0" w:oddVBand="0" w:evenVBand="0" w:oddHBand="0" w:evenHBand="0" w:firstRowFirstColumn="0" w:firstRowLastColumn="0" w:lastRowFirstColumn="0" w:lastRowLastColumn="0"/>
            <w:tcW w:w="0" w:type="auto"/>
          </w:tcPr>
          <w:p w14:paraId="3575B29B"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MSW</w:t>
            </w:r>
          </w:p>
          <w:p w14:paraId="7F51C543"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C&amp;I</w:t>
            </w:r>
          </w:p>
          <w:p w14:paraId="7F099D30"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C&amp;D</w:t>
            </w:r>
          </w:p>
        </w:tc>
        <w:tc>
          <w:tcPr>
            <w:tcW w:w="0" w:type="auto"/>
          </w:tcPr>
          <w:p w14:paraId="2EE03266"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8.7</w:t>
            </w:r>
          </w:p>
          <w:p w14:paraId="69FA458C"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10.3</w:t>
            </w:r>
          </w:p>
          <w:p w14:paraId="414B0B8A"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13.5</w:t>
            </w:r>
          </w:p>
        </w:tc>
        <w:tc>
          <w:tcPr>
            <w:tcW w:w="0" w:type="auto"/>
          </w:tcPr>
          <w:p w14:paraId="77067463"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4DABF034"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582AC6A4"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7C1373EA"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r>
      <w:tr w:rsidR="00EE6FD1" w:rsidRPr="009069BE" w14:paraId="259722F7" w14:textId="77777777" w:rsidTr="00F2122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334B9535"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Landfill gas</w:t>
            </w:r>
          </w:p>
        </w:tc>
        <w:tc>
          <w:tcPr>
            <w:tcW w:w="0" w:type="auto"/>
          </w:tcPr>
          <w:p w14:paraId="75A7EEDD"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4683819B"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3E0FF1BF"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772</w:t>
            </w:r>
          </w:p>
        </w:tc>
        <w:tc>
          <w:tcPr>
            <w:tcW w:w="0" w:type="auto"/>
          </w:tcPr>
          <w:p w14:paraId="04BA0F72"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1880</w:t>
            </w:r>
          </w:p>
        </w:tc>
        <w:tc>
          <w:tcPr>
            <w:tcW w:w="0" w:type="auto"/>
          </w:tcPr>
          <w:p w14:paraId="70EF40D5"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3420</w:t>
            </w:r>
          </w:p>
        </w:tc>
      </w:tr>
      <w:tr w:rsidR="00EE6FD1" w:rsidRPr="009069BE" w14:paraId="053F0D7A" w14:textId="77777777" w:rsidTr="00F21222">
        <w:trPr>
          <w:trHeight w:val="340"/>
        </w:trPr>
        <w:tc>
          <w:tcPr>
            <w:cnfStyle w:val="001000000000" w:firstRow="0" w:lastRow="0" w:firstColumn="1" w:lastColumn="0" w:oddVBand="0" w:evenVBand="0" w:oddHBand="0" w:evenHBand="0" w:firstRowFirstColumn="0" w:firstRowLastColumn="0" w:lastRowFirstColumn="0" w:lastRowLastColumn="0"/>
            <w:tcW w:w="0" w:type="auto"/>
          </w:tcPr>
          <w:p w14:paraId="322533AD"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Sewage Gas</w:t>
            </w:r>
          </w:p>
        </w:tc>
        <w:tc>
          <w:tcPr>
            <w:tcW w:w="0" w:type="auto"/>
          </w:tcPr>
          <w:p w14:paraId="583C346F"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18B47632"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0" w:type="auto"/>
          </w:tcPr>
          <w:p w14:paraId="5E2716E8"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57</w:t>
            </w:r>
          </w:p>
        </w:tc>
        <w:tc>
          <w:tcPr>
            <w:tcW w:w="0" w:type="auto"/>
          </w:tcPr>
          <w:p w14:paraId="1CA6ABB5"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901</w:t>
            </w:r>
          </w:p>
        </w:tc>
        <w:tc>
          <w:tcPr>
            <w:tcW w:w="0" w:type="auto"/>
          </w:tcPr>
          <w:p w14:paraId="41160809" w14:textId="77777777" w:rsidR="00EE6FD1" w:rsidRPr="009069BE" w:rsidRDefault="00EE6FD1" w:rsidP="00F21222">
            <w:pPr>
              <w:spacing w:after="0" w:line="259" w:lineRule="auto"/>
              <w:jc w:val="both"/>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929</w:t>
            </w:r>
          </w:p>
        </w:tc>
      </w:tr>
      <w:tr w:rsidR="00EE6FD1" w:rsidRPr="009069BE" w14:paraId="7F438663" w14:textId="77777777" w:rsidTr="00F21222">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0" w:type="auto"/>
          </w:tcPr>
          <w:p w14:paraId="5EF4AA61"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 xml:space="preserve">Energy crops </w:t>
            </w:r>
          </w:p>
          <w:p w14:paraId="6B3939C1"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Cereals</w:t>
            </w:r>
          </w:p>
          <w:p w14:paraId="0D699E3F" w14:textId="77777777" w:rsidR="00EE6FD1" w:rsidRPr="009069BE" w:rsidRDefault="00EE6FD1" w:rsidP="00F21222">
            <w:pPr>
              <w:spacing w:after="0" w:line="259" w:lineRule="auto"/>
              <w:jc w:val="both"/>
              <w:rPr>
                <w:rFonts w:eastAsia="Times New Roman" w:cs="Arial"/>
                <w:sz w:val="20"/>
                <w:szCs w:val="20"/>
              </w:rPr>
            </w:pPr>
            <w:r w:rsidRPr="009069BE">
              <w:rPr>
                <w:rFonts w:eastAsia="Times New Roman" w:cs="Arial"/>
                <w:sz w:val="20"/>
                <w:szCs w:val="20"/>
              </w:rPr>
              <w:t>Other</w:t>
            </w:r>
          </w:p>
        </w:tc>
        <w:tc>
          <w:tcPr>
            <w:tcW w:w="0" w:type="auto"/>
          </w:tcPr>
          <w:p w14:paraId="27E8978D"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p w14:paraId="210ACCB3"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30</w:t>
            </w:r>
          </w:p>
          <w:p w14:paraId="365BA5A7"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8</w:t>
            </w:r>
          </w:p>
        </w:tc>
        <w:tc>
          <w:tcPr>
            <w:tcW w:w="0" w:type="auto"/>
          </w:tcPr>
          <w:p w14:paraId="74EEBB1A"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058CC092"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03C458B7"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0" w:type="auto"/>
          </w:tcPr>
          <w:p w14:paraId="1E8C1663" w14:textId="77777777" w:rsidR="00EE6FD1" w:rsidRPr="009069BE" w:rsidRDefault="00EE6FD1" w:rsidP="00F21222">
            <w:pPr>
              <w:spacing w:after="0" w:line="259" w:lineRule="auto"/>
              <w:jc w:val="both"/>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r>
    </w:tbl>
    <w:p w14:paraId="5C878D88" w14:textId="77777777" w:rsidR="00EE6FD1" w:rsidRPr="00CD1F81" w:rsidRDefault="00EE6FD1" w:rsidP="00EE6FD1">
      <w:pPr>
        <w:spacing w:after="0" w:line="259" w:lineRule="auto"/>
        <w:jc w:val="both"/>
        <w:rPr>
          <w:rFonts w:asciiTheme="minorBidi" w:eastAsia="Times New Roman" w:hAnsiTheme="minorBidi"/>
        </w:rPr>
      </w:pPr>
    </w:p>
    <w:p w14:paraId="574D8720" w14:textId="159BB7C7" w:rsidR="00EE6FD1" w:rsidRPr="009069BE" w:rsidRDefault="00EE6FD1" w:rsidP="00EE6FD1">
      <w:pPr>
        <w:spacing w:after="160" w:line="259" w:lineRule="auto"/>
        <w:jc w:val="both"/>
        <w:rPr>
          <w:rFonts w:eastAsia="Times New Roman" w:cs="Arial"/>
          <w:szCs w:val="18"/>
        </w:rPr>
      </w:pPr>
      <w:r w:rsidRPr="009069BE">
        <w:rPr>
          <w:rFonts w:eastAsia="Times New Roman" w:cs="Arial"/>
        </w:rPr>
        <w:t xml:space="preserve">Based on the literature review, the potential biomass feedstock for studied technologies and the potential location of the plant is summarised in </w:t>
      </w:r>
      <w:r w:rsidRPr="009069BE">
        <w:rPr>
          <w:rFonts w:eastAsia="Times New Roman" w:cs="Arial"/>
          <w:szCs w:val="18"/>
        </w:rPr>
        <w:fldChar w:fldCharType="begin"/>
      </w:r>
      <w:r w:rsidRPr="009069BE">
        <w:rPr>
          <w:rFonts w:eastAsia="Times New Roman" w:cs="Arial"/>
          <w:szCs w:val="18"/>
        </w:rPr>
        <w:instrText xml:space="preserve"> REF _Ref40101870 \h  \* MERGEFORMAT </w:instrText>
      </w:r>
      <w:r w:rsidRPr="009069BE">
        <w:rPr>
          <w:rFonts w:eastAsia="Times New Roman" w:cs="Arial"/>
          <w:szCs w:val="18"/>
        </w:rPr>
      </w:r>
      <w:r w:rsidRPr="009069BE">
        <w:rPr>
          <w:rFonts w:eastAsia="Times New Roman" w:cs="Arial"/>
          <w:szCs w:val="18"/>
        </w:rPr>
        <w:fldChar w:fldCharType="separate"/>
      </w:r>
      <w:r w:rsidR="000A0462" w:rsidRPr="000A0462">
        <w:rPr>
          <w:rFonts w:eastAsia="Times New Roman" w:cs="Arial"/>
          <w:szCs w:val="18"/>
        </w:rPr>
        <w:t>Table 8.9</w:t>
      </w:r>
      <w:r w:rsidRPr="009069BE">
        <w:rPr>
          <w:rFonts w:eastAsia="Times New Roman" w:cs="Arial"/>
          <w:szCs w:val="18"/>
        </w:rPr>
        <w:fldChar w:fldCharType="end"/>
      </w:r>
      <w:r w:rsidRPr="009069BE">
        <w:rPr>
          <w:rFonts w:eastAsia="Times New Roman" w:cs="Arial"/>
          <w:szCs w:val="18"/>
        </w:rPr>
        <w:t xml:space="preserve">. The ultimate and proximate analyses of the potential biomass feedstocks as an input to the model is presented in </w:t>
      </w:r>
      <w:r w:rsidRPr="009069BE">
        <w:rPr>
          <w:rFonts w:eastAsia="Times New Roman" w:cs="Arial"/>
          <w:szCs w:val="18"/>
        </w:rPr>
        <w:fldChar w:fldCharType="begin"/>
      </w:r>
      <w:r w:rsidRPr="009069BE">
        <w:rPr>
          <w:rFonts w:eastAsia="Times New Roman" w:cs="Arial"/>
          <w:szCs w:val="18"/>
        </w:rPr>
        <w:instrText xml:space="preserve"> REF _Ref40101900 \h  \* MERGEFORMAT </w:instrText>
      </w:r>
      <w:r w:rsidRPr="009069BE">
        <w:rPr>
          <w:rFonts w:eastAsia="Times New Roman" w:cs="Arial"/>
          <w:szCs w:val="18"/>
        </w:rPr>
      </w:r>
      <w:r w:rsidRPr="009069BE">
        <w:rPr>
          <w:rFonts w:eastAsia="Times New Roman" w:cs="Arial"/>
          <w:szCs w:val="18"/>
        </w:rPr>
        <w:fldChar w:fldCharType="separate"/>
      </w:r>
      <w:r w:rsidR="000A0462" w:rsidRPr="000A0462">
        <w:rPr>
          <w:rFonts w:eastAsia="Times New Roman" w:cs="Arial"/>
          <w:szCs w:val="18"/>
        </w:rPr>
        <w:t>Table 8.10</w:t>
      </w:r>
      <w:r w:rsidRPr="009069BE">
        <w:rPr>
          <w:rFonts w:eastAsia="Times New Roman" w:cs="Arial"/>
          <w:szCs w:val="18"/>
        </w:rPr>
        <w:fldChar w:fldCharType="end"/>
      </w:r>
      <w:r w:rsidRPr="009069BE">
        <w:rPr>
          <w:rFonts w:eastAsia="Times New Roman" w:cs="Arial"/>
          <w:szCs w:val="18"/>
        </w:rPr>
        <w:t xml:space="preserve"> </w:t>
      </w:r>
      <w:r w:rsidRPr="009069BE">
        <w:rPr>
          <w:rFonts w:eastAsia="Times New Roman" w:cs="Arial"/>
          <w:szCs w:val="18"/>
        </w:rPr>
        <w:fldChar w:fldCharType="begin"/>
      </w:r>
      <w:r w:rsidRPr="009069BE">
        <w:rPr>
          <w:rFonts w:eastAsia="Times New Roman" w:cs="Arial"/>
          <w:szCs w:val="18"/>
        </w:rPr>
        <w:instrText xml:space="preserve"> ADDIN EN.CITE &lt;EndNote&gt;&lt;Cite&gt;&lt;Author&gt;Wilhelm DJ&lt;/Author&gt;&lt;Year&gt;2001&lt;/Year&gt;&lt;RecNum&gt;23&lt;/RecNum&gt;&lt;IDText&gt;Syngas production for gas-to-liquids applications: technologies, issues and outlook&lt;/IDText&gt;&lt;DisplayText&gt;[23, 24]&lt;/DisplayText&gt;&lt;record&gt;&lt;rec-number&gt;23&lt;/rec-number&gt;&lt;foreign-keys&gt;&lt;key app="EN" db-id="5te09f5sdrd0d5exftzveszl02d0xzeax2wd" timestamp="1597202900"&gt;23&lt;/key&gt;&lt;/foreign-keys&gt;&lt;ref-type name="Journal Article"&gt;17&lt;/ref-type&gt;&lt;contributors&gt;&lt;authors&gt;&lt;author&gt;Wilhelm DJ, Simbeck DR, Karp AD, Dickenson RL.&lt;/author&gt;&lt;/authors&gt;&lt;/contributors&gt;&lt;titles&gt;&lt;title&gt;Syngas production for gas-to-liquids applications: technologies, issues and outlook&lt;/title&gt;&lt;/titles&gt;&lt;number&gt;71(1-3):139-48.&lt;/number&gt;&lt;dates&gt;&lt;year&gt;2001&lt;/year&gt;&lt;/dates&gt;&lt;publisher&gt;Fuel processing technology&lt;/publisher&gt;&lt;urls&gt;&lt;/urls&gt;&lt;/record&gt;&lt;/Cite&gt;&lt;Cite&gt;&lt;Author&gt;Aasberg-Petersen K&lt;/Author&gt;&lt;Year&gt;2003 &lt;/Year&gt;&lt;RecNum&gt;24&lt;/RecNum&gt;&lt;IDText&gt;Recent developments in autothermal reforming and pre-reforming for synthesis gas production in GTL applications&lt;/IDText&gt;&lt;record&gt;&lt;rec-number&gt;24&lt;/rec-number&gt;&lt;foreign-keys&gt;&lt;key app="EN" db-id="5te09f5sdrd0d5exftzveszl02d0xzeax2wd" timestamp="1597202900"&gt;24&lt;/key&gt;&lt;/foreign-keys&gt;&lt;ref-type name="Journal Article"&gt;17&lt;/ref-type&gt;&lt;contributors&gt;&lt;authors&gt;&lt;author&gt;Aasberg-Petersen K, Christensen TS, Nielsen CS, Dybkjær I.&lt;/author&gt;&lt;/authors&gt;&lt;/contributors&gt;&lt;titles&gt;&lt;title&gt;Recent developments in autothermal reforming and pre-reforming for synthesis gas production in GTL applications &lt;/title&gt;&lt;/titles&gt;&lt;volume&gt;83(1-3):253-61.&lt;/volume&gt;&lt;dates&gt;&lt;year&gt;2003 &lt;/year&gt;&lt;/dates&gt;&lt;publisher&gt;Fuel Processing Technology. &lt;/publisher&gt;&lt;urls&gt;&lt;/urls&gt;&lt;/record&gt;&lt;/Cite&gt;&lt;/EndNote&gt;</w:instrText>
      </w:r>
      <w:r w:rsidRPr="009069BE">
        <w:rPr>
          <w:rFonts w:eastAsia="Times New Roman" w:cs="Arial"/>
          <w:szCs w:val="18"/>
        </w:rPr>
        <w:fldChar w:fldCharType="separate"/>
      </w:r>
      <w:r w:rsidRPr="009069BE">
        <w:rPr>
          <w:rFonts w:eastAsia="Times New Roman" w:cs="Arial"/>
          <w:noProof/>
          <w:szCs w:val="18"/>
        </w:rPr>
        <w:t>[</w:t>
      </w:r>
      <w:hyperlink w:anchor="_ENREF_23" w:tooltip="Wilhelm DJ, 2001 #23" w:history="1">
        <w:r w:rsidRPr="009069BE">
          <w:rPr>
            <w:rFonts w:eastAsia="Times New Roman" w:cs="Arial"/>
            <w:noProof/>
            <w:szCs w:val="18"/>
          </w:rPr>
          <w:t>23</w:t>
        </w:r>
      </w:hyperlink>
      <w:r w:rsidRPr="009069BE">
        <w:rPr>
          <w:rFonts w:eastAsia="Times New Roman" w:cs="Arial"/>
          <w:noProof/>
          <w:szCs w:val="18"/>
        </w:rPr>
        <w:t xml:space="preserve">, </w:t>
      </w:r>
      <w:hyperlink w:anchor="_ENREF_24" w:tooltip="Aasberg-Petersen K, 2003  #24" w:history="1">
        <w:r w:rsidRPr="009069BE">
          <w:rPr>
            <w:rFonts w:eastAsia="Times New Roman" w:cs="Arial"/>
            <w:noProof/>
            <w:szCs w:val="18"/>
          </w:rPr>
          <w:t>24</w:t>
        </w:r>
      </w:hyperlink>
      <w:r w:rsidRPr="009069BE">
        <w:rPr>
          <w:rFonts w:eastAsia="Times New Roman" w:cs="Arial"/>
          <w:noProof/>
          <w:szCs w:val="18"/>
        </w:rPr>
        <w:t>]</w:t>
      </w:r>
      <w:r w:rsidRPr="009069BE">
        <w:rPr>
          <w:rFonts w:eastAsia="Times New Roman" w:cs="Arial"/>
          <w:szCs w:val="18"/>
        </w:rPr>
        <w:fldChar w:fldCharType="end"/>
      </w:r>
      <w:r w:rsidRPr="009069BE">
        <w:rPr>
          <w:rFonts w:eastAsia="Times New Roman" w:cs="Arial"/>
          <w:szCs w:val="18"/>
        </w:rPr>
        <w:t>.</w:t>
      </w:r>
    </w:p>
    <w:p w14:paraId="5445C5F8" w14:textId="52939D58" w:rsidR="00EE6FD1" w:rsidRPr="00CD1F81" w:rsidRDefault="00EE6FD1" w:rsidP="00EE6FD1">
      <w:pPr>
        <w:pStyle w:val="Caption"/>
        <w:keepNext/>
        <w:rPr>
          <w:szCs w:val="20"/>
        </w:rPr>
      </w:pPr>
      <w:bookmarkStart w:id="337" w:name="_Ref40101870"/>
      <w:bookmarkStart w:id="338" w:name="_Toc149572631"/>
      <w:r w:rsidRPr="00CD1F81">
        <w:rPr>
          <w:szCs w:val="20"/>
        </w:rPr>
        <w:t xml:space="preserve">Table </w:t>
      </w:r>
      <w:r w:rsidR="006C4330">
        <w:rPr>
          <w:szCs w:val="20"/>
        </w:rPr>
        <w:fldChar w:fldCharType="begin"/>
      </w:r>
      <w:r w:rsidR="006C4330">
        <w:rPr>
          <w:szCs w:val="20"/>
        </w:rPr>
        <w:instrText xml:space="preserve"> STYLEREF 1 \s </w:instrText>
      </w:r>
      <w:r w:rsidR="006C4330">
        <w:rPr>
          <w:szCs w:val="20"/>
        </w:rPr>
        <w:fldChar w:fldCharType="separate"/>
      </w:r>
      <w:r w:rsidR="000A0462">
        <w:rPr>
          <w:noProof/>
          <w:szCs w:val="20"/>
        </w:rPr>
        <w:t>8</w:t>
      </w:r>
      <w:r w:rsidR="006C4330">
        <w:rPr>
          <w:szCs w:val="20"/>
        </w:rPr>
        <w:fldChar w:fldCharType="end"/>
      </w:r>
      <w:r w:rsidR="006C4330">
        <w:rPr>
          <w:szCs w:val="20"/>
        </w:rPr>
        <w:t>.</w:t>
      </w:r>
      <w:r w:rsidR="006C4330">
        <w:rPr>
          <w:szCs w:val="20"/>
        </w:rPr>
        <w:fldChar w:fldCharType="begin"/>
      </w:r>
      <w:r w:rsidR="006C4330">
        <w:rPr>
          <w:szCs w:val="20"/>
        </w:rPr>
        <w:instrText xml:space="preserve"> SEQ Table \* ARABIC \s 1 </w:instrText>
      </w:r>
      <w:r w:rsidR="006C4330">
        <w:rPr>
          <w:szCs w:val="20"/>
        </w:rPr>
        <w:fldChar w:fldCharType="separate"/>
      </w:r>
      <w:r w:rsidR="000A0462">
        <w:rPr>
          <w:noProof/>
          <w:szCs w:val="20"/>
        </w:rPr>
        <w:t>9</w:t>
      </w:r>
      <w:r w:rsidR="006C4330">
        <w:rPr>
          <w:szCs w:val="20"/>
        </w:rPr>
        <w:fldChar w:fldCharType="end"/>
      </w:r>
      <w:bookmarkEnd w:id="337"/>
      <w:r w:rsidRPr="00CD1F81">
        <w:rPr>
          <w:szCs w:val="20"/>
          <w:lang w:val="en-US"/>
        </w:rPr>
        <w:t xml:space="preserve"> Potential biomass feedstock, available amount, delivered cost and potential location and conversion technologies</w:t>
      </w:r>
      <w:bookmarkEnd w:id="338"/>
    </w:p>
    <w:tbl>
      <w:tblPr>
        <w:tblStyle w:val="ListTable4-Accent1"/>
        <w:tblW w:w="0" w:type="auto"/>
        <w:tblLayout w:type="fixed"/>
        <w:tblLook w:val="04A0" w:firstRow="1" w:lastRow="0" w:firstColumn="1" w:lastColumn="0" w:noHBand="0" w:noVBand="1"/>
      </w:tblPr>
      <w:tblGrid>
        <w:gridCol w:w="1799"/>
        <w:gridCol w:w="1586"/>
        <w:gridCol w:w="1575"/>
        <w:gridCol w:w="1268"/>
        <w:gridCol w:w="1268"/>
        <w:gridCol w:w="1494"/>
      </w:tblGrid>
      <w:tr w:rsidR="00EE6FD1" w:rsidRPr="009069BE" w14:paraId="362F3D19" w14:textId="77777777" w:rsidTr="00F2122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99" w:type="dxa"/>
          </w:tcPr>
          <w:p w14:paraId="13C891CA" w14:textId="77777777" w:rsidR="00EE6FD1" w:rsidRPr="009069BE" w:rsidRDefault="00EE6FD1" w:rsidP="00F21222">
            <w:pPr>
              <w:tabs>
                <w:tab w:val="left" w:pos="1110"/>
              </w:tabs>
              <w:spacing w:after="0"/>
              <w:rPr>
                <w:rFonts w:eastAsia="Times New Roman" w:cs="Arial"/>
                <w:sz w:val="20"/>
                <w:szCs w:val="20"/>
              </w:rPr>
            </w:pPr>
            <w:r w:rsidRPr="009069BE">
              <w:rPr>
                <w:rFonts w:eastAsia="Times New Roman" w:cs="Arial"/>
                <w:sz w:val="20"/>
                <w:szCs w:val="20"/>
              </w:rPr>
              <w:t>Biomass group</w:t>
            </w:r>
          </w:p>
        </w:tc>
        <w:tc>
          <w:tcPr>
            <w:tcW w:w="1586" w:type="dxa"/>
          </w:tcPr>
          <w:p w14:paraId="108DABEE" w14:textId="77777777" w:rsidR="00EE6FD1" w:rsidRPr="009069BE" w:rsidRDefault="00EE6FD1" w:rsidP="00F21222">
            <w:pPr>
              <w:tabs>
                <w:tab w:val="left" w:pos="1110"/>
              </w:tabs>
              <w:spacing w:after="0"/>
              <w:cnfStyle w:val="100000000000" w:firstRow="1"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 xml:space="preserve">Biomass type </w:t>
            </w:r>
          </w:p>
        </w:tc>
        <w:tc>
          <w:tcPr>
            <w:tcW w:w="1575" w:type="dxa"/>
          </w:tcPr>
          <w:p w14:paraId="2609901F" w14:textId="77777777" w:rsidR="00EE6FD1" w:rsidRPr="009069BE" w:rsidRDefault="00EE6FD1" w:rsidP="00F21222">
            <w:pPr>
              <w:tabs>
                <w:tab w:val="left" w:pos="1110"/>
              </w:tabs>
              <w:spacing w:after="0"/>
              <w:cnfStyle w:val="100000000000" w:firstRow="1"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 xml:space="preserve">Potential Location </w:t>
            </w:r>
          </w:p>
        </w:tc>
        <w:tc>
          <w:tcPr>
            <w:tcW w:w="1268" w:type="dxa"/>
          </w:tcPr>
          <w:p w14:paraId="57EAB3C0" w14:textId="77777777" w:rsidR="00EE6FD1" w:rsidRPr="009069BE" w:rsidRDefault="00EE6FD1" w:rsidP="00F21222">
            <w:pPr>
              <w:tabs>
                <w:tab w:val="left" w:pos="1110"/>
              </w:tabs>
              <w:spacing w:after="0"/>
              <w:cnfStyle w:val="100000000000" w:firstRow="1"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Available amount (Mt/y)</w:t>
            </w:r>
          </w:p>
        </w:tc>
        <w:tc>
          <w:tcPr>
            <w:tcW w:w="1268" w:type="dxa"/>
          </w:tcPr>
          <w:p w14:paraId="61FEB952" w14:textId="77777777" w:rsidR="00EE6FD1" w:rsidRPr="009069BE" w:rsidRDefault="00EE6FD1" w:rsidP="00F21222">
            <w:pPr>
              <w:tabs>
                <w:tab w:val="left" w:pos="1110"/>
              </w:tabs>
              <w:spacing w:after="0"/>
              <w:cnfStyle w:val="100000000000" w:firstRow="1"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 xml:space="preserve">Biomass delivered Price </w:t>
            </w:r>
          </w:p>
        </w:tc>
        <w:tc>
          <w:tcPr>
            <w:tcW w:w="1494" w:type="dxa"/>
          </w:tcPr>
          <w:p w14:paraId="04186033" w14:textId="77777777" w:rsidR="00EE6FD1" w:rsidRPr="009069BE" w:rsidRDefault="00EE6FD1" w:rsidP="00F21222">
            <w:pPr>
              <w:tabs>
                <w:tab w:val="left" w:pos="1110"/>
              </w:tabs>
              <w:spacing w:after="0"/>
              <w:cnfStyle w:val="100000000000" w:firstRow="1"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 xml:space="preserve">Potential technology </w:t>
            </w:r>
          </w:p>
        </w:tc>
      </w:tr>
      <w:tr w:rsidR="00EE6FD1" w:rsidRPr="009069BE" w14:paraId="549A9591" w14:textId="77777777" w:rsidTr="00F212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99" w:type="dxa"/>
          </w:tcPr>
          <w:p w14:paraId="4D47C73E" w14:textId="77777777" w:rsidR="00EE6FD1" w:rsidRPr="009069BE" w:rsidRDefault="00EE6FD1" w:rsidP="00F21222">
            <w:pPr>
              <w:tabs>
                <w:tab w:val="left" w:pos="1110"/>
              </w:tabs>
              <w:spacing w:after="0"/>
              <w:rPr>
                <w:rFonts w:eastAsia="Times New Roman" w:cs="Arial"/>
                <w:sz w:val="20"/>
                <w:szCs w:val="20"/>
              </w:rPr>
            </w:pPr>
            <w:r w:rsidRPr="009069BE">
              <w:rPr>
                <w:rFonts w:eastAsia="Times New Roman" w:cs="Arial"/>
                <w:sz w:val="20"/>
                <w:szCs w:val="20"/>
              </w:rPr>
              <w:t>Agricultural wastes</w:t>
            </w:r>
          </w:p>
        </w:tc>
        <w:tc>
          <w:tcPr>
            <w:tcW w:w="1586" w:type="dxa"/>
          </w:tcPr>
          <w:p w14:paraId="55B36339"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Sugar cane bagasse</w:t>
            </w:r>
          </w:p>
        </w:tc>
        <w:tc>
          <w:tcPr>
            <w:tcW w:w="1575" w:type="dxa"/>
          </w:tcPr>
          <w:p w14:paraId="5DF26968"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North Queensland/ North NSW</w:t>
            </w:r>
          </w:p>
        </w:tc>
        <w:tc>
          <w:tcPr>
            <w:tcW w:w="1268" w:type="dxa"/>
          </w:tcPr>
          <w:p w14:paraId="37C2A39B"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 xml:space="preserve">10.6 </w:t>
            </w:r>
          </w:p>
          <w:p w14:paraId="410B4F92"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p>
        </w:tc>
        <w:tc>
          <w:tcPr>
            <w:tcW w:w="1268" w:type="dxa"/>
          </w:tcPr>
          <w:p w14:paraId="69F85AD8"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$0 - 0.20/GJ</w:t>
            </w:r>
          </w:p>
        </w:tc>
        <w:tc>
          <w:tcPr>
            <w:tcW w:w="1494" w:type="dxa"/>
          </w:tcPr>
          <w:p w14:paraId="77C20341"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Gasification</w:t>
            </w:r>
          </w:p>
          <w:p w14:paraId="6903DF4E"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pyrolysis</w:t>
            </w:r>
          </w:p>
        </w:tc>
      </w:tr>
      <w:tr w:rsidR="00EE6FD1" w:rsidRPr="009069BE" w14:paraId="41B25564" w14:textId="77777777" w:rsidTr="00F21222">
        <w:tc>
          <w:tcPr>
            <w:cnfStyle w:val="001000000000" w:firstRow="0" w:lastRow="0" w:firstColumn="1" w:lastColumn="0" w:oddVBand="0" w:evenVBand="0" w:oddHBand="0" w:evenHBand="0" w:firstRowFirstColumn="0" w:firstRowLastColumn="0" w:lastRowFirstColumn="0" w:lastRowLastColumn="0"/>
            <w:tcW w:w="1799" w:type="dxa"/>
          </w:tcPr>
          <w:p w14:paraId="4968BA89" w14:textId="77777777" w:rsidR="00EE6FD1" w:rsidRPr="009069BE" w:rsidRDefault="00EE6FD1" w:rsidP="00F21222">
            <w:pPr>
              <w:tabs>
                <w:tab w:val="left" w:pos="1110"/>
              </w:tabs>
              <w:spacing w:after="0"/>
              <w:rPr>
                <w:rFonts w:eastAsia="Times New Roman" w:cs="Arial"/>
                <w:sz w:val="20"/>
                <w:szCs w:val="20"/>
              </w:rPr>
            </w:pPr>
            <w:r w:rsidRPr="009069BE">
              <w:rPr>
                <w:rFonts w:eastAsia="Times New Roman" w:cs="Arial"/>
                <w:sz w:val="20"/>
                <w:szCs w:val="20"/>
              </w:rPr>
              <w:t>Agricultural wastes</w:t>
            </w:r>
          </w:p>
        </w:tc>
        <w:tc>
          <w:tcPr>
            <w:tcW w:w="1586" w:type="dxa"/>
          </w:tcPr>
          <w:p w14:paraId="51C8F1F6"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Crop stubbles</w:t>
            </w:r>
          </w:p>
          <w:p w14:paraId="24F73C31" w14:textId="77777777" w:rsidR="00EE6FD1" w:rsidRPr="009069BE" w:rsidRDefault="00EE6FD1" w:rsidP="00F21222">
            <w:pPr>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p w14:paraId="3BCCE4C4" w14:textId="77777777" w:rsidR="00EE6FD1" w:rsidRPr="009069BE" w:rsidRDefault="00EE6FD1" w:rsidP="00F21222">
            <w:pPr>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p w14:paraId="3E70F930" w14:textId="77777777" w:rsidR="00EE6FD1" w:rsidRPr="009069BE" w:rsidRDefault="00EE6FD1" w:rsidP="00F21222">
            <w:pPr>
              <w:tabs>
                <w:tab w:val="left" w:pos="1373"/>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ab/>
            </w:r>
          </w:p>
        </w:tc>
        <w:tc>
          <w:tcPr>
            <w:tcW w:w="1575" w:type="dxa"/>
          </w:tcPr>
          <w:p w14:paraId="0F1472F1"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South Australia, western Victoria and central NSW</w:t>
            </w:r>
          </w:p>
        </w:tc>
        <w:tc>
          <w:tcPr>
            <w:tcW w:w="1268" w:type="dxa"/>
          </w:tcPr>
          <w:p w14:paraId="1E8A4C7D"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27.7</w:t>
            </w:r>
          </w:p>
        </w:tc>
        <w:tc>
          <w:tcPr>
            <w:tcW w:w="1268" w:type="dxa"/>
          </w:tcPr>
          <w:p w14:paraId="3AA50F15"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$4.80 - 8.00/GJ</w:t>
            </w:r>
          </w:p>
        </w:tc>
        <w:tc>
          <w:tcPr>
            <w:tcW w:w="1494" w:type="dxa"/>
          </w:tcPr>
          <w:p w14:paraId="694070E4"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Gasification</w:t>
            </w:r>
          </w:p>
          <w:p w14:paraId="6837D9FB"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pyrolysis</w:t>
            </w:r>
          </w:p>
        </w:tc>
      </w:tr>
      <w:tr w:rsidR="00EE6FD1" w:rsidRPr="009069BE" w14:paraId="43D10A14" w14:textId="77777777" w:rsidTr="00F212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99" w:type="dxa"/>
          </w:tcPr>
          <w:p w14:paraId="7182A3AF" w14:textId="77777777" w:rsidR="00EE6FD1" w:rsidRPr="009069BE" w:rsidRDefault="00EE6FD1" w:rsidP="00F21222">
            <w:pPr>
              <w:tabs>
                <w:tab w:val="left" w:pos="1110"/>
              </w:tabs>
              <w:spacing w:after="0"/>
              <w:rPr>
                <w:rFonts w:eastAsia="Times New Roman" w:cs="Arial"/>
                <w:sz w:val="20"/>
                <w:szCs w:val="20"/>
              </w:rPr>
            </w:pPr>
            <w:r w:rsidRPr="009069BE">
              <w:rPr>
                <w:rFonts w:eastAsia="Times New Roman" w:cs="Arial"/>
                <w:sz w:val="20"/>
                <w:szCs w:val="20"/>
              </w:rPr>
              <w:t>Forest residue</w:t>
            </w:r>
          </w:p>
          <w:p w14:paraId="3BCE5FEB" w14:textId="77777777" w:rsidR="00EE6FD1" w:rsidRPr="009069BE" w:rsidRDefault="00EE6FD1" w:rsidP="00F21222">
            <w:pPr>
              <w:tabs>
                <w:tab w:val="left" w:pos="1110"/>
              </w:tabs>
              <w:spacing w:after="0"/>
              <w:rPr>
                <w:rFonts w:eastAsia="Times New Roman" w:cs="Arial"/>
                <w:sz w:val="20"/>
                <w:szCs w:val="20"/>
              </w:rPr>
            </w:pPr>
            <w:r w:rsidRPr="009069BE">
              <w:rPr>
                <w:rFonts w:eastAsia="Times New Roman" w:cs="Arial"/>
                <w:sz w:val="20"/>
                <w:szCs w:val="20"/>
              </w:rPr>
              <w:t>Wood waste</w:t>
            </w:r>
          </w:p>
        </w:tc>
        <w:tc>
          <w:tcPr>
            <w:tcW w:w="1586" w:type="dxa"/>
          </w:tcPr>
          <w:p w14:paraId="77429136"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 xml:space="preserve">Pulpwood, woodchips and sawlog residues </w:t>
            </w:r>
          </w:p>
        </w:tc>
        <w:tc>
          <w:tcPr>
            <w:tcW w:w="1575" w:type="dxa"/>
          </w:tcPr>
          <w:p w14:paraId="4FC9B276"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 xml:space="preserve">Green Triangle and Murray Valley </w:t>
            </w:r>
          </w:p>
        </w:tc>
        <w:tc>
          <w:tcPr>
            <w:tcW w:w="1268" w:type="dxa"/>
          </w:tcPr>
          <w:p w14:paraId="07D03DCD"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 xml:space="preserve">23 </w:t>
            </w:r>
          </w:p>
        </w:tc>
        <w:tc>
          <w:tcPr>
            <w:tcW w:w="1268" w:type="dxa"/>
          </w:tcPr>
          <w:p w14:paraId="5ADF8849"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$2.00 – 3.20/GJ</w:t>
            </w:r>
          </w:p>
        </w:tc>
        <w:tc>
          <w:tcPr>
            <w:tcW w:w="1494" w:type="dxa"/>
          </w:tcPr>
          <w:p w14:paraId="4C7C35CE"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Gasification</w:t>
            </w:r>
          </w:p>
          <w:p w14:paraId="5428FF25" w14:textId="77777777" w:rsidR="00EE6FD1" w:rsidRPr="009069BE" w:rsidRDefault="00EE6FD1" w:rsidP="00F21222">
            <w:pPr>
              <w:tabs>
                <w:tab w:val="left" w:pos="1110"/>
              </w:tabs>
              <w:spacing w:after="0"/>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pyrolysis</w:t>
            </w:r>
          </w:p>
        </w:tc>
      </w:tr>
      <w:tr w:rsidR="00EE6FD1" w:rsidRPr="009069BE" w14:paraId="5887950E" w14:textId="77777777" w:rsidTr="00F21222">
        <w:tc>
          <w:tcPr>
            <w:cnfStyle w:val="001000000000" w:firstRow="0" w:lastRow="0" w:firstColumn="1" w:lastColumn="0" w:oddVBand="0" w:evenVBand="0" w:oddHBand="0" w:evenHBand="0" w:firstRowFirstColumn="0" w:firstRowLastColumn="0" w:lastRowFirstColumn="0" w:lastRowLastColumn="0"/>
            <w:tcW w:w="1799" w:type="dxa"/>
          </w:tcPr>
          <w:p w14:paraId="457C80B9" w14:textId="77777777" w:rsidR="00EE6FD1" w:rsidRPr="009069BE" w:rsidRDefault="00EE6FD1" w:rsidP="00F21222">
            <w:pPr>
              <w:tabs>
                <w:tab w:val="left" w:pos="1110"/>
              </w:tabs>
              <w:spacing w:after="0"/>
              <w:rPr>
                <w:rFonts w:eastAsia="Times New Roman" w:cs="Arial"/>
                <w:sz w:val="20"/>
                <w:szCs w:val="20"/>
              </w:rPr>
            </w:pPr>
            <w:bookmarkStart w:id="339" w:name="_Hlk39511536"/>
            <w:r w:rsidRPr="009069BE">
              <w:rPr>
                <w:rFonts w:eastAsia="Times New Roman" w:cs="Arial"/>
                <w:sz w:val="20"/>
                <w:szCs w:val="20"/>
              </w:rPr>
              <w:t>Wastes</w:t>
            </w:r>
          </w:p>
        </w:tc>
        <w:tc>
          <w:tcPr>
            <w:tcW w:w="1586" w:type="dxa"/>
          </w:tcPr>
          <w:p w14:paraId="546322C8"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cs="Arial"/>
                <w:sz w:val="20"/>
                <w:szCs w:val="20"/>
              </w:rPr>
            </w:pPr>
            <w:r w:rsidRPr="009069BE">
              <w:rPr>
                <w:rFonts w:cs="Arial"/>
                <w:sz w:val="20"/>
                <w:szCs w:val="20"/>
              </w:rPr>
              <w:t xml:space="preserve">Co-digestion of food wastes with sewage sludge </w:t>
            </w:r>
          </w:p>
        </w:tc>
        <w:tc>
          <w:tcPr>
            <w:tcW w:w="1575" w:type="dxa"/>
          </w:tcPr>
          <w:p w14:paraId="7A3A29DF"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Major cities</w:t>
            </w:r>
          </w:p>
        </w:tc>
        <w:tc>
          <w:tcPr>
            <w:tcW w:w="1268" w:type="dxa"/>
          </w:tcPr>
          <w:p w14:paraId="24653A56"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2.9</w:t>
            </w:r>
          </w:p>
          <w:p w14:paraId="5A7BC57D"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p>
        </w:tc>
        <w:tc>
          <w:tcPr>
            <w:tcW w:w="1268" w:type="dxa"/>
          </w:tcPr>
          <w:p w14:paraId="59543ADA"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w:t>
            </w:r>
          </w:p>
        </w:tc>
        <w:tc>
          <w:tcPr>
            <w:tcW w:w="1494" w:type="dxa"/>
          </w:tcPr>
          <w:p w14:paraId="0F62B35C" w14:textId="77777777" w:rsidR="00EE6FD1" w:rsidRPr="009069BE" w:rsidRDefault="00EE6FD1" w:rsidP="00F21222">
            <w:pPr>
              <w:tabs>
                <w:tab w:val="left" w:pos="1110"/>
              </w:tabs>
              <w:spacing w:after="0"/>
              <w:cnfStyle w:val="000000000000" w:firstRow="0" w:lastRow="0" w:firstColumn="0" w:lastColumn="0" w:oddVBand="0" w:evenVBand="0" w:oddHBand="0" w:evenHBand="0" w:firstRowFirstColumn="0" w:firstRowLastColumn="0" w:lastRowFirstColumn="0" w:lastRowLastColumn="0"/>
              <w:rPr>
                <w:rFonts w:eastAsia="Times New Roman" w:cs="Arial"/>
                <w:sz w:val="20"/>
                <w:szCs w:val="20"/>
              </w:rPr>
            </w:pPr>
            <w:r w:rsidRPr="009069BE">
              <w:rPr>
                <w:rFonts w:eastAsia="Times New Roman" w:cs="Arial"/>
                <w:sz w:val="20"/>
                <w:szCs w:val="20"/>
              </w:rPr>
              <w:t xml:space="preserve">Co-digestion Anaerobic digestion </w:t>
            </w:r>
          </w:p>
        </w:tc>
      </w:tr>
      <w:bookmarkEnd w:id="339"/>
    </w:tbl>
    <w:p w14:paraId="646E229C" w14:textId="77777777" w:rsidR="00EE6FD1" w:rsidRPr="00CD1F81" w:rsidRDefault="00EE6FD1" w:rsidP="00EE6FD1">
      <w:pPr>
        <w:spacing w:after="160" w:line="259" w:lineRule="auto"/>
        <w:jc w:val="both"/>
        <w:rPr>
          <w:rFonts w:asciiTheme="minorBidi" w:eastAsia="Times New Roman" w:hAnsiTheme="minorBidi"/>
        </w:rPr>
      </w:pPr>
    </w:p>
    <w:p w14:paraId="7032A36B" w14:textId="14F0DCA0" w:rsidR="00EE6FD1" w:rsidRPr="00CD1F81" w:rsidRDefault="00EE6FD1" w:rsidP="00EE6FD1">
      <w:pPr>
        <w:pStyle w:val="Caption"/>
        <w:keepNext/>
        <w:rPr>
          <w:szCs w:val="20"/>
        </w:rPr>
      </w:pPr>
      <w:bookmarkStart w:id="340" w:name="_Ref40101900"/>
      <w:bookmarkStart w:id="341" w:name="_Toc149572632"/>
      <w:r w:rsidRPr="00CD1F81">
        <w:rPr>
          <w:szCs w:val="20"/>
        </w:rPr>
        <w:t xml:space="preserve">Table </w:t>
      </w:r>
      <w:r w:rsidR="006C4330">
        <w:rPr>
          <w:szCs w:val="20"/>
        </w:rPr>
        <w:fldChar w:fldCharType="begin"/>
      </w:r>
      <w:r w:rsidR="006C4330">
        <w:rPr>
          <w:szCs w:val="20"/>
        </w:rPr>
        <w:instrText xml:space="preserve"> STYLEREF 1 \s </w:instrText>
      </w:r>
      <w:r w:rsidR="006C4330">
        <w:rPr>
          <w:szCs w:val="20"/>
        </w:rPr>
        <w:fldChar w:fldCharType="separate"/>
      </w:r>
      <w:r w:rsidR="000A0462">
        <w:rPr>
          <w:noProof/>
          <w:szCs w:val="20"/>
        </w:rPr>
        <w:t>8</w:t>
      </w:r>
      <w:r w:rsidR="006C4330">
        <w:rPr>
          <w:szCs w:val="20"/>
        </w:rPr>
        <w:fldChar w:fldCharType="end"/>
      </w:r>
      <w:r w:rsidR="006C4330">
        <w:rPr>
          <w:szCs w:val="20"/>
        </w:rPr>
        <w:t>.</w:t>
      </w:r>
      <w:r w:rsidR="006C4330">
        <w:rPr>
          <w:szCs w:val="20"/>
        </w:rPr>
        <w:fldChar w:fldCharType="begin"/>
      </w:r>
      <w:r w:rsidR="006C4330">
        <w:rPr>
          <w:szCs w:val="20"/>
        </w:rPr>
        <w:instrText xml:space="preserve"> SEQ Table \* ARABIC \s 1 </w:instrText>
      </w:r>
      <w:r w:rsidR="006C4330">
        <w:rPr>
          <w:szCs w:val="20"/>
        </w:rPr>
        <w:fldChar w:fldCharType="separate"/>
      </w:r>
      <w:r w:rsidR="000A0462">
        <w:rPr>
          <w:noProof/>
          <w:szCs w:val="20"/>
        </w:rPr>
        <w:t>10</w:t>
      </w:r>
      <w:r w:rsidR="006C4330">
        <w:rPr>
          <w:szCs w:val="20"/>
        </w:rPr>
        <w:fldChar w:fldCharType="end"/>
      </w:r>
      <w:bookmarkEnd w:id="340"/>
      <w:r w:rsidRPr="00CD1F81">
        <w:rPr>
          <w:szCs w:val="20"/>
          <w:lang w:val="en-US"/>
        </w:rPr>
        <w:t xml:space="preserve">  Proximate and ultimate analyses of typical biomass feedstocks used as an input to the model</w:t>
      </w:r>
      <w:bookmarkEnd w:id="341"/>
    </w:p>
    <w:tbl>
      <w:tblPr>
        <w:tblStyle w:val="ListTable4-Accent1"/>
        <w:tblW w:w="0" w:type="auto"/>
        <w:tblLook w:val="04A0" w:firstRow="1" w:lastRow="0" w:firstColumn="1" w:lastColumn="0" w:noHBand="0" w:noVBand="1"/>
      </w:tblPr>
      <w:tblGrid>
        <w:gridCol w:w="1794"/>
        <w:gridCol w:w="1207"/>
        <w:gridCol w:w="606"/>
        <w:gridCol w:w="717"/>
        <w:gridCol w:w="717"/>
        <w:gridCol w:w="717"/>
        <w:gridCol w:w="717"/>
        <w:gridCol w:w="606"/>
        <w:gridCol w:w="606"/>
        <w:gridCol w:w="606"/>
        <w:gridCol w:w="717"/>
      </w:tblGrid>
      <w:tr w:rsidR="00EE6FD1" w:rsidRPr="009069BE" w14:paraId="6013F8DD" w14:textId="77777777" w:rsidTr="00F2122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Pr>
          <w:p w14:paraId="61B43D86" w14:textId="77777777" w:rsidR="00EE6FD1" w:rsidRPr="009069BE" w:rsidRDefault="00EE6FD1" w:rsidP="00F21222">
            <w:pPr>
              <w:spacing w:after="0"/>
              <w:jc w:val="center"/>
              <w:rPr>
                <w:rFonts w:eastAsia="Times New Roman" w:cs="Arial"/>
                <w:color w:val="000000"/>
                <w:sz w:val="20"/>
                <w:szCs w:val="20"/>
                <w:lang w:eastAsia="en-AU"/>
              </w:rPr>
            </w:pPr>
            <w:r w:rsidRPr="009069BE">
              <w:rPr>
                <w:rFonts w:eastAsia="Times New Roman" w:cs="Arial"/>
                <w:color w:val="000000"/>
                <w:sz w:val="20"/>
                <w:szCs w:val="20"/>
                <w:lang w:eastAsia="en-AU"/>
              </w:rPr>
              <w:t xml:space="preserve">Biomass Group </w:t>
            </w:r>
          </w:p>
        </w:tc>
        <w:tc>
          <w:tcPr>
            <w:tcW w:w="0" w:type="auto"/>
            <w:vMerge w:val="restart"/>
          </w:tcPr>
          <w:p w14:paraId="5AA92F0B" w14:textId="77777777" w:rsidR="00EE6FD1" w:rsidRPr="009069BE"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Typical Samples</w:t>
            </w:r>
          </w:p>
        </w:tc>
        <w:tc>
          <w:tcPr>
            <w:tcW w:w="0" w:type="auto"/>
            <w:gridSpan w:val="4"/>
          </w:tcPr>
          <w:p w14:paraId="277EB262" w14:textId="77777777" w:rsidR="00EE6FD1" w:rsidRPr="009069BE"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 xml:space="preserve">Proximate Analysis (wt%) </w:t>
            </w:r>
          </w:p>
        </w:tc>
        <w:tc>
          <w:tcPr>
            <w:tcW w:w="0" w:type="auto"/>
            <w:gridSpan w:val="5"/>
          </w:tcPr>
          <w:p w14:paraId="428E16F8" w14:textId="77777777" w:rsidR="00EE6FD1" w:rsidRPr="009069BE" w:rsidRDefault="00EE6FD1" w:rsidP="00F21222">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Ultimate Analysis (wt%) db</w:t>
            </w:r>
          </w:p>
        </w:tc>
      </w:tr>
      <w:tr w:rsidR="009069BE" w:rsidRPr="009069BE" w14:paraId="67598953" w14:textId="77777777" w:rsidTr="00F212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14:paraId="793F2F24" w14:textId="77777777" w:rsidR="00EE6FD1" w:rsidRPr="009069BE" w:rsidRDefault="00EE6FD1" w:rsidP="00F21222">
            <w:pPr>
              <w:spacing w:after="0"/>
              <w:jc w:val="center"/>
              <w:rPr>
                <w:rFonts w:eastAsia="Times New Roman" w:cs="Arial"/>
                <w:color w:val="000000"/>
                <w:sz w:val="20"/>
                <w:szCs w:val="20"/>
                <w:lang w:eastAsia="en-AU"/>
              </w:rPr>
            </w:pPr>
          </w:p>
        </w:tc>
        <w:tc>
          <w:tcPr>
            <w:tcW w:w="0" w:type="auto"/>
            <w:vMerge/>
          </w:tcPr>
          <w:p w14:paraId="080077C2"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p>
        </w:tc>
        <w:tc>
          <w:tcPr>
            <w:tcW w:w="0" w:type="auto"/>
          </w:tcPr>
          <w:p w14:paraId="14FF14BC"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M</w:t>
            </w:r>
          </w:p>
        </w:tc>
        <w:tc>
          <w:tcPr>
            <w:tcW w:w="0" w:type="auto"/>
          </w:tcPr>
          <w:p w14:paraId="18CB402C"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VM</w:t>
            </w:r>
          </w:p>
        </w:tc>
        <w:tc>
          <w:tcPr>
            <w:tcW w:w="0" w:type="auto"/>
          </w:tcPr>
          <w:p w14:paraId="4869A396"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ASH</w:t>
            </w:r>
          </w:p>
        </w:tc>
        <w:tc>
          <w:tcPr>
            <w:tcW w:w="0" w:type="auto"/>
          </w:tcPr>
          <w:p w14:paraId="17B595E6"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FC</w:t>
            </w:r>
          </w:p>
        </w:tc>
        <w:tc>
          <w:tcPr>
            <w:tcW w:w="0" w:type="auto"/>
          </w:tcPr>
          <w:p w14:paraId="2C445B51"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C</w:t>
            </w:r>
          </w:p>
        </w:tc>
        <w:tc>
          <w:tcPr>
            <w:tcW w:w="0" w:type="auto"/>
          </w:tcPr>
          <w:p w14:paraId="55700632"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H</w:t>
            </w:r>
          </w:p>
        </w:tc>
        <w:tc>
          <w:tcPr>
            <w:tcW w:w="0" w:type="auto"/>
          </w:tcPr>
          <w:p w14:paraId="45AA88DA"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N</w:t>
            </w:r>
          </w:p>
        </w:tc>
        <w:tc>
          <w:tcPr>
            <w:tcW w:w="0" w:type="auto"/>
          </w:tcPr>
          <w:p w14:paraId="3A50E11F"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S</w:t>
            </w:r>
          </w:p>
        </w:tc>
        <w:tc>
          <w:tcPr>
            <w:tcW w:w="0" w:type="auto"/>
          </w:tcPr>
          <w:p w14:paraId="4BD93881"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O</w:t>
            </w:r>
          </w:p>
        </w:tc>
      </w:tr>
      <w:tr w:rsidR="00EE6FD1" w:rsidRPr="009069BE" w14:paraId="715AFC99" w14:textId="77777777" w:rsidTr="00F21222">
        <w:tc>
          <w:tcPr>
            <w:cnfStyle w:val="001000000000" w:firstRow="0" w:lastRow="0" w:firstColumn="1" w:lastColumn="0" w:oddVBand="0" w:evenVBand="0" w:oddHBand="0" w:evenHBand="0" w:firstRowFirstColumn="0" w:firstRowLastColumn="0" w:lastRowFirstColumn="0" w:lastRowLastColumn="0"/>
            <w:tcW w:w="0" w:type="auto"/>
          </w:tcPr>
          <w:p w14:paraId="70F61489" w14:textId="77777777" w:rsidR="00EE6FD1" w:rsidRPr="009069BE" w:rsidRDefault="00EE6FD1" w:rsidP="00F21222">
            <w:pPr>
              <w:spacing w:after="0"/>
              <w:jc w:val="center"/>
              <w:rPr>
                <w:rFonts w:eastAsia="Times New Roman" w:cs="Arial"/>
                <w:color w:val="000000"/>
                <w:sz w:val="20"/>
                <w:szCs w:val="20"/>
                <w:lang w:eastAsia="en-AU"/>
              </w:rPr>
            </w:pPr>
            <w:r w:rsidRPr="009069BE">
              <w:rPr>
                <w:rFonts w:eastAsia="Times New Roman" w:cs="Arial"/>
                <w:sz w:val="20"/>
                <w:szCs w:val="20"/>
              </w:rPr>
              <w:t>Agricultural wastes</w:t>
            </w:r>
          </w:p>
        </w:tc>
        <w:tc>
          <w:tcPr>
            <w:tcW w:w="0" w:type="auto"/>
          </w:tcPr>
          <w:p w14:paraId="2B7EAE60"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Wheat straw</w:t>
            </w:r>
          </w:p>
        </w:tc>
        <w:tc>
          <w:tcPr>
            <w:tcW w:w="0" w:type="auto"/>
          </w:tcPr>
          <w:p w14:paraId="35F47437"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4.38</w:t>
            </w:r>
          </w:p>
        </w:tc>
        <w:tc>
          <w:tcPr>
            <w:tcW w:w="0" w:type="auto"/>
          </w:tcPr>
          <w:p w14:paraId="7E1B2590"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68.52</w:t>
            </w:r>
          </w:p>
        </w:tc>
        <w:tc>
          <w:tcPr>
            <w:tcW w:w="0" w:type="auto"/>
          </w:tcPr>
          <w:p w14:paraId="727CFF5E"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12.91</w:t>
            </w:r>
          </w:p>
        </w:tc>
        <w:tc>
          <w:tcPr>
            <w:tcW w:w="0" w:type="auto"/>
          </w:tcPr>
          <w:p w14:paraId="405DB54E"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14.2</w:t>
            </w:r>
          </w:p>
        </w:tc>
        <w:tc>
          <w:tcPr>
            <w:tcW w:w="0" w:type="auto"/>
          </w:tcPr>
          <w:p w14:paraId="66014A6C"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40.36</w:t>
            </w:r>
          </w:p>
        </w:tc>
        <w:tc>
          <w:tcPr>
            <w:tcW w:w="0" w:type="auto"/>
          </w:tcPr>
          <w:p w14:paraId="5A911050"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5.95</w:t>
            </w:r>
          </w:p>
        </w:tc>
        <w:tc>
          <w:tcPr>
            <w:tcW w:w="0" w:type="auto"/>
          </w:tcPr>
          <w:p w14:paraId="0A2BA94E"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0.55</w:t>
            </w:r>
          </w:p>
        </w:tc>
        <w:tc>
          <w:tcPr>
            <w:tcW w:w="0" w:type="auto"/>
          </w:tcPr>
          <w:p w14:paraId="480AB974"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0.27</w:t>
            </w:r>
          </w:p>
        </w:tc>
        <w:tc>
          <w:tcPr>
            <w:tcW w:w="0" w:type="auto"/>
          </w:tcPr>
          <w:p w14:paraId="5E795FBF"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52.87</w:t>
            </w:r>
          </w:p>
        </w:tc>
      </w:tr>
      <w:tr w:rsidR="009069BE" w:rsidRPr="009069BE" w14:paraId="18C15F83" w14:textId="77777777" w:rsidTr="00F212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A996E18" w14:textId="77777777" w:rsidR="00EE6FD1" w:rsidRPr="009069BE" w:rsidRDefault="00EE6FD1" w:rsidP="00F21222">
            <w:pPr>
              <w:spacing w:after="0"/>
              <w:jc w:val="center"/>
              <w:rPr>
                <w:rFonts w:eastAsia="Times New Roman" w:cs="Arial"/>
                <w:color w:val="000000"/>
                <w:sz w:val="20"/>
                <w:szCs w:val="20"/>
                <w:lang w:eastAsia="en-AU"/>
              </w:rPr>
            </w:pPr>
            <w:r w:rsidRPr="009069BE">
              <w:rPr>
                <w:rFonts w:eastAsia="Times New Roman" w:cs="Arial"/>
                <w:sz w:val="20"/>
                <w:szCs w:val="20"/>
              </w:rPr>
              <w:t>Agricultural wastes</w:t>
            </w:r>
          </w:p>
        </w:tc>
        <w:tc>
          <w:tcPr>
            <w:tcW w:w="0" w:type="auto"/>
          </w:tcPr>
          <w:p w14:paraId="7B2179F0"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Sugar Cane Bagasse</w:t>
            </w:r>
          </w:p>
        </w:tc>
        <w:tc>
          <w:tcPr>
            <w:tcW w:w="0" w:type="auto"/>
          </w:tcPr>
          <w:p w14:paraId="4E4FE99E"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46.0</w:t>
            </w:r>
          </w:p>
        </w:tc>
        <w:tc>
          <w:tcPr>
            <w:tcW w:w="0" w:type="auto"/>
          </w:tcPr>
          <w:p w14:paraId="6AC22EEF"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41.77</w:t>
            </w:r>
          </w:p>
        </w:tc>
        <w:tc>
          <w:tcPr>
            <w:tcW w:w="0" w:type="auto"/>
          </w:tcPr>
          <w:p w14:paraId="368F6D2D"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6.69</w:t>
            </w:r>
          </w:p>
        </w:tc>
        <w:tc>
          <w:tcPr>
            <w:tcW w:w="0" w:type="auto"/>
          </w:tcPr>
          <w:p w14:paraId="375C35D5"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5.54</w:t>
            </w:r>
          </w:p>
        </w:tc>
        <w:tc>
          <w:tcPr>
            <w:tcW w:w="0" w:type="auto"/>
          </w:tcPr>
          <w:p w14:paraId="678A0817"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45.45</w:t>
            </w:r>
          </w:p>
        </w:tc>
        <w:tc>
          <w:tcPr>
            <w:tcW w:w="0" w:type="auto"/>
          </w:tcPr>
          <w:p w14:paraId="356540C9"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5.26</w:t>
            </w:r>
          </w:p>
        </w:tc>
        <w:tc>
          <w:tcPr>
            <w:tcW w:w="0" w:type="auto"/>
          </w:tcPr>
          <w:p w14:paraId="08731E1D"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0.23</w:t>
            </w:r>
          </w:p>
        </w:tc>
        <w:tc>
          <w:tcPr>
            <w:tcW w:w="0" w:type="auto"/>
          </w:tcPr>
          <w:p w14:paraId="4356EFC3"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0.05</w:t>
            </w:r>
          </w:p>
        </w:tc>
        <w:tc>
          <w:tcPr>
            <w:tcW w:w="0" w:type="auto"/>
          </w:tcPr>
          <w:p w14:paraId="7938F2A3"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36.65</w:t>
            </w:r>
          </w:p>
        </w:tc>
      </w:tr>
      <w:tr w:rsidR="00EE6FD1" w:rsidRPr="009069BE" w14:paraId="2643D89D" w14:textId="77777777" w:rsidTr="00F21222">
        <w:tc>
          <w:tcPr>
            <w:cnfStyle w:val="001000000000" w:firstRow="0" w:lastRow="0" w:firstColumn="1" w:lastColumn="0" w:oddVBand="0" w:evenVBand="0" w:oddHBand="0" w:evenHBand="0" w:firstRowFirstColumn="0" w:firstRowLastColumn="0" w:lastRowFirstColumn="0" w:lastRowLastColumn="0"/>
            <w:tcW w:w="0" w:type="auto"/>
          </w:tcPr>
          <w:p w14:paraId="4D79E7A6" w14:textId="77777777" w:rsidR="00EE6FD1" w:rsidRPr="009069BE" w:rsidRDefault="00EE6FD1" w:rsidP="00F21222">
            <w:pPr>
              <w:spacing w:after="0"/>
              <w:jc w:val="center"/>
              <w:rPr>
                <w:rFonts w:eastAsia="Times New Roman" w:cs="Arial"/>
                <w:color w:val="000000"/>
                <w:sz w:val="20"/>
                <w:szCs w:val="20"/>
                <w:lang w:eastAsia="en-AU"/>
              </w:rPr>
            </w:pPr>
            <w:r w:rsidRPr="009069BE">
              <w:rPr>
                <w:rFonts w:eastAsia="Times New Roman" w:cs="Arial"/>
                <w:sz w:val="20"/>
                <w:szCs w:val="20"/>
              </w:rPr>
              <w:t>Pulpwood, woodchips and sawlog residues</w:t>
            </w:r>
          </w:p>
        </w:tc>
        <w:tc>
          <w:tcPr>
            <w:tcW w:w="0" w:type="auto"/>
          </w:tcPr>
          <w:p w14:paraId="58B8BAF2"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 xml:space="preserve">Sawmill wood residue </w:t>
            </w:r>
          </w:p>
        </w:tc>
        <w:tc>
          <w:tcPr>
            <w:tcW w:w="0" w:type="auto"/>
          </w:tcPr>
          <w:p w14:paraId="41E8C87B"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22.2</w:t>
            </w:r>
          </w:p>
        </w:tc>
        <w:tc>
          <w:tcPr>
            <w:tcW w:w="0" w:type="auto"/>
          </w:tcPr>
          <w:p w14:paraId="1A5FE61C"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59.75</w:t>
            </w:r>
          </w:p>
        </w:tc>
        <w:tc>
          <w:tcPr>
            <w:tcW w:w="0" w:type="auto"/>
          </w:tcPr>
          <w:p w14:paraId="6C0B8853"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1.01</w:t>
            </w:r>
          </w:p>
        </w:tc>
        <w:tc>
          <w:tcPr>
            <w:tcW w:w="0" w:type="auto"/>
          </w:tcPr>
          <w:p w14:paraId="1179D549"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17.04</w:t>
            </w:r>
          </w:p>
        </w:tc>
        <w:tc>
          <w:tcPr>
            <w:tcW w:w="0" w:type="auto"/>
          </w:tcPr>
          <w:p w14:paraId="09F81230"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49.7</w:t>
            </w:r>
          </w:p>
        </w:tc>
        <w:tc>
          <w:tcPr>
            <w:tcW w:w="0" w:type="auto"/>
          </w:tcPr>
          <w:p w14:paraId="0CDE658D"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5.9</w:t>
            </w:r>
          </w:p>
        </w:tc>
        <w:tc>
          <w:tcPr>
            <w:tcW w:w="0" w:type="auto"/>
          </w:tcPr>
          <w:p w14:paraId="4AEA88D8"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0.15</w:t>
            </w:r>
          </w:p>
        </w:tc>
        <w:tc>
          <w:tcPr>
            <w:tcW w:w="0" w:type="auto"/>
          </w:tcPr>
          <w:p w14:paraId="2290B045"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0.03</w:t>
            </w:r>
          </w:p>
        </w:tc>
        <w:tc>
          <w:tcPr>
            <w:tcW w:w="0" w:type="auto"/>
          </w:tcPr>
          <w:p w14:paraId="23C70CD4"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42.9</w:t>
            </w:r>
          </w:p>
        </w:tc>
      </w:tr>
      <w:tr w:rsidR="009069BE" w:rsidRPr="009069BE" w14:paraId="232FB5F7" w14:textId="77777777" w:rsidTr="00F212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3D9D056" w14:textId="77777777" w:rsidR="00EE6FD1" w:rsidRPr="009069BE" w:rsidRDefault="00EE6FD1" w:rsidP="00F21222">
            <w:pPr>
              <w:spacing w:after="0"/>
              <w:jc w:val="center"/>
              <w:rPr>
                <w:rFonts w:eastAsia="Times New Roman" w:cs="Arial"/>
                <w:sz w:val="20"/>
                <w:szCs w:val="20"/>
              </w:rPr>
            </w:pPr>
            <w:r w:rsidRPr="009069BE">
              <w:rPr>
                <w:rFonts w:eastAsia="Times New Roman" w:cs="Arial"/>
                <w:sz w:val="20"/>
                <w:szCs w:val="20"/>
              </w:rPr>
              <w:t>Wastes</w:t>
            </w:r>
          </w:p>
        </w:tc>
        <w:tc>
          <w:tcPr>
            <w:tcW w:w="0" w:type="auto"/>
          </w:tcPr>
          <w:p w14:paraId="261A29CB"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sz w:val="20"/>
                <w:szCs w:val="20"/>
              </w:rPr>
            </w:pPr>
            <w:r w:rsidRPr="009069BE">
              <w:rPr>
                <w:rFonts w:eastAsia="Times New Roman" w:cs="Arial"/>
                <w:sz w:val="20"/>
                <w:szCs w:val="20"/>
              </w:rPr>
              <w:t>Food waste</w:t>
            </w:r>
          </w:p>
        </w:tc>
        <w:tc>
          <w:tcPr>
            <w:tcW w:w="0" w:type="auto"/>
          </w:tcPr>
          <w:p w14:paraId="54C20D36"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81.5</w:t>
            </w:r>
          </w:p>
        </w:tc>
        <w:tc>
          <w:tcPr>
            <w:tcW w:w="0" w:type="auto"/>
          </w:tcPr>
          <w:p w14:paraId="3381C0DC"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17.21</w:t>
            </w:r>
          </w:p>
        </w:tc>
        <w:tc>
          <w:tcPr>
            <w:tcW w:w="0" w:type="auto"/>
          </w:tcPr>
          <w:p w14:paraId="13D09583"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1.02</w:t>
            </w:r>
          </w:p>
        </w:tc>
        <w:tc>
          <w:tcPr>
            <w:tcW w:w="0" w:type="auto"/>
          </w:tcPr>
          <w:p w14:paraId="4404710C"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0.28</w:t>
            </w:r>
          </w:p>
        </w:tc>
        <w:tc>
          <w:tcPr>
            <w:tcW w:w="0" w:type="auto"/>
          </w:tcPr>
          <w:p w14:paraId="7971A482"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49.7</w:t>
            </w:r>
          </w:p>
        </w:tc>
        <w:tc>
          <w:tcPr>
            <w:tcW w:w="0" w:type="auto"/>
          </w:tcPr>
          <w:p w14:paraId="17C1168D"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5.9</w:t>
            </w:r>
          </w:p>
        </w:tc>
        <w:tc>
          <w:tcPr>
            <w:tcW w:w="0" w:type="auto"/>
          </w:tcPr>
          <w:p w14:paraId="658AD47F"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1.86</w:t>
            </w:r>
          </w:p>
        </w:tc>
        <w:tc>
          <w:tcPr>
            <w:tcW w:w="0" w:type="auto"/>
          </w:tcPr>
          <w:p w14:paraId="1A06EB99"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w:t>
            </w:r>
          </w:p>
        </w:tc>
        <w:tc>
          <w:tcPr>
            <w:tcW w:w="0" w:type="auto"/>
          </w:tcPr>
          <w:p w14:paraId="16890FCC" w14:textId="77777777" w:rsidR="00EE6FD1" w:rsidRPr="009069BE" w:rsidRDefault="00EE6FD1" w:rsidP="00F21222">
            <w:pPr>
              <w:spacing w:after="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39.3</w:t>
            </w:r>
          </w:p>
        </w:tc>
      </w:tr>
      <w:tr w:rsidR="00EE6FD1" w:rsidRPr="009069BE" w14:paraId="50E77B02" w14:textId="77777777" w:rsidTr="00F21222">
        <w:tc>
          <w:tcPr>
            <w:cnfStyle w:val="001000000000" w:firstRow="0" w:lastRow="0" w:firstColumn="1" w:lastColumn="0" w:oddVBand="0" w:evenVBand="0" w:oddHBand="0" w:evenHBand="0" w:firstRowFirstColumn="0" w:firstRowLastColumn="0" w:lastRowFirstColumn="0" w:lastRowLastColumn="0"/>
            <w:tcW w:w="0" w:type="auto"/>
          </w:tcPr>
          <w:p w14:paraId="786488B0" w14:textId="77777777" w:rsidR="00EE6FD1" w:rsidRPr="009069BE" w:rsidRDefault="00EE6FD1" w:rsidP="00F21222">
            <w:pPr>
              <w:spacing w:after="0"/>
              <w:jc w:val="center"/>
              <w:rPr>
                <w:rFonts w:eastAsia="Times New Roman" w:cs="Arial"/>
                <w:sz w:val="20"/>
                <w:szCs w:val="20"/>
              </w:rPr>
            </w:pPr>
            <w:r w:rsidRPr="009069BE">
              <w:rPr>
                <w:rFonts w:eastAsia="Times New Roman" w:cs="Arial"/>
                <w:sz w:val="20"/>
                <w:szCs w:val="20"/>
              </w:rPr>
              <w:t>Wastes</w:t>
            </w:r>
          </w:p>
        </w:tc>
        <w:tc>
          <w:tcPr>
            <w:tcW w:w="0" w:type="auto"/>
          </w:tcPr>
          <w:p w14:paraId="43DCBE79"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sz w:val="20"/>
                <w:szCs w:val="20"/>
              </w:rPr>
              <w:t>Sewage Sludge</w:t>
            </w:r>
          </w:p>
        </w:tc>
        <w:tc>
          <w:tcPr>
            <w:tcW w:w="0" w:type="auto"/>
          </w:tcPr>
          <w:p w14:paraId="06840F96"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8.07</w:t>
            </w:r>
          </w:p>
        </w:tc>
        <w:tc>
          <w:tcPr>
            <w:tcW w:w="0" w:type="auto"/>
          </w:tcPr>
          <w:p w14:paraId="1356A8FD"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48.90</w:t>
            </w:r>
          </w:p>
        </w:tc>
        <w:tc>
          <w:tcPr>
            <w:tcW w:w="0" w:type="auto"/>
          </w:tcPr>
          <w:p w14:paraId="7E9DADED"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39.61</w:t>
            </w:r>
          </w:p>
        </w:tc>
        <w:tc>
          <w:tcPr>
            <w:tcW w:w="0" w:type="auto"/>
          </w:tcPr>
          <w:p w14:paraId="022649E6"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3.42</w:t>
            </w:r>
          </w:p>
        </w:tc>
        <w:tc>
          <w:tcPr>
            <w:tcW w:w="0" w:type="auto"/>
          </w:tcPr>
          <w:p w14:paraId="11EDA625"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28.4</w:t>
            </w:r>
          </w:p>
        </w:tc>
        <w:tc>
          <w:tcPr>
            <w:tcW w:w="0" w:type="auto"/>
          </w:tcPr>
          <w:p w14:paraId="650B85A6"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5.29</w:t>
            </w:r>
          </w:p>
        </w:tc>
        <w:tc>
          <w:tcPr>
            <w:tcW w:w="0" w:type="auto"/>
          </w:tcPr>
          <w:p w14:paraId="06132898"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4.65</w:t>
            </w:r>
          </w:p>
        </w:tc>
        <w:tc>
          <w:tcPr>
            <w:tcW w:w="0" w:type="auto"/>
          </w:tcPr>
          <w:p w14:paraId="2809094A"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2.66</w:t>
            </w:r>
          </w:p>
        </w:tc>
        <w:tc>
          <w:tcPr>
            <w:tcW w:w="0" w:type="auto"/>
          </w:tcPr>
          <w:p w14:paraId="7DB62CF4" w14:textId="77777777" w:rsidR="00EE6FD1" w:rsidRPr="009069BE" w:rsidRDefault="00EE6FD1" w:rsidP="00F21222">
            <w:pPr>
              <w:spacing w:after="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AU"/>
              </w:rPr>
            </w:pPr>
            <w:r w:rsidRPr="009069BE">
              <w:rPr>
                <w:rFonts w:eastAsia="Times New Roman" w:cs="Arial"/>
                <w:color w:val="000000"/>
                <w:sz w:val="20"/>
                <w:szCs w:val="20"/>
                <w:lang w:eastAsia="en-AU"/>
              </w:rPr>
              <w:t>25.58</w:t>
            </w:r>
          </w:p>
        </w:tc>
      </w:tr>
    </w:tbl>
    <w:p w14:paraId="3BCD7796" w14:textId="77777777" w:rsidR="00834AFB" w:rsidRDefault="00834AFB">
      <w:pPr>
        <w:spacing w:after="0" w:line="240" w:lineRule="auto"/>
        <w:rPr>
          <w:rFonts w:cs="Arial"/>
          <w:sz w:val="36"/>
          <w:szCs w:val="36"/>
        </w:rPr>
      </w:pPr>
    </w:p>
    <w:p w14:paraId="72B9831E" w14:textId="77777777" w:rsidR="006D345D" w:rsidRDefault="006D345D" w:rsidP="00965C17">
      <w:pPr>
        <w:rPr>
          <w:rFonts w:cs="Arial"/>
          <w:sz w:val="36"/>
          <w:szCs w:val="36"/>
        </w:rPr>
        <w:sectPr w:rsidR="006D345D" w:rsidSect="00CD16D6">
          <w:headerReference w:type="default" r:id="rId79"/>
          <w:footerReference w:type="default" r:id="rId80"/>
          <w:pgSz w:w="11900" w:h="16840"/>
          <w:pgMar w:top="1701" w:right="1440" w:bottom="1440" w:left="1440" w:header="709" w:footer="709" w:gutter="0"/>
          <w:cols w:space="708"/>
          <w:docGrid w:linePitch="360"/>
        </w:sectPr>
      </w:pPr>
    </w:p>
    <w:p w14:paraId="24BDC39A" w14:textId="032855F5" w:rsidR="00C16502" w:rsidRDefault="00F87E07" w:rsidP="00965C17">
      <w:pPr>
        <w:rPr>
          <w:rFonts w:cs="Arial"/>
          <w:sz w:val="36"/>
          <w:szCs w:val="36"/>
        </w:rPr>
      </w:pPr>
      <w:r>
        <w:rPr>
          <w:rFonts w:asciiTheme="minorBidi" w:hAnsiTheme="minorBidi"/>
          <w:noProof/>
          <w:color w:val="2F5496" w:themeColor="accent1" w:themeShade="BF"/>
          <w:sz w:val="32"/>
          <w:szCs w:val="32"/>
          <w:lang w:eastAsia="en-AU"/>
        </w:rPr>
        <w:lastRenderedPageBreak/>
        <w:drawing>
          <wp:anchor distT="0" distB="0" distL="114300" distR="114300" simplePos="0" relativeHeight="251667456" behindDoc="1" locked="0" layoutInCell="1" allowOverlap="1" wp14:anchorId="36E0D3AE" wp14:editId="2083A713">
            <wp:simplePos x="0" y="0"/>
            <wp:positionH relativeFrom="column">
              <wp:posOffset>-924560</wp:posOffset>
            </wp:positionH>
            <wp:positionV relativeFrom="paragraph">
              <wp:posOffset>-1062722</wp:posOffset>
            </wp:positionV>
            <wp:extent cx="7602855" cy="10732770"/>
            <wp:effectExtent l="0" t="0" r="4445" b="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a:blip r:embed="rId81" cstate="print">
                      <a:extLst>
                        <a:ext uri="{28A0092B-C50C-407E-A947-70E740481C1C}">
                          <a14:useLocalDpi xmlns:a14="http://schemas.microsoft.com/office/drawing/2010/main" val="0"/>
                        </a:ext>
                      </a:extLst>
                    </a:blip>
                    <a:stretch>
                      <a:fillRect/>
                    </a:stretch>
                  </pic:blipFill>
                  <pic:spPr>
                    <a:xfrm>
                      <a:off x="0" y="0"/>
                      <a:ext cx="7602855" cy="10732770"/>
                    </a:xfrm>
                    <a:prstGeom prst="rect">
                      <a:avLst/>
                    </a:prstGeom>
                  </pic:spPr>
                </pic:pic>
              </a:graphicData>
            </a:graphic>
            <wp14:sizeRelH relativeFrom="margin">
              <wp14:pctWidth>0</wp14:pctWidth>
            </wp14:sizeRelH>
            <wp14:sizeRelV relativeFrom="margin">
              <wp14:pctHeight>0</wp14:pctHeight>
            </wp14:sizeRelV>
          </wp:anchor>
        </w:drawing>
      </w:r>
    </w:p>
    <w:p w14:paraId="0AA8C211" w14:textId="19178AAB" w:rsidR="002A1B1D" w:rsidRPr="002A1B1D" w:rsidRDefault="00F37591" w:rsidP="002A1B1D">
      <w:pPr>
        <w:rPr>
          <w:rFonts w:cs="Arial"/>
          <w:sz w:val="36"/>
          <w:szCs w:val="36"/>
        </w:rPr>
      </w:pPr>
      <w:r>
        <w:rPr>
          <w:rFonts w:asciiTheme="minorBidi" w:hAnsiTheme="minorBidi"/>
          <w:noProof/>
          <w:color w:val="2F5496" w:themeColor="accent1" w:themeShade="BF"/>
          <w:sz w:val="32"/>
          <w:szCs w:val="32"/>
          <w:lang w:eastAsia="en-AU"/>
        </w:rPr>
        <mc:AlternateContent>
          <mc:Choice Requires="wps">
            <w:drawing>
              <wp:anchor distT="0" distB="0" distL="114300" distR="114300" simplePos="0" relativeHeight="251689984" behindDoc="0" locked="0" layoutInCell="1" allowOverlap="1" wp14:anchorId="71851673" wp14:editId="44D08A94">
                <wp:simplePos x="0" y="0"/>
                <wp:positionH relativeFrom="column">
                  <wp:posOffset>-695325</wp:posOffset>
                </wp:positionH>
                <wp:positionV relativeFrom="paragraph">
                  <wp:posOffset>7934325</wp:posOffset>
                </wp:positionV>
                <wp:extent cx="3848100" cy="885825"/>
                <wp:effectExtent l="0" t="0" r="0" b="9525"/>
                <wp:wrapNone/>
                <wp:docPr id="12" name="Rectangle 12"/>
                <wp:cNvGraphicFramePr/>
                <a:graphic xmlns:a="http://schemas.openxmlformats.org/drawingml/2006/main">
                  <a:graphicData uri="http://schemas.microsoft.com/office/word/2010/wordprocessingShape">
                    <wps:wsp>
                      <wps:cNvSpPr/>
                      <wps:spPr>
                        <a:xfrm>
                          <a:off x="0" y="0"/>
                          <a:ext cx="3848100" cy="885825"/>
                        </a:xfrm>
                        <a:prstGeom prst="rect">
                          <a:avLst/>
                        </a:prstGeom>
                        <a:solidFill>
                          <a:srgbClr val="8EC53C"/>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41850829" id="Rectangle 12" o:spid="_x0000_s1026" style="position:absolute;margin-left:-54.75pt;margin-top:624.75pt;width:303pt;height:69.75pt;z-index:25168998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jVxdgAIAAF8FAAAOAAAAZHJzL2Uyb0RvYy54bWysVFFv2yAQfp+0/4B4X+2kyeZFdaooXadJ&#10;VVu1nfpMMMSWMMeAxMl+/Q6wna6r9jAtDwS47767+3zHxeWhVWQvrGtAl3RyllMiNIeq0duSfn+6&#10;/lBQ4jzTFVOgRUmPwtHL5ft3F51ZiCnUoCphCZJot+hMSWvvzSLLHK9Fy9wZGKHRKMG2zOPRbrPK&#10;sg7ZW5VN8/xj1oGtjAUunMPbq2Sky8gvpeD+TkonPFElxdx8XG1cN2HNlhdssbXM1A3v02D/kEXL&#10;Go1BR6or5hnZ2eYPqrbhFhxIf8ahzUDKhotYA1YzyV9V81gzI2ItKI4zo0zu/9Hy2/2jubcoQ2fc&#10;wuE2VHGQtg3/mB85RLGOo1ji4AnHy/NiVkxy1JSjrSjmxXQe1MxO3sY6/1VAS8KmpBY/RtSI7W+c&#10;T9ABEoI5UE113SgVD3a7WStL9gw/XPFlPT9f9+y/wZQOYA3BLTGGm+xUS9z5oxIBp/SDkKSpMPtp&#10;zCS2mRjjMM6F9pNkqlklUvh5jr8hemjM4BErjYSBWWL8kbsnGJCJZOBOWfb44Cpil47O+d8SS86j&#10;R4wM2o/ObaPBvkWgsKo+csIPIiVpgkobqI73llhIM+IMv27wu90w5++ZxaHAT42D7u9wkQq6kkK/&#10;o6QG+/Ot+4DHXkUrJR0OWUndjx2zghL1TWMXf57MZmEq42E2/zTFg31p2by06F27BmyHCT4phsdt&#10;wHs1bKWF9hnfg1WIiiamOcYuKfd2OKx9Gn58UbhYrSIMJ9Ewf6MfDQ/kQdXQl0+HZ2ZN37we2/4W&#10;hoFki1c9nLDBU8Nq50E2scFPuvZ64xTHxulfnPBMvDxH1OldXP4CAAD//wMAUEsDBBQABgAIAAAA&#10;IQAMo1Zj4AAAAA4BAAAPAAAAZHJzL2Rvd25yZXYueG1sTE/LbsIwELxX6j9YW6k3sEkpIiEOqpB6&#10;6K3QqhI3E2+dCD/S2IHQr+9yKrfZndmZ2XI9OstO2Mc2eAmzqQCGvg669UbC58frZAksJuW1ssGj&#10;hAtGWFf3d6UqdDj7LZ52yTAy8bFQEpqUuoLzWDfoVJyGDj1x36F3KtHYG657dSZzZ3kmxII71XpK&#10;aFSHmwbr425wVOMry43F38vwvlFpG372ZnjbS/n4ML6sgCUc078YrvXpBirqdAiD15FZCZOZyJ9J&#10;S0w2vyLSzPMFgQOtnpa5AF6V/PaN6g8AAP//AwBQSwECLQAUAAYACAAAACEAtoM4kv4AAADhAQAA&#10;EwAAAAAAAAAAAAAAAAAAAAAAW0NvbnRlbnRfVHlwZXNdLnhtbFBLAQItABQABgAIAAAAIQA4/SH/&#10;1gAAAJQBAAALAAAAAAAAAAAAAAAAAC8BAABfcmVscy8ucmVsc1BLAQItABQABgAIAAAAIQCcjVxd&#10;gAIAAF8FAAAOAAAAAAAAAAAAAAAAAC4CAABkcnMvZTJvRG9jLnhtbFBLAQItABQABgAIAAAAIQAM&#10;o1Zj4AAAAA4BAAAPAAAAAAAAAAAAAAAAANoEAABkcnMvZG93bnJldi54bWxQSwUGAAAAAAQABADz&#10;AAAA5wUAAAAA&#10;" fillcolor="#8ec53c" stroked="f" strokeweight="1pt"/>
            </w:pict>
          </mc:Fallback>
        </mc:AlternateContent>
      </w:r>
      <w:r>
        <w:rPr>
          <w:rFonts w:asciiTheme="minorBidi" w:hAnsiTheme="minorBidi"/>
          <w:noProof/>
          <w:color w:val="2F5496" w:themeColor="accent1" w:themeShade="BF"/>
          <w:sz w:val="32"/>
          <w:szCs w:val="32"/>
          <w:lang w:eastAsia="en-AU"/>
        </w:rPr>
        <w:drawing>
          <wp:anchor distT="0" distB="0" distL="114300" distR="114300" simplePos="0" relativeHeight="251691008" behindDoc="0" locked="0" layoutInCell="1" allowOverlap="1" wp14:anchorId="3E478862" wp14:editId="29372D45">
            <wp:simplePos x="0" y="0"/>
            <wp:positionH relativeFrom="column">
              <wp:posOffset>-552450</wp:posOffset>
            </wp:positionH>
            <wp:positionV relativeFrom="paragraph">
              <wp:posOffset>7896225</wp:posOffset>
            </wp:positionV>
            <wp:extent cx="4210050" cy="723900"/>
            <wp:effectExtent l="0" t="0" r="0" b="0"/>
            <wp:wrapNone/>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4210050" cy="723900"/>
                    </a:xfrm>
                    <a:prstGeom prst="rect">
                      <a:avLst/>
                    </a:prstGeom>
                    <a:noFill/>
                    <a:ln>
                      <a:noFill/>
                    </a:ln>
                  </pic:spPr>
                </pic:pic>
              </a:graphicData>
            </a:graphic>
            <wp14:sizeRelH relativeFrom="page">
              <wp14:pctWidth>0</wp14:pctWidth>
            </wp14:sizeRelH>
            <wp14:sizeRelV relativeFrom="page">
              <wp14:pctHeight>0</wp14:pctHeight>
            </wp14:sizeRelV>
          </wp:anchor>
        </w:drawing>
      </w:r>
      <w:r w:rsidR="00F87E07">
        <w:rPr>
          <w:noProof/>
          <w:lang w:eastAsia="en-AU"/>
        </w:rPr>
        <mc:AlternateContent>
          <mc:Choice Requires="wps">
            <w:drawing>
              <wp:anchor distT="0" distB="0" distL="114300" distR="114300" simplePos="0" relativeHeight="251678720" behindDoc="0" locked="0" layoutInCell="1" allowOverlap="1" wp14:anchorId="72966843" wp14:editId="2488EBDD">
                <wp:simplePos x="0" y="0"/>
                <wp:positionH relativeFrom="column">
                  <wp:posOffset>-137160</wp:posOffset>
                </wp:positionH>
                <wp:positionV relativeFrom="paragraph">
                  <wp:posOffset>6725285</wp:posOffset>
                </wp:positionV>
                <wp:extent cx="2120265" cy="271780"/>
                <wp:effectExtent l="0" t="0" r="0" b="0"/>
                <wp:wrapNone/>
                <wp:docPr id="26" name="Text Box 26"/>
                <wp:cNvGraphicFramePr/>
                <a:graphic xmlns:a="http://schemas.openxmlformats.org/drawingml/2006/main">
                  <a:graphicData uri="http://schemas.microsoft.com/office/word/2010/wordprocessingShape">
                    <wps:wsp>
                      <wps:cNvSpPr txBox="1"/>
                      <wps:spPr>
                        <a:xfrm>
                          <a:off x="0" y="0"/>
                          <a:ext cx="2120265" cy="271780"/>
                        </a:xfrm>
                        <a:prstGeom prst="rect">
                          <a:avLst/>
                        </a:prstGeom>
                        <a:noFill/>
                        <a:ln w="6350">
                          <a:noFill/>
                        </a:ln>
                      </wps:spPr>
                      <wps:txbx>
                        <w:txbxContent>
                          <w:p w14:paraId="2559FC61" w14:textId="462A4DD2" w:rsidR="006C4330" w:rsidRPr="00AA2FE9" w:rsidRDefault="006C4330" w:rsidP="00AA2FE9">
                            <w:pPr>
                              <w:rPr>
                                <w:color w:val="FFFFFF" w:themeColor="background1"/>
                                <w:sz w:val="24"/>
                                <w:lang w:val="en-US"/>
                              </w:rPr>
                            </w:pPr>
                            <w:r w:rsidRPr="00AA2FE9">
                              <w:rPr>
                                <w:color w:val="FFFFFF" w:themeColor="background1"/>
                                <w:sz w:val="24"/>
                                <w:lang w:val="en-US"/>
                              </w:rPr>
                              <w:t>www.futurefuelscrc.com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72966843" id="Text Box 26" o:spid="_x0000_s1070" type="#_x0000_t202" style="position:absolute;margin-left:-10.8pt;margin-top:529.55pt;width:166.95pt;height:21.4pt;z-index:25167872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iErCHAIAADQEAAAOAAAAZHJzL2Uyb0RvYy54bWysU9uO2yAQfa/Uf0C8N740l60VZ5XuKlWl&#10;aHelbLXPBENsCTMUSOz06zvg3LTtU9UXGJhhLucc5vd9q8hBWNeALmk2SikRmkPV6F1Jf7yuPt1R&#10;4jzTFVOgRUmPwtH7xccP884UIocaVCUswSTaFZ0pae29KZLE8Vq0zI3ACI1OCbZlHo92l1SWdZi9&#10;VUmeptOkA1sZC1w4h7ePg5MuYn4pBffPUjrhiSop9ubjauO6DWuymLNiZ5mpG35qg/1DFy1rNBa9&#10;pHpknpG9bf5I1TbcggPpRxzaBKRsuIgz4DRZ+m6aTc2MiLMgOM5cYHL/Ly1/OmzMiyW+/wo9EhgA&#10;6YwrHF6GeXpp27BjpwT9COHxApvoPeF4mWd5mk8nlHD05bNsdhdxTa6vjXX+m4CWBKOkFmmJaLHD&#10;2nmsiKHnkFBMw6pRKlKjNOlKOv08SeODiwdfKI0Pr70Gy/fbnjQVdjE5D7KF6ojzWRiod4avGmxi&#10;zZx/YRa5xpFQv/4ZF6kAi8HJoqQG++tv9yEeKUAvJR1qp6Tu555ZQYn6rpGcL9l4HMQWD+PJLMeD&#10;vfVsbz163z4AyjPDn2J4NEO8V2dTWmjfUObLUBVdTHOsXVJ/Nh/8oGj8JlwslzEI5WWYX+uN4SF1&#10;gDVA/Nq/MWtOPHhk8AnOKmPFOzqG2IGQ5d6DbCJXAegB1RP+KM1I4ekbBe3fnmPU9bMvfgMAAP//&#10;AwBQSwMEFAAGAAgAAAAhAEWbGU3jAAAADQEAAA8AAABkcnMvZG93bnJldi54bWxMj8FuwjAMhu+T&#10;eIfISLtBkiIQdE0RqoQmTdsBxmW3tAlttcbpmgDdnn7eaRzt/9Pvz9l2dB272iG0HhXIuQBmsfKm&#10;xVrB6X0/WwMLUaPRnUer4NsG2OaTh0ynxt/wYK/HWDMqwZBqBU2Mfcp5qBrrdJj73iJlZz84HWkc&#10;am4GfaNy1/FEiBV3ukW60OjeFo2tPo8Xp+Cl2L/pQ5m49U9XPL+ed/3X6WOp1ON03D0Bi3aM/zD8&#10;6ZM65ORU+guawDoFs0SuCKVALDcSGCELmSyAlbSSQm6A5xm//yL/BQAA//8DAFBLAQItABQABgAI&#10;AAAAIQC2gziS/gAAAOEBAAATAAAAAAAAAAAAAAAAAAAAAABbQ29udGVudF9UeXBlc10ueG1sUEsB&#10;Ai0AFAAGAAgAAAAhADj9If/WAAAAlAEAAAsAAAAAAAAAAAAAAAAALwEAAF9yZWxzLy5yZWxzUEsB&#10;Ai0AFAAGAAgAAAAhAOuISsIcAgAANAQAAA4AAAAAAAAAAAAAAAAALgIAAGRycy9lMm9Eb2MueG1s&#10;UEsBAi0AFAAGAAgAAAAhAEWbGU3jAAAADQEAAA8AAAAAAAAAAAAAAAAAdgQAAGRycy9kb3ducmV2&#10;LnhtbFBLBQYAAAAABAAEAPMAAACGBQAAAAA=&#10;" filled="f" stroked="f" strokeweight=".5pt">
                <v:textbox>
                  <w:txbxContent>
                    <w:p w14:paraId="2559FC61" w14:textId="462A4DD2" w:rsidR="006C4330" w:rsidRPr="00AA2FE9" w:rsidRDefault="006C4330" w:rsidP="00AA2FE9">
                      <w:pPr>
                        <w:rPr>
                          <w:color w:val="FFFFFF" w:themeColor="background1"/>
                          <w:sz w:val="24"/>
                          <w:lang w:val="en-US"/>
                        </w:rPr>
                      </w:pPr>
                      <w:r w:rsidRPr="00AA2FE9">
                        <w:rPr>
                          <w:color w:val="FFFFFF" w:themeColor="background1"/>
                          <w:sz w:val="24"/>
                          <w:lang w:val="en-US"/>
                        </w:rPr>
                        <w:t>www.futurefuelscrc.com</w:t>
                      </w:r>
                    </w:p>
                  </w:txbxContent>
                </v:textbox>
              </v:shape>
            </w:pict>
          </mc:Fallback>
        </mc:AlternateContent>
      </w:r>
      <w:r w:rsidR="00F87E07">
        <w:rPr>
          <w:noProof/>
          <w:lang w:eastAsia="en-AU"/>
        </w:rPr>
        <mc:AlternateContent>
          <mc:Choice Requires="wps">
            <w:drawing>
              <wp:anchor distT="0" distB="0" distL="114300" distR="114300" simplePos="0" relativeHeight="251680768" behindDoc="0" locked="0" layoutInCell="1" allowOverlap="1" wp14:anchorId="6A488EEF" wp14:editId="33CD382E">
                <wp:simplePos x="0" y="0"/>
                <wp:positionH relativeFrom="column">
                  <wp:posOffset>-139065</wp:posOffset>
                </wp:positionH>
                <wp:positionV relativeFrom="paragraph">
                  <wp:posOffset>7121981</wp:posOffset>
                </wp:positionV>
                <wp:extent cx="2120265" cy="271780"/>
                <wp:effectExtent l="0" t="0" r="0" b="0"/>
                <wp:wrapNone/>
                <wp:docPr id="27" name="Text Box 27"/>
                <wp:cNvGraphicFramePr/>
                <a:graphic xmlns:a="http://schemas.openxmlformats.org/drawingml/2006/main">
                  <a:graphicData uri="http://schemas.microsoft.com/office/word/2010/wordprocessingShape">
                    <wps:wsp>
                      <wps:cNvSpPr txBox="1"/>
                      <wps:spPr>
                        <a:xfrm>
                          <a:off x="0" y="0"/>
                          <a:ext cx="2120265" cy="271780"/>
                        </a:xfrm>
                        <a:prstGeom prst="rect">
                          <a:avLst/>
                        </a:prstGeom>
                        <a:noFill/>
                        <a:ln w="6350">
                          <a:noFill/>
                        </a:ln>
                      </wps:spPr>
                      <wps:txbx>
                        <w:txbxContent>
                          <w:p w14:paraId="17EF60A6" w14:textId="12B2A446" w:rsidR="006C4330" w:rsidRPr="00AA2FE9" w:rsidRDefault="006C4330" w:rsidP="00AA2FE9">
                            <w:pPr>
                              <w:rPr>
                                <w:color w:val="FFFFFF" w:themeColor="background1"/>
                                <w:sz w:val="24"/>
                                <w:lang w:val="en-US"/>
                              </w:rPr>
                            </w:pPr>
                            <w:r>
                              <w:rPr>
                                <w:color w:val="FFFFFF" w:themeColor="background1"/>
                                <w:sz w:val="24"/>
                                <w:lang w:val="en-US"/>
                              </w:rPr>
                              <w:t>info@futurefuelscrc.com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6A488EEF" id="Text Box 27" o:spid="_x0000_s1071" type="#_x0000_t202" style="position:absolute;margin-left:-10.95pt;margin-top:560.8pt;width:166.95pt;height:21.4pt;z-index:25168076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WOtmHAIAADQEAAAOAAAAZHJzL2Uyb0RvYy54bWysU9uO2yAQfa/Uf0C8N740l60VZ5XuKlWl&#10;aHelbLXPBENsCTMUSOz06zvg3LTtU9UXGJhhLucc5vd9q8hBWNeALmk2SikRmkPV6F1Jf7yuPt1R&#10;4jzTFVOgRUmPwtH7xccP884UIocaVCUswSTaFZ0pae29KZLE8Vq0zI3ACI1OCbZlHo92l1SWdZi9&#10;VUmeptOkA1sZC1w4h7ePg5MuYn4pBffPUjrhiSop9ubjauO6DWuymLNiZ5mpG35qg/1DFy1rNBa9&#10;pHpknpG9bf5I1TbcggPpRxzaBKRsuIgz4DRZ+m6aTc2MiLMgOM5cYHL/Ly1/OmzMiyW+/wo9EhgA&#10;6YwrHF6GeXpp27BjpwT9COHxApvoPeF4mWd5mk8nlHD05bNsdhdxTa6vjXX+m4CWBKOkFmmJaLHD&#10;2nmsiKHnkFBMw6pRKlKjNOlKOv08SeODiwdfKI0Pr70Gy/fbnjQVdjE9D7KF6ojzWRiod4avGmxi&#10;zZx/YRa5xpFQv/4ZF6kAi8HJoqQG++tv9yEeKUAvJR1qp6Tu555ZQYn6rpGcL9l4HMQWD+PJLMeD&#10;vfVsbz163z4AyjPDn2J4NEO8V2dTWmjfUObLUBVdTHOsXVJ/Nh/8oGj8JlwslzEI5WWYX+uN4SF1&#10;gDVA/Nq/MWtOPHhk8AnOKmPFOzqG2IGQ5d6DbCJXAegB1RP+KM1I4ekbBe3fnmPU9bMvfgMAAP//&#10;AwBQSwMEFAAGAAgAAAAhACuaz5njAAAADQEAAA8AAABkcnMvZG93bnJldi54bWxMj8FOwzAQRO9I&#10;/IO1SNxax6ZEJcSpqkgVEoJDSy/cnNhNIuJ1iN028PVsT+W4M0+zM/lqcj072TF0HhWIeQLMYu1N&#10;h42C/cdmtgQWokaje49WwY8NsCpub3KdGX/GrT3tYsMoBEOmFbQxDhnnoW6t02HuB4vkHfzodKRz&#10;bLgZ9ZnCXc9lkqTc6Q7pQ6sHW7a2/todnYLXcvOut5V0y9++fHk7rIfv/eejUvd30/oZWLRTvMJw&#10;qU/VoaBOlT+iCaxXMJPiiVAyhBQpMEIehKR51UVKFwvgRc7/ryj+AAAA//8DAFBLAQItABQABgAI&#10;AAAAIQC2gziS/gAAAOEBAAATAAAAAAAAAAAAAAAAAAAAAABbQ29udGVudF9UeXBlc10ueG1sUEsB&#10;Ai0AFAAGAAgAAAAhADj9If/WAAAAlAEAAAsAAAAAAAAAAAAAAAAALwEAAF9yZWxzLy5yZWxzUEsB&#10;Ai0AFAAGAAgAAAAhACtY62YcAgAANAQAAA4AAAAAAAAAAAAAAAAALgIAAGRycy9lMm9Eb2MueG1s&#10;UEsBAi0AFAAGAAgAAAAhACuaz5njAAAADQEAAA8AAAAAAAAAAAAAAAAAdgQAAGRycy9kb3ducmV2&#10;LnhtbFBLBQYAAAAABAAEAPMAAACGBQAAAAA=&#10;" filled="f" stroked="f" strokeweight=".5pt">
                <v:textbox>
                  <w:txbxContent>
                    <w:p w14:paraId="17EF60A6" w14:textId="12B2A446" w:rsidR="006C4330" w:rsidRPr="00AA2FE9" w:rsidRDefault="006C4330" w:rsidP="00AA2FE9">
                      <w:pPr>
                        <w:rPr>
                          <w:color w:val="FFFFFF" w:themeColor="background1"/>
                          <w:sz w:val="24"/>
                          <w:lang w:val="en-US"/>
                        </w:rPr>
                      </w:pPr>
                      <w:r>
                        <w:rPr>
                          <w:color w:val="FFFFFF" w:themeColor="background1"/>
                          <w:sz w:val="24"/>
                          <w:lang w:val="en-US"/>
                        </w:rPr>
                        <w:t>info@futurefuelscrc.com</w:t>
                      </w:r>
                    </w:p>
                  </w:txbxContent>
                </v:textbox>
              </v:shape>
            </w:pict>
          </mc:Fallback>
        </mc:AlternateContent>
      </w:r>
      <w:r w:rsidR="00F87E07">
        <w:rPr>
          <w:noProof/>
          <w:lang w:eastAsia="en-AU"/>
        </w:rPr>
        <mc:AlternateContent>
          <mc:Choice Requires="wps">
            <w:drawing>
              <wp:anchor distT="0" distB="0" distL="114300" distR="114300" simplePos="0" relativeHeight="251676672" behindDoc="0" locked="0" layoutInCell="1" allowOverlap="1" wp14:anchorId="48CC27E2" wp14:editId="62F10DB5">
                <wp:simplePos x="0" y="0"/>
                <wp:positionH relativeFrom="column">
                  <wp:posOffset>-525145</wp:posOffset>
                </wp:positionH>
                <wp:positionV relativeFrom="paragraph">
                  <wp:posOffset>5382493</wp:posOffset>
                </wp:positionV>
                <wp:extent cx="4601183" cy="1498060"/>
                <wp:effectExtent l="0" t="0" r="0" b="0"/>
                <wp:wrapNone/>
                <wp:docPr id="24" name="Text Box 24"/>
                <wp:cNvGraphicFramePr/>
                <a:graphic xmlns:a="http://schemas.openxmlformats.org/drawingml/2006/main">
                  <a:graphicData uri="http://schemas.microsoft.com/office/word/2010/wordprocessingShape">
                    <wps:wsp>
                      <wps:cNvSpPr txBox="1"/>
                      <wps:spPr>
                        <a:xfrm>
                          <a:off x="0" y="0"/>
                          <a:ext cx="4601183" cy="1498060"/>
                        </a:xfrm>
                        <a:prstGeom prst="rect">
                          <a:avLst/>
                        </a:prstGeom>
                        <a:noFill/>
                        <a:ln w="6350">
                          <a:noFill/>
                        </a:ln>
                      </wps:spPr>
                      <wps:txbx>
                        <w:txbxContent>
                          <w:p w14:paraId="43FD04D6" w14:textId="05C123DD" w:rsidR="006C4330" w:rsidRPr="00AA2FE9" w:rsidRDefault="006C4330" w:rsidP="00AA2FE9">
                            <w:pPr>
                              <w:rPr>
                                <w:rFonts w:cs="Arial"/>
                                <w:b/>
                                <w:bCs/>
                                <w:color w:val="FFFFFF" w:themeColor="background1"/>
                                <w:sz w:val="52"/>
                                <w:szCs w:val="52"/>
                                <w:lang w:val="en-US"/>
                              </w:rPr>
                            </w:pPr>
                            <w:r w:rsidRPr="00AA2FE9">
                              <w:rPr>
                                <w:rFonts w:cs="Arial"/>
                                <w:b/>
                                <w:bCs/>
                                <w:color w:val="FFFFFF" w:themeColor="background1"/>
                                <w:sz w:val="52"/>
                                <w:szCs w:val="52"/>
                                <w:lang w:val="en-US"/>
                              </w:rPr>
                              <w:t>Future Fuels CRC</w:t>
                            </w:r>
                          </w:p>
                          <w:p w14:paraId="5D8977AD" w14:textId="0702590B" w:rsidR="006C4330" w:rsidRPr="00AA2FE9" w:rsidRDefault="006C4330" w:rsidP="00AA2FE9">
                            <w:pPr>
                              <w:rPr>
                                <w:rFonts w:cs="Arial"/>
                                <w:color w:val="FFFFFF" w:themeColor="background1"/>
                                <w:sz w:val="32"/>
                                <w:szCs w:val="32"/>
                                <w:lang w:val="en-US"/>
                              </w:rPr>
                            </w:pPr>
                            <w:r w:rsidRPr="00AA2FE9">
                              <w:rPr>
                                <w:rFonts w:cs="Arial"/>
                                <w:color w:val="FFFFFF" w:themeColor="background1"/>
                                <w:sz w:val="32"/>
                                <w:szCs w:val="32"/>
                                <w:lang w:val="en-US"/>
                              </w:rPr>
                              <w:t xml:space="preserve">Enabling the </w:t>
                            </w:r>
                            <w:r w:rsidRPr="00AB7814">
                              <w:rPr>
                                <w:rFonts w:cs="Arial"/>
                                <w:color w:val="FFFFFF" w:themeColor="background1"/>
                                <w:sz w:val="32"/>
                                <w:szCs w:val="32"/>
                              </w:rPr>
                              <w:t>Decarbonisation</w:t>
                            </w:r>
                            <w:r w:rsidRPr="00AA2FE9">
                              <w:rPr>
                                <w:rFonts w:cs="Arial"/>
                                <w:color w:val="FFFFFF" w:themeColor="background1"/>
                                <w:sz w:val="32"/>
                                <w:szCs w:val="32"/>
                                <w:lang w:val="en-US"/>
                              </w:rPr>
                              <w:t xml:space="preserve"> of </w:t>
                            </w:r>
                            <w:r>
                              <w:rPr>
                                <w:rFonts w:cs="Arial"/>
                                <w:color w:val="FFFFFF" w:themeColor="background1"/>
                                <w:sz w:val="32"/>
                                <w:szCs w:val="32"/>
                                <w:lang w:val="en-US"/>
                              </w:rPr>
                              <w:br/>
                            </w:r>
                            <w:r w:rsidRPr="00AA2FE9">
                              <w:rPr>
                                <w:rFonts w:cs="Arial"/>
                                <w:color w:val="FFFFFF" w:themeColor="background1"/>
                                <w:sz w:val="32"/>
                                <w:szCs w:val="32"/>
                                <w:lang w:val="en-US"/>
                              </w:rPr>
                              <w:t>Australia’s Energy Networks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8CC27E2" id="Text Box 24" o:spid="_x0000_s1072" type="#_x0000_t202" style="position:absolute;margin-left:-41.35pt;margin-top:423.8pt;width:362.3pt;height:117.95pt;z-index:25167667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9PTeHwIAADUEAAAOAAAAZHJzL2Uyb0RvYy54bWysU11v2yAUfZ+0/4B4X2ynaZpacaqsVaZJ&#10;UVspnfpMMMSWMJcBiZ39+l2w86FuT9Ne4MK93I9zDvOHrlHkIKyrQRc0G6WUCM2hrPWuoD/eVl9m&#10;lDjPdMkUaFHQo3D0YfH507w1uRhDBaoUlmAS7fLWFLTy3uRJ4nglGuZGYIRGpwTbMI9Hu0tKy1rM&#10;3qhknKbTpAVbGgtcOIe3T72TLmJ+KQX3L1I64YkqKPbm42rjug1rspizfGeZqWo+tMH+oYuG1RqL&#10;nlM9Mc/I3tZ/pGpqbsGB9CMOTQJS1lzEGXCaLP0wzaZiRsRZEBxnzjC5/5eWPx825tUS332FDgkM&#10;gLTG5Q4vwzydtE3YsVOCfoTweIZNdJ5wvJxM0yyb3VDC0ZdN7mfpNAKbXJ4b6/w3AQ0JRkEt8hLh&#10;Yoe181gSQ08hoZqGVa1U5EZp0hZ0enObxgdnD75QGh9emg2W77YdqcuCju9Ok2yhPOKAFnruneGr&#10;GptYM+dfmUWycSYUsH/BRSrAYjBYlFRgf/3tPsQjB+ilpEXxFNT93DMrKFHfNbJzn00mQW3xMLm9&#10;G+PBXnu21x69bx4B9ZnhVzE8miHeq5MpLTTvqPNlqIoupjnWLqg/mY++lzT+Ey6WyxiE+jLMr/XG&#10;8JA6wBogfuvemTUDDx4pfIaTzFj+gY4+tidkufcg68hVALpHdcAftRkpHP5REP/1OUZdfvviNwAA&#10;AP//AwBQSwMEFAAGAAgAAAAhAID8ugTkAAAADAEAAA8AAABkcnMvZG93bnJldi54bWxMj8FuwjAQ&#10;RO+V+g/WVuoNHFIIJsRBKBKqVJUDlEtvTrwkUeN1GhtI+/V1T+1xNU8zb7PNaDp2xcG1liTMphEw&#10;pMrqlmoJp7fdRABzXpFWnSWU8IUONvn9XaZSbW90wOvR1yyUkEuVhMb7PuXcVQ0a5aa2RwrZ2Q5G&#10;+XAONdeDuoVy0/E4ihJuVEthoVE9Fg1WH8eLkfBS7PbqUMZGfHfF8+t523+e3hdSPj6M2zUwj6P/&#10;g+FXP6hDHpxKeyHtWCdhIuJlQCWI+TIBFohkPlsBKwMaiacF8Dzj/5/IfwAAAP//AwBQSwECLQAU&#10;AAYACAAAACEAtoM4kv4AAADhAQAAEwAAAAAAAAAAAAAAAAAAAAAAW0NvbnRlbnRfVHlwZXNdLnht&#10;bFBLAQItABQABgAIAAAAIQA4/SH/1gAAAJQBAAALAAAAAAAAAAAAAAAAAC8BAABfcmVscy8ucmVs&#10;c1BLAQItABQABgAIAAAAIQAm9PTeHwIAADUEAAAOAAAAAAAAAAAAAAAAAC4CAABkcnMvZTJvRG9j&#10;LnhtbFBLAQItABQABgAIAAAAIQCA/LoE5AAAAAwBAAAPAAAAAAAAAAAAAAAAAHkEAABkcnMvZG93&#10;bnJldi54bWxQSwUGAAAAAAQABADzAAAAigUAAAAA&#10;" filled="f" stroked="f" strokeweight=".5pt">
                <v:textbox>
                  <w:txbxContent>
                    <w:p w14:paraId="43FD04D6" w14:textId="05C123DD" w:rsidR="006C4330" w:rsidRPr="00AA2FE9" w:rsidRDefault="006C4330" w:rsidP="00AA2FE9">
                      <w:pPr>
                        <w:rPr>
                          <w:rFonts w:cs="Arial"/>
                          <w:b/>
                          <w:bCs/>
                          <w:color w:val="FFFFFF" w:themeColor="background1"/>
                          <w:sz w:val="52"/>
                          <w:szCs w:val="52"/>
                          <w:lang w:val="en-US"/>
                        </w:rPr>
                      </w:pPr>
                      <w:r w:rsidRPr="00AA2FE9">
                        <w:rPr>
                          <w:rFonts w:cs="Arial"/>
                          <w:b/>
                          <w:bCs/>
                          <w:color w:val="FFFFFF" w:themeColor="background1"/>
                          <w:sz w:val="52"/>
                          <w:szCs w:val="52"/>
                          <w:lang w:val="en-US"/>
                        </w:rPr>
                        <w:t>Future Fuels CRC</w:t>
                      </w:r>
                    </w:p>
                    <w:p w14:paraId="5D8977AD" w14:textId="0702590B" w:rsidR="006C4330" w:rsidRPr="00AA2FE9" w:rsidRDefault="006C4330" w:rsidP="00AA2FE9">
                      <w:pPr>
                        <w:rPr>
                          <w:rFonts w:cs="Arial"/>
                          <w:color w:val="FFFFFF" w:themeColor="background1"/>
                          <w:sz w:val="32"/>
                          <w:szCs w:val="32"/>
                          <w:lang w:val="en-US"/>
                        </w:rPr>
                      </w:pPr>
                      <w:r w:rsidRPr="00AA2FE9">
                        <w:rPr>
                          <w:rFonts w:cs="Arial"/>
                          <w:color w:val="FFFFFF" w:themeColor="background1"/>
                          <w:sz w:val="32"/>
                          <w:szCs w:val="32"/>
                          <w:lang w:val="en-US"/>
                        </w:rPr>
                        <w:t xml:space="preserve">Enabling the </w:t>
                      </w:r>
                      <w:r w:rsidRPr="00AB7814">
                        <w:rPr>
                          <w:rFonts w:cs="Arial"/>
                          <w:color w:val="FFFFFF" w:themeColor="background1"/>
                          <w:sz w:val="32"/>
                          <w:szCs w:val="32"/>
                        </w:rPr>
                        <w:t>Decarbonisation</w:t>
                      </w:r>
                      <w:r w:rsidRPr="00AA2FE9">
                        <w:rPr>
                          <w:rFonts w:cs="Arial"/>
                          <w:color w:val="FFFFFF" w:themeColor="background1"/>
                          <w:sz w:val="32"/>
                          <w:szCs w:val="32"/>
                          <w:lang w:val="en-US"/>
                        </w:rPr>
                        <w:t xml:space="preserve"> of </w:t>
                      </w:r>
                      <w:r>
                        <w:rPr>
                          <w:rFonts w:cs="Arial"/>
                          <w:color w:val="FFFFFF" w:themeColor="background1"/>
                          <w:sz w:val="32"/>
                          <w:szCs w:val="32"/>
                          <w:lang w:val="en-US"/>
                        </w:rPr>
                        <w:br/>
                      </w:r>
                      <w:r w:rsidRPr="00AA2FE9">
                        <w:rPr>
                          <w:rFonts w:cs="Arial"/>
                          <w:color w:val="FFFFFF" w:themeColor="background1"/>
                          <w:sz w:val="32"/>
                          <w:szCs w:val="32"/>
                          <w:lang w:val="en-US"/>
                        </w:rPr>
                        <w:t>Australia’s Energy Networks</w:t>
                      </w:r>
                    </w:p>
                  </w:txbxContent>
                </v:textbox>
              </v:shape>
            </w:pict>
          </mc:Fallback>
        </mc:AlternateContent>
      </w:r>
      <w:r w:rsidR="00AC38AB">
        <w:rPr>
          <w:noProof/>
          <w:lang w:eastAsia="en-AU"/>
        </w:rPr>
        <w:drawing>
          <wp:anchor distT="0" distB="0" distL="114300" distR="114300" simplePos="0" relativeHeight="251682816" behindDoc="1" locked="0" layoutInCell="1" allowOverlap="1" wp14:anchorId="1711D8CB" wp14:editId="54A7C027">
            <wp:simplePos x="0" y="0"/>
            <wp:positionH relativeFrom="column">
              <wp:posOffset>-513415</wp:posOffset>
            </wp:positionH>
            <wp:positionV relativeFrom="paragraph">
              <wp:posOffset>-723466</wp:posOffset>
            </wp:positionV>
            <wp:extent cx="2499932" cy="1811867"/>
            <wp:effectExtent l="0" t="0" r="0" b="0"/>
            <wp:wrapNone/>
            <wp:docPr id="5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pic:cNvPicPr/>
                  </pic:nvPicPr>
                  <pic:blipFill>
                    <a:blip r:embed="rId9">
                      <a:extLst>
                        <a:ext uri="{28A0092B-C50C-407E-A947-70E740481C1C}">
                          <a14:useLocalDpi xmlns:a14="http://schemas.microsoft.com/office/drawing/2010/main" val="0"/>
                        </a:ext>
                      </a:extLst>
                    </a:blip>
                    <a:stretch>
                      <a:fillRect/>
                    </a:stretch>
                  </pic:blipFill>
                  <pic:spPr>
                    <a:xfrm>
                      <a:off x="0" y="0"/>
                      <a:ext cx="2499932" cy="1811867"/>
                    </a:xfrm>
                    <a:prstGeom prst="rect">
                      <a:avLst/>
                    </a:prstGeom>
                  </pic:spPr>
                </pic:pic>
              </a:graphicData>
            </a:graphic>
            <wp14:sizeRelH relativeFrom="margin">
              <wp14:pctWidth>0</wp14:pctWidth>
            </wp14:sizeRelH>
            <wp14:sizeRelV relativeFrom="margin">
              <wp14:pctHeight>0</wp14:pctHeight>
            </wp14:sizeRelV>
          </wp:anchor>
        </w:drawing>
      </w:r>
    </w:p>
    <w:sectPr w:rsidR="002A1B1D" w:rsidRPr="002A1B1D" w:rsidSect="00370F23">
      <w:headerReference w:type="default" r:id="rId82"/>
      <w:footerReference w:type="default" r:id="rId83"/>
      <w:headerReference w:type="first" r:id="rId84"/>
      <w:footerReference w:type="first" r:id="rId85"/>
      <w:pgSz w:w="11900" w:h="16840"/>
      <w:pgMar w:top="1701" w:right="1440" w:bottom="1440" w:left="1440" w:header="709" w:footer="709" w:gutter="0"/>
      <w:pgNumType w:start="4"/>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753F320" w14:textId="77777777" w:rsidR="00377EB8" w:rsidRDefault="00377EB8" w:rsidP="005C529F">
      <w:r>
        <w:separator/>
      </w:r>
    </w:p>
    <w:p w14:paraId="5AA2DB9B" w14:textId="77777777" w:rsidR="00377EB8" w:rsidRDefault="00377EB8"/>
  </w:endnote>
  <w:endnote w:type="continuationSeparator" w:id="0">
    <w:p w14:paraId="1C39FFE9" w14:textId="77777777" w:rsidR="00377EB8" w:rsidRDefault="00377EB8" w:rsidP="005C529F">
      <w:r>
        <w:continuationSeparator/>
      </w:r>
    </w:p>
    <w:p w14:paraId="781B544C" w14:textId="77777777" w:rsidR="00377EB8" w:rsidRDefault="00377EB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alibri">
    <w:panose1 w:val="020F0502020204030204"/>
    <w:charset w:val="00"/>
    <w:family w:val="swiss"/>
    <w:pitch w:val="variable"/>
    <w:sig w:usb0="E4002E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roman"/>
    <w:notTrueType/>
    <w:pitch w:val="default"/>
    <w:sig w:usb0="00000003" w:usb1="00000000" w:usb2="00000000" w:usb3="00000000" w:csb0="00000001" w:csb1="00000000"/>
  </w:font>
  <w:font w:name="Times New Roman (Headings CS)">
    <w:altName w:val="Times New Roman"/>
    <w:charset w:val="00"/>
    <w:family w:val="roman"/>
    <w:pitch w:val="default"/>
  </w:font>
  <w:font w:name="Calibri Light">
    <w:panose1 w:val="020F0302020204030204"/>
    <w:charset w:val="00"/>
    <w:family w:val="swiss"/>
    <w:pitch w:val="variable"/>
    <w:sig w:usb0="E4002EFF" w:usb1="C000247B" w:usb2="00000009" w:usb3="00000000" w:csb0="000001FF" w:csb1="00000000"/>
  </w:font>
  <w:font w:name="Times New Roman (Body CS)">
    <w:altName w:val="Times New Roman"/>
    <w:panose1 w:val="00000000000000000000"/>
    <w:charset w:val="00"/>
    <w:family w:val="roman"/>
    <w:notTrueType/>
    <w:pitch w:val="default"/>
  </w:font>
  <w:font w:name="SimSun">
    <w:altName w:val="宋体"/>
    <w:panose1 w:val="02010600030101010101"/>
    <w:charset w:val="86"/>
    <w:family w:val="auto"/>
    <w:pitch w:val="variable"/>
    <w:sig w:usb0="00000003" w:usb1="288F0000" w:usb2="00000016" w:usb3="00000000" w:csb0="00040001"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77855186"/>
      <w:docPartObj>
        <w:docPartGallery w:val="Page Numbers (Bottom of Page)"/>
        <w:docPartUnique/>
      </w:docPartObj>
    </w:sdtPr>
    <w:sdtContent>
      <w:p w14:paraId="5FC0449E" w14:textId="33E30EE8" w:rsidR="006C4330" w:rsidRDefault="006C4330" w:rsidP="00F21222">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sidR="009357B5">
          <w:rPr>
            <w:rStyle w:val="PageNumber"/>
            <w:noProof/>
          </w:rPr>
          <w:t>4</w:t>
        </w:r>
        <w:r>
          <w:rPr>
            <w:rStyle w:val="PageNumber"/>
          </w:rPr>
          <w:fldChar w:fldCharType="end"/>
        </w:r>
      </w:p>
    </w:sdtContent>
  </w:sdt>
  <w:p w14:paraId="589B55F6" w14:textId="77777777" w:rsidR="006C4330" w:rsidRDefault="006C4330" w:rsidP="00370F23">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E78E2F" w14:textId="02C19EF6" w:rsidR="006C4330" w:rsidRPr="00370F23" w:rsidRDefault="006C4330" w:rsidP="00370F23">
    <w:pPr>
      <w:pStyle w:val="Footer"/>
      <w:ind w:right="360"/>
      <w:rPr>
        <w:rFonts w:cs="Arial"/>
        <w:color w:val="002060"/>
        <w:sz w:val="20"/>
        <w:szCs w:val="20"/>
        <w:lang w:val="en-US"/>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D302A4" w14:textId="437C5458" w:rsidR="006C4330" w:rsidRPr="00370F23" w:rsidRDefault="006C4330">
    <w:pPr>
      <w:pStyle w:val="Footer"/>
      <w:rPr>
        <w:lang w:val="en-US"/>
      </w:rPr>
    </w:pPr>
    <w:r>
      <w:rPr>
        <w:lang w:val="en-US"/>
      </w:rPr>
      <w:t>[Project number and Title]</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435553939"/>
      <w:docPartObj>
        <w:docPartGallery w:val="Page Numbers (Bottom of Page)"/>
        <w:docPartUnique/>
      </w:docPartObj>
    </w:sdtPr>
    <w:sdtContent>
      <w:p w14:paraId="01129B65" w14:textId="34EB2CE6" w:rsidR="006C4330" w:rsidRDefault="006C4330" w:rsidP="008662A3">
        <w:pPr>
          <w:pStyle w:val="Footer"/>
          <w:framePr w:h="256" w:hRule="exact" w:wrap="none" w:vAnchor="text" w:hAnchor="page" w:x="10366" w:y="-6"/>
          <w:jc w:val="center"/>
          <w:rPr>
            <w:rStyle w:val="PageNumber"/>
          </w:rPr>
        </w:pPr>
        <w:r w:rsidRPr="00370F23">
          <w:rPr>
            <w:rStyle w:val="PageNumber"/>
            <w:rFonts w:cs="Arial"/>
            <w:color w:val="002060"/>
            <w:sz w:val="20"/>
            <w:szCs w:val="20"/>
          </w:rPr>
          <w:fldChar w:fldCharType="begin"/>
        </w:r>
        <w:r w:rsidRPr="00370F23">
          <w:rPr>
            <w:rStyle w:val="PageNumber"/>
            <w:rFonts w:cs="Arial"/>
            <w:color w:val="002060"/>
            <w:sz w:val="20"/>
            <w:szCs w:val="20"/>
          </w:rPr>
          <w:instrText xml:space="preserve"> PAGE </w:instrText>
        </w:r>
        <w:r w:rsidRPr="00370F23">
          <w:rPr>
            <w:rStyle w:val="PageNumber"/>
            <w:rFonts w:cs="Arial"/>
            <w:color w:val="002060"/>
            <w:sz w:val="20"/>
            <w:szCs w:val="20"/>
          </w:rPr>
          <w:fldChar w:fldCharType="separate"/>
        </w:r>
        <w:r>
          <w:rPr>
            <w:rStyle w:val="PageNumber"/>
            <w:rFonts w:cs="Arial"/>
            <w:noProof/>
            <w:color w:val="002060"/>
            <w:sz w:val="20"/>
            <w:szCs w:val="20"/>
          </w:rPr>
          <w:t>7</w:t>
        </w:r>
        <w:r w:rsidRPr="00370F23">
          <w:rPr>
            <w:rStyle w:val="PageNumber"/>
            <w:rFonts w:cs="Arial"/>
            <w:color w:val="002060"/>
            <w:sz w:val="20"/>
            <w:szCs w:val="20"/>
          </w:rPr>
          <w:fldChar w:fldCharType="end"/>
        </w:r>
      </w:p>
    </w:sdtContent>
  </w:sdt>
  <w:p w14:paraId="41E02BFC" w14:textId="285B3AFA" w:rsidR="006C4330" w:rsidRPr="00370F23" w:rsidRDefault="006C4330" w:rsidP="00370F23">
    <w:pPr>
      <w:pStyle w:val="Footer"/>
      <w:ind w:right="360"/>
      <w:rPr>
        <w:rFonts w:cs="Arial"/>
        <w:color w:val="002060"/>
        <w:sz w:val="20"/>
        <w:szCs w:val="20"/>
        <w:lang w:val="en-US"/>
      </w:rPr>
    </w:pPr>
    <w:r>
      <w:rPr>
        <w:rFonts w:cs="Arial"/>
        <w:noProof/>
        <w:color w:val="002060"/>
        <w:sz w:val="20"/>
        <w:szCs w:val="20"/>
        <w:lang w:eastAsia="en-AU"/>
      </w:rPr>
      <mc:AlternateContent>
        <mc:Choice Requires="wps">
          <w:drawing>
            <wp:anchor distT="0" distB="0" distL="114300" distR="114300" simplePos="0" relativeHeight="251687936" behindDoc="0" locked="0" layoutInCell="1" allowOverlap="1" wp14:anchorId="71DB5D55" wp14:editId="314237ED">
              <wp:simplePos x="0" y="0"/>
              <wp:positionH relativeFrom="column">
                <wp:posOffset>5492750</wp:posOffset>
              </wp:positionH>
              <wp:positionV relativeFrom="paragraph">
                <wp:posOffset>-142240</wp:posOffset>
              </wp:positionV>
              <wp:extent cx="428017" cy="428017"/>
              <wp:effectExtent l="0" t="0" r="16510" b="16510"/>
              <wp:wrapNone/>
              <wp:docPr id="22" name="Oval 22"/>
              <wp:cNvGraphicFramePr/>
              <a:graphic xmlns:a="http://schemas.openxmlformats.org/drawingml/2006/main">
                <a:graphicData uri="http://schemas.microsoft.com/office/word/2010/wordprocessingShape">
                  <wps:wsp>
                    <wps:cNvSpPr/>
                    <wps:spPr>
                      <a:xfrm>
                        <a:off x="0" y="0"/>
                        <a:ext cx="428017" cy="428017"/>
                      </a:xfrm>
                      <a:prstGeom prst="ellipse">
                        <a:avLst/>
                      </a:prstGeom>
                      <a:noFill/>
                      <a:ln w="15875">
                        <a:solidFill>
                          <a:schemeClr val="tx1">
                            <a:lumMod val="65000"/>
                            <a:lumOff val="35000"/>
                          </a:schemeClr>
                        </a:solidFill>
                      </a:ln>
                    </wps:spPr>
                    <wps:style>
                      <a:lnRef idx="2">
                        <a:schemeClr val="dk1"/>
                      </a:lnRef>
                      <a:fillRef idx="1">
                        <a:schemeClr val="lt1"/>
                      </a:fillRef>
                      <a:effectRef idx="0">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oval w14:anchorId="1333E857" id="Oval 22" o:spid="_x0000_s1026" style="position:absolute;margin-left:432.5pt;margin-top:-11.2pt;width:33.7pt;height:33.7pt;z-index:25168793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pIt5hAIAAHYFAAAOAAAAZHJzL2Uyb0RvYy54bWysVEtvGyEQvlfqf0Dcm9117cS1so6sRKkq&#10;pUnUpMqZsBCjAkMBe+3++g7sw1ZT5VD1sgsz3zz5Zs4vdkaTrfBBga1pdVJSIiyHRtmXmn5/vP4w&#10;pyREZhumwYqa7kWgF8v3785btxATWINuhCfoxIZF62q6jtEtiiLwtTAsnIATFpUSvGERr/6laDxr&#10;0bvRxaQsT4sWfOM8cBECSq86JV1m/1IKHu+kDCISXVPMLeavz9/n9C2W52zx4plbK96nwf4hC8OU&#10;xaCjqysWGdl49cqVUdxDABlPOJgCpFRc5Bqwmqr8o5qHNXMi14LNCW5sU/h/bvnt9sHde2xD68Ii&#10;4DFVsZPepD/mR3a5WfuxWWIXCUfhdDIvqzNKOKr6M3opDsbOh/hZgCHpUFOhtXIhlcMWbHsTYoce&#10;UEls4VppnZ9EW9Iin2bzs1m2CKBVk7QJl9khLrUnW4bvGndVxuiN+QpNJzudlWX/uihGDnTij4MY&#10;8xy95KyPAqBOWxQeOpJPca9Fiq7tNyGJarAHky63RNZDOs2PKtEqe0FkMpGY+GjUJTtG7xLTcTDq&#10;sclMZAKPhuXb0UZ0jgg2joZGWfBvG8sOP1Td1ZrKfoZmf++Jh250guPXCt/zhoV4zzzOCk4Vzn+8&#10;w4/UgI8G/YmSNfhff5MnPFIYtZS0OHs1DT83zAtK9BeL5P5UTadpWPNlOjub4MUfa56PNXZjLgFp&#10;UOGmcTwfEz7q4Sg9mCdcE6sUFVXMcoxdUx79cLmM3U7ARcPFapVhOKCOxRv74HhynrqayPq4e2Le&#10;9aSOOA23MMzpK2J32GRpYbWJIFVm/aGvfb9xuDNh+kWUtsfxPaMO63L5GwAA//8DAFBLAwQUAAYA&#10;CAAAACEA7dDdluAAAAAKAQAADwAAAGRycy9kb3ducmV2LnhtbEyPwU7DMBBE70j8g7VI3FqHENom&#10;xKlQgRNSqxQ+wImXJCVeR7HbBr6e7QluO5rR7Jt8PdlenHD0nSMFd/MIBFLtTEeNgo/319kKhA+a&#10;jO4doYJv9LAurq9ynRl3phJP+9AILiGfaQVtCEMmpa9btNrP3YDE3qcbrQ4sx0aaUZ+53PYyjqKF&#10;tLoj/tDqATct1l/7o1WgoyR+Kctpud0cdm+76ud5maYHpW5vpqdHEAGn8BeGCz6jQ8FMlTuS8aJX&#10;sFo88JagYBbHCQhOpPeXo1KQsCOLXP6fUPwCAAD//wMAUEsBAi0AFAAGAAgAAAAhALaDOJL+AAAA&#10;4QEAABMAAAAAAAAAAAAAAAAAAAAAAFtDb250ZW50X1R5cGVzXS54bWxQSwECLQAUAAYACAAAACEA&#10;OP0h/9YAAACUAQAACwAAAAAAAAAAAAAAAAAvAQAAX3JlbHMvLnJlbHNQSwECLQAUAAYACAAAACEA&#10;/KSLeYQCAAB2BQAADgAAAAAAAAAAAAAAAAAuAgAAZHJzL2Uyb0RvYy54bWxQSwECLQAUAAYACAAA&#10;ACEA7dDdluAAAAAKAQAADwAAAAAAAAAAAAAAAADeBAAAZHJzL2Rvd25yZXYueG1sUEsFBgAAAAAE&#10;AAQA8wAAAOsFAAAAAA==&#10;" filled="f" strokecolor="#5a5a5a [2109]" strokeweight="1.25pt">
              <v:stroke joinstyle="miter"/>
            </v:oval>
          </w:pict>
        </mc:Fallback>
      </mc:AlternateContent>
    </w:r>
    <w:r>
      <w:rPr>
        <w:rFonts w:cs="Arial"/>
        <w:color w:val="002060"/>
        <w:sz w:val="20"/>
        <w:szCs w:val="20"/>
        <w:lang w:val="en-US"/>
      </w:rPr>
      <w:t>RP1.2-02: Technoeconomic Modelling of Future Fuel Production Pathways</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348517689"/>
      <w:docPartObj>
        <w:docPartGallery w:val="Page Numbers (Bottom of Page)"/>
        <w:docPartUnique/>
      </w:docPartObj>
    </w:sdtPr>
    <w:sdtEndPr>
      <w:rPr>
        <w:rStyle w:val="PageNumber"/>
        <w:rFonts w:cs="Arial"/>
        <w:color w:val="002060"/>
        <w:sz w:val="20"/>
        <w:szCs w:val="20"/>
      </w:rPr>
    </w:sdtEndPr>
    <w:sdtContent>
      <w:p w14:paraId="516365CB" w14:textId="062666AA" w:rsidR="006C4330" w:rsidRPr="00370F23" w:rsidRDefault="006C4330" w:rsidP="00F21222">
        <w:pPr>
          <w:pStyle w:val="Footer"/>
          <w:framePr w:wrap="none" w:vAnchor="text" w:hAnchor="margin" w:xAlign="right" w:y="1"/>
          <w:rPr>
            <w:rStyle w:val="PageNumber"/>
            <w:rFonts w:cs="Arial"/>
            <w:color w:val="002060"/>
            <w:sz w:val="20"/>
            <w:szCs w:val="20"/>
          </w:rPr>
        </w:pPr>
        <w:r w:rsidRPr="00370F23">
          <w:rPr>
            <w:rStyle w:val="PageNumber"/>
            <w:rFonts w:cs="Arial"/>
            <w:color w:val="002060"/>
            <w:sz w:val="20"/>
            <w:szCs w:val="20"/>
          </w:rPr>
          <w:fldChar w:fldCharType="begin"/>
        </w:r>
        <w:r w:rsidRPr="00370F23">
          <w:rPr>
            <w:rStyle w:val="PageNumber"/>
            <w:rFonts w:cs="Arial"/>
            <w:color w:val="002060"/>
            <w:sz w:val="20"/>
            <w:szCs w:val="20"/>
          </w:rPr>
          <w:instrText xml:space="preserve"> PAGE </w:instrText>
        </w:r>
        <w:r w:rsidRPr="00370F23">
          <w:rPr>
            <w:rStyle w:val="PageNumber"/>
            <w:rFonts w:cs="Arial"/>
            <w:color w:val="002060"/>
            <w:sz w:val="20"/>
            <w:szCs w:val="20"/>
          </w:rPr>
          <w:fldChar w:fldCharType="separate"/>
        </w:r>
        <w:r>
          <w:rPr>
            <w:rStyle w:val="PageNumber"/>
            <w:rFonts w:cs="Arial"/>
            <w:noProof/>
            <w:color w:val="002060"/>
            <w:sz w:val="20"/>
            <w:szCs w:val="20"/>
          </w:rPr>
          <w:t>4</w:t>
        </w:r>
        <w:r w:rsidRPr="00370F23">
          <w:rPr>
            <w:rStyle w:val="PageNumber"/>
            <w:rFonts w:cs="Arial"/>
            <w:color w:val="002060"/>
            <w:sz w:val="20"/>
            <w:szCs w:val="20"/>
          </w:rPr>
          <w:fldChar w:fldCharType="end"/>
        </w:r>
      </w:p>
    </w:sdtContent>
  </w:sdt>
  <w:p w14:paraId="75841477" w14:textId="58A7E015" w:rsidR="006C4330" w:rsidRPr="00370F23" w:rsidRDefault="006C4330" w:rsidP="00370F23">
    <w:pPr>
      <w:pStyle w:val="Footer"/>
      <w:ind w:right="360"/>
      <w:rPr>
        <w:rFonts w:cs="Arial"/>
        <w:color w:val="002060"/>
        <w:sz w:val="20"/>
        <w:szCs w:val="20"/>
        <w:lang w:val="en-US"/>
      </w:rPr>
    </w:pPr>
    <w:r>
      <w:rPr>
        <w:rFonts w:cs="Arial"/>
        <w:noProof/>
        <w:color w:val="002060"/>
        <w:sz w:val="20"/>
        <w:szCs w:val="20"/>
        <w:lang w:eastAsia="en-AU"/>
      </w:rPr>
      <mc:AlternateContent>
        <mc:Choice Requires="wps">
          <w:drawing>
            <wp:anchor distT="0" distB="0" distL="114300" distR="114300" simplePos="0" relativeHeight="251689984" behindDoc="0" locked="0" layoutInCell="1" allowOverlap="1" wp14:anchorId="4F65D10E" wp14:editId="1E42D599">
              <wp:simplePos x="0" y="0"/>
              <wp:positionH relativeFrom="column">
                <wp:posOffset>5476240</wp:posOffset>
              </wp:positionH>
              <wp:positionV relativeFrom="paragraph">
                <wp:posOffset>-146482</wp:posOffset>
              </wp:positionV>
              <wp:extent cx="428017" cy="428017"/>
              <wp:effectExtent l="0" t="0" r="16510" b="16510"/>
              <wp:wrapNone/>
              <wp:docPr id="23" name="Oval 23"/>
              <wp:cNvGraphicFramePr/>
              <a:graphic xmlns:a="http://schemas.openxmlformats.org/drawingml/2006/main">
                <a:graphicData uri="http://schemas.microsoft.com/office/word/2010/wordprocessingShape">
                  <wps:wsp>
                    <wps:cNvSpPr/>
                    <wps:spPr>
                      <a:xfrm>
                        <a:off x="0" y="0"/>
                        <a:ext cx="428017" cy="428017"/>
                      </a:xfrm>
                      <a:prstGeom prst="ellipse">
                        <a:avLst/>
                      </a:prstGeom>
                      <a:noFill/>
                      <a:ln w="15875">
                        <a:solidFill>
                          <a:schemeClr val="tx1">
                            <a:lumMod val="65000"/>
                            <a:lumOff val="35000"/>
                          </a:schemeClr>
                        </a:solidFill>
                      </a:ln>
                    </wps:spPr>
                    <wps:style>
                      <a:lnRef idx="2">
                        <a:schemeClr val="dk1"/>
                      </a:lnRef>
                      <a:fillRef idx="1">
                        <a:schemeClr val="lt1"/>
                      </a:fillRef>
                      <a:effectRef idx="0">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oval w14:anchorId="4527A6DF" id="Oval 23" o:spid="_x0000_s1026" style="position:absolute;margin-left:431.2pt;margin-top:-11.55pt;width:33.7pt;height:33.7pt;z-index:25168998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pIt5hAIAAHYFAAAOAAAAZHJzL2Uyb0RvYy54bWysVEtvGyEQvlfqf0Dcm9117cS1so6sRKkq&#10;pUnUpMqZsBCjAkMBe+3++g7sw1ZT5VD1sgsz3zz5Zs4vdkaTrfBBga1pdVJSIiyHRtmXmn5/vP4w&#10;pyREZhumwYqa7kWgF8v3785btxATWINuhCfoxIZF62q6jtEtiiLwtTAsnIATFpUSvGERr/6laDxr&#10;0bvRxaQsT4sWfOM8cBECSq86JV1m/1IKHu+kDCISXVPMLeavz9/n9C2W52zx4plbK96nwf4hC8OU&#10;xaCjqysWGdl49cqVUdxDABlPOJgCpFRc5Bqwmqr8o5qHNXMi14LNCW5sU/h/bvnt9sHde2xD68Ii&#10;4DFVsZPepD/mR3a5WfuxWWIXCUfhdDIvqzNKOKr6M3opDsbOh/hZgCHpUFOhtXIhlcMWbHsTYoce&#10;UEls4VppnZ9EW9Iin2bzs1m2CKBVk7QJl9khLrUnW4bvGndVxuiN+QpNJzudlWX/uihGDnTij4MY&#10;8xy95KyPAqBOWxQeOpJPca9Fiq7tNyGJarAHky63RNZDOs2PKtEqe0FkMpGY+GjUJTtG7xLTcTDq&#10;sclMZAKPhuXb0UZ0jgg2joZGWfBvG8sOP1Td1ZrKfoZmf++Jh250guPXCt/zhoV4zzzOCk4Vzn+8&#10;w4/UgI8G/YmSNfhff5MnPFIYtZS0OHs1DT83zAtK9BeL5P5UTadpWPNlOjub4MUfa56PNXZjLgFp&#10;UOGmcTwfEz7q4Sg9mCdcE6sUFVXMcoxdUx79cLmM3U7ARcPFapVhOKCOxRv74HhynrqayPq4e2Le&#10;9aSOOA23MMzpK2J32GRpYbWJIFVm/aGvfb9xuDNh+kWUtsfxPaMO63L5GwAA//8DAFBLAwQUAAYA&#10;CAAAACEAcBJP9eEAAAAKAQAADwAAAGRycy9kb3ducmV2LnhtbEyPQU7DMBBF90jcwRokdq3TNGqb&#10;EKdCBVZIVCkcYBIPSUpsR7HbBk7PsCrL0Tz9/36+nUwvzjT6zlkFi3kEgmztdGcbBR/vL7MNCB/Q&#10;auydJQXf5GFb3N7kmGl3sSWdD6ERHGJ9hgraEIZMSl+3ZNDP3UCWf59uNBj4HBupR7xwuOllHEUr&#10;abCz3NDiQLuW6q/DySjAKImfy3Jav+2O+9d99fO0TtOjUvd30+MDiEBTuMLwp8/qULBT5U5We9Er&#10;2KzihFEFs3i5AMFEGqc8plKQJEuQRS7/Tyh+AQAA//8DAFBLAQItABQABgAIAAAAIQC2gziS/gAA&#10;AOEBAAATAAAAAAAAAAAAAAAAAAAAAABbQ29udGVudF9UeXBlc10ueG1sUEsBAi0AFAAGAAgAAAAh&#10;ADj9If/WAAAAlAEAAAsAAAAAAAAAAAAAAAAALwEAAF9yZWxzLy5yZWxzUEsBAi0AFAAGAAgAAAAh&#10;APyki3mEAgAAdgUAAA4AAAAAAAAAAAAAAAAALgIAAGRycy9lMm9Eb2MueG1sUEsBAi0AFAAGAAgA&#10;AAAhAHAST/XhAAAACgEAAA8AAAAAAAAAAAAAAAAA3gQAAGRycy9kb3ducmV2LnhtbFBLBQYAAAAA&#10;BAAEAPMAAADsBQAAAAA=&#10;" filled="f" strokecolor="#5a5a5a [2109]" strokeweight="1.25pt">
              <v:stroke joinstyle="miter"/>
            </v:oval>
          </w:pict>
        </mc:Fallback>
      </mc:AlternateContent>
    </w:r>
    <w:r w:rsidRPr="00370F23">
      <w:rPr>
        <w:rFonts w:cs="Arial"/>
        <w:color w:val="002060"/>
        <w:sz w:val="20"/>
        <w:szCs w:val="20"/>
        <w:lang w:val="en-US"/>
      </w:rPr>
      <w:t>[Project number and Title]</w:t>
    </w:r>
    <w:r w:rsidRPr="00470D8E">
      <w:rPr>
        <w:rFonts w:cs="Arial"/>
        <w:noProof/>
        <w:color w:val="002060"/>
        <w:sz w:val="20"/>
        <w:szCs w:val="20"/>
        <w:lang w:val="en-US"/>
      </w:rP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78681863"/>
      <w:docPartObj>
        <w:docPartGallery w:val="Page Numbers (Bottom of Page)"/>
        <w:docPartUnique/>
      </w:docPartObj>
    </w:sdtPr>
    <w:sdtContent>
      <w:p w14:paraId="3ABE56BA" w14:textId="77777777" w:rsidR="006C4330" w:rsidRDefault="006C4330" w:rsidP="00E84292">
        <w:pPr>
          <w:pStyle w:val="Footer"/>
          <w:framePr w:h="256" w:hRule="exact" w:wrap="none" w:vAnchor="text" w:hAnchor="page" w:x="10351" w:y="84"/>
          <w:jc w:val="center"/>
          <w:rPr>
            <w:rStyle w:val="PageNumber"/>
          </w:rPr>
        </w:pPr>
        <w:r w:rsidRPr="00370F23">
          <w:rPr>
            <w:rStyle w:val="PageNumber"/>
            <w:rFonts w:cs="Arial"/>
            <w:color w:val="002060"/>
            <w:sz w:val="20"/>
            <w:szCs w:val="20"/>
          </w:rPr>
          <w:fldChar w:fldCharType="begin"/>
        </w:r>
        <w:r w:rsidRPr="00370F23">
          <w:rPr>
            <w:rStyle w:val="PageNumber"/>
            <w:rFonts w:cs="Arial"/>
            <w:color w:val="002060"/>
            <w:sz w:val="20"/>
            <w:szCs w:val="20"/>
          </w:rPr>
          <w:instrText xml:space="preserve"> PAGE </w:instrText>
        </w:r>
        <w:r w:rsidRPr="00370F23">
          <w:rPr>
            <w:rStyle w:val="PageNumber"/>
            <w:rFonts w:cs="Arial"/>
            <w:color w:val="002060"/>
            <w:sz w:val="20"/>
            <w:szCs w:val="20"/>
          </w:rPr>
          <w:fldChar w:fldCharType="separate"/>
        </w:r>
        <w:r>
          <w:rPr>
            <w:rStyle w:val="PageNumber"/>
            <w:rFonts w:cs="Arial"/>
            <w:noProof/>
            <w:color w:val="002060"/>
            <w:sz w:val="20"/>
            <w:szCs w:val="20"/>
          </w:rPr>
          <w:t>7</w:t>
        </w:r>
        <w:r w:rsidRPr="00370F23">
          <w:rPr>
            <w:rStyle w:val="PageNumber"/>
            <w:rFonts w:cs="Arial"/>
            <w:color w:val="002060"/>
            <w:sz w:val="20"/>
            <w:szCs w:val="20"/>
          </w:rPr>
          <w:fldChar w:fldCharType="end"/>
        </w:r>
      </w:p>
    </w:sdtContent>
  </w:sdt>
  <w:p w14:paraId="331201AD" w14:textId="72F0FF1C" w:rsidR="006C4330" w:rsidRPr="00370F23" w:rsidRDefault="006C4330" w:rsidP="00370F23">
    <w:pPr>
      <w:pStyle w:val="Footer"/>
      <w:ind w:right="360"/>
      <w:rPr>
        <w:rFonts w:cs="Arial"/>
        <w:color w:val="002060"/>
        <w:sz w:val="20"/>
        <w:szCs w:val="20"/>
        <w:lang w:val="en-US"/>
      </w:rPr>
    </w:pPr>
    <w:r>
      <w:rPr>
        <w:rFonts w:cs="Arial"/>
        <w:noProof/>
        <w:color w:val="002060"/>
        <w:sz w:val="20"/>
        <w:szCs w:val="20"/>
        <w:lang w:eastAsia="en-AU"/>
      </w:rPr>
      <mc:AlternateContent>
        <mc:Choice Requires="wps">
          <w:drawing>
            <wp:anchor distT="0" distB="0" distL="114300" distR="114300" simplePos="0" relativeHeight="251695104" behindDoc="0" locked="0" layoutInCell="1" allowOverlap="1" wp14:anchorId="54D71719" wp14:editId="451DF2FF">
              <wp:simplePos x="0" y="0"/>
              <wp:positionH relativeFrom="rightMargin">
                <wp:posOffset>-200025</wp:posOffset>
              </wp:positionH>
              <wp:positionV relativeFrom="paragraph">
                <wp:posOffset>-81280</wp:posOffset>
              </wp:positionV>
              <wp:extent cx="428017" cy="428017"/>
              <wp:effectExtent l="0" t="0" r="10160" b="10160"/>
              <wp:wrapNone/>
              <wp:docPr id="53" name="Oval 53"/>
              <wp:cNvGraphicFramePr/>
              <a:graphic xmlns:a="http://schemas.openxmlformats.org/drawingml/2006/main">
                <a:graphicData uri="http://schemas.microsoft.com/office/word/2010/wordprocessingShape">
                  <wps:wsp>
                    <wps:cNvSpPr/>
                    <wps:spPr>
                      <a:xfrm>
                        <a:off x="0" y="0"/>
                        <a:ext cx="428017" cy="428017"/>
                      </a:xfrm>
                      <a:prstGeom prst="ellipse">
                        <a:avLst/>
                      </a:prstGeom>
                      <a:noFill/>
                      <a:ln w="15875">
                        <a:solidFill>
                          <a:schemeClr val="tx1">
                            <a:lumMod val="65000"/>
                            <a:lumOff val="35000"/>
                          </a:schemeClr>
                        </a:solidFill>
                      </a:ln>
                    </wps:spPr>
                    <wps:style>
                      <a:lnRef idx="2">
                        <a:schemeClr val="dk1"/>
                      </a:lnRef>
                      <a:fillRef idx="1">
                        <a:schemeClr val="lt1"/>
                      </a:fillRef>
                      <a:effectRef idx="0">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oval w14:anchorId="61BE12DD" id="Oval 53" o:spid="_x0000_s1026" style="position:absolute;margin-left:-15.75pt;margin-top:-6.4pt;width:33.7pt;height:33.7pt;z-index:251695104;visibility:visible;mso-wrap-style:square;mso-width-percent:0;mso-wrap-distance-left:9pt;mso-wrap-distance-top:0;mso-wrap-distance-right:9pt;mso-wrap-distance-bottom:0;mso-position-horizontal:absolute;mso-position-horizontal-relative:right-margin-area;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pIt5hAIAAHYFAAAOAAAAZHJzL2Uyb0RvYy54bWysVEtvGyEQvlfqf0Dcm9117cS1so6sRKkq&#10;pUnUpMqZsBCjAkMBe+3++g7sw1ZT5VD1sgsz3zz5Zs4vdkaTrfBBga1pdVJSIiyHRtmXmn5/vP4w&#10;pyREZhumwYqa7kWgF8v3785btxATWINuhCfoxIZF62q6jtEtiiLwtTAsnIATFpUSvGERr/6laDxr&#10;0bvRxaQsT4sWfOM8cBECSq86JV1m/1IKHu+kDCISXVPMLeavz9/n9C2W52zx4plbK96nwf4hC8OU&#10;xaCjqysWGdl49cqVUdxDABlPOJgCpFRc5Bqwmqr8o5qHNXMi14LNCW5sU/h/bvnt9sHde2xD68Ii&#10;4DFVsZPepD/mR3a5WfuxWWIXCUfhdDIvqzNKOKr6M3opDsbOh/hZgCHpUFOhtXIhlcMWbHsTYoce&#10;UEls4VppnZ9EW9Iin2bzs1m2CKBVk7QJl9khLrUnW4bvGndVxuiN+QpNJzudlWX/uihGDnTij4MY&#10;8xy95KyPAqBOWxQeOpJPca9Fiq7tNyGJarAHky63RNZDOs2PKtEqe0FkMpGY+GjUJTtG7xLTcTDq&#10;sclMZAKPhuXb0UZ0jgg2joZGWfBvG8sOP1Td1ZrKfoZmf++Jh250guPXCt/zhoV4zzzOCk4Vzn+8&#10;w4/UgI8G/YmSNfhff5MnPFIYtZS0OHs1DT83zAtK9BeL5P5UTadpWPNlOjub4MUfa56PNXZjLgFp&#10;UOGmcTwfEz7q4Sg9mCdcE6sUFVXMcoxdUx79cLmM3U7ARcPFapVhOKCOxRv74HhynrqayPq4e2Le&#10;9aSOOA23MMzpK2J32GRpYbWJIFVm/aGvfb9xuDNh+kWUtsfxPaMO63L5GwAA//8DAFBLAwQUAAYA&#10;CAAAACEAU0OTSOAAAAAJAQAADwAAAGRycy9kb3ducmV2LnhtbEyPwU6DQBCG7ya+w2ZMvLULtLSC&#10;LI2p9mRiQ/UBFhiBys4SdtuiT+/0pLeZzJd/vj/bTKYXZxxdZ0lBOA9AIFW27qhR8PG+mz2AcF5T&#10;rXtLqOAbHWzy25tMp7W9UIHng28Eh5BLtYLW+yGV0lUtGu3mdkDi26cdjfa8jo2sR33hcNPLKAhW&#10;0uiO+EOrB9y2WH0dTkaBDpbRS1FM67ftcf+6L3+e10lyVOr+bnp6BOFx8n8wXPVZHXJ2Ku2Jaid6&#10;BbNFGDPKQxhxByYWcQKiVBAvVyDzTP5vkP8CAAD//wMAUEsBAi0AFAAGAAgAAAAhALaDOJL+AAAA&#10;4QEAABMAAAAAAAAAAAAAAAAAAAAAAFtDb250ZW50X1R5cGVzXS54bWxQSwECLQAUAAYACAAAACEA&#10;OP0h/9YAAACUAQAACwAAAAAAAAAAAAAAAAAvAQAAX3JlbHMvLnJlbHNQSwECLQAUAAYACAAAACEA&#10;/KSLeYQCAAB2BQAADgAAAAAAAAAAAAAAAAAuAgAAZHJzL2Uyb0RvYy54bWxQSwECLQAUAAYACAAA&#10;ACEAU0OTSOAAAAAJAQAADwAAAAAAAAAAAAAAAADeBAAAZHJzL2Rvd25yZXYueG1sUEsFBgAAAAAE&#10;AAQA8wAAAOsFAAAAAA==&#10;" filled="f" strokecolor="#5a5a5a [2109]" strokeweight="1.25pt">
              <v:stroke joinstyle="miter"/>
              <w10:wrap anchorx="margin"/>
            </v:oval>
          </w:pict>
        </mc:Fallback>
      </mc:AlternateContent>
    </w:r>
    <w:r>
      <w:rPr>
        <w:rFonts w:cs="Arial"/>
        <w:color w:val="002060"/>
        <w:sz w:val="20"/>
        <w:szCs w:val="20"/>
        <w:lang w:val="en-US"/>
      </w:rPr>
      <w:t>RP1.2-02: Technoeconomic Modelling of Future Fuel Production Pathways</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4E9266" w14:textId="3C06F8C1" w:rsidR="006C4330" w:rsidRPr="00370F23" w:rsidRDefault="006C4330" w:rsidP="00370F23">
    <w:pPr>
      <w:pStyle w:val="Footer"/>
      <w:ind w:right="360"/>
      <w:rPr>
        <w:rFonts w:cs="Arial"/>
        <w:color w:val="002060"/>
        <w:sz w:val="20"/>
        <w:szCs w:val="20"/>
        <w:lang w:val="en-US"/>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662173" w14:textId="35F62DF0" w:rsidR="006C4330" w:rsidRPr="00370F23" w:rsidRDefault="006C4330" w:rsidP="00370F23">
    <w:pPr>
      <w:pStyle w:val="Footer"/>
      <w:ind w:right="360"/>
      <w:rPr>
        <w:rFonts w:cs="Arial"/>
        <w:color w:val="002060"/>
        <w:sz w:val="20"/>
        <w:szCs w:val="20"/>
        <w:lang w:val="en-US"/>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EDD4AFE" w14:textId="77777777" w:rsidR="00377EB8" w:rsidRDefault="00377EB8" w:rsidP="005C529F">
      <w:r>
        <w:separator/>
      </w:r>
    </w:p>
    <w:p w14:paraId="4A92CE36" w14:textId="77777777" w:rsidR="00377EB8" w:rsidRDefault="00377EB8"/>
  </w:footnote>
  <w:footnote w:type="continuationSeparator" w:id="0">
    <w:p w14:paraId="2E1ECD95" w14:textId="77777777" w:rsidR="00377EB8" w:rsidRDefault="00377EB8" w:rsidP="005C529F">
      <w:r>
        <w:continuationSeparator/>
      </w:r>
    </w:p>
    <w:p w14:paraId="6EC1A5EB" w14:textId="77777777" w:rsidR="00377EB8" w:rsidRDefault="00377EB8"/>
  </w:footnote>
  <w:footnote w:id="1">
    <w:p w14:paraId="53455602" w14:textId="1856A5A4" w:rsidR="006C4330" w:rsidRDefault="006C4330">
      <w:pPr>
        <w:pStyle w:val="FootnoteText"/>
      </w:pPr>
      <w:r>
        <w:rPr>
          <w:rStyle w:val="FootnoteReference"/>
        </w:rPr>
        <w:footnoteRef/>
      </w:r>
      <w:r>
        <w:t xml:space="preserve"> As at study completion in 2021</w:t>
      </w:r>
    </w:p>
  </w:footnote>
  <w:footnote w:id="2">
    <w:p w14:paraId="38545463" w14:textId="61C015A3" w:rsidR="00677185" w:rsidRDefault="00677185">
      <w:pPr>
        <w:pStyle w:val="FootnoteText"/>
      </w:pPr>
      <w:r>
        <w:rPr>
          <w:rStyle w:val="FootnoteReference"/>
        </w:rPr>
        <w:footnoteRef/>
      </w:r>
      <w:r>
        <w:t xml:space="preserve"> CO</w:t>
      </w:r>
      <w:r w:rsidRPr="00677185">
        <w:rPr>
          <w:vertAlign w:val="subscript"/>
        </w:rPr>
        <w:t>2</w:t>
      </w:r>
      <w:r>
        <w:t xml:space="preserve"> used for methanol production was either biogenic in origin or from direct air capture. Fossil CO</w:t>
      </w:r>
      <w:r w:rsidRPr="00677185">
        <w:rPr>
          <w:vertAlign w:val="subscript"/>
        </w:rPr>
        <w:t>2</w:t>
      </w:r>
      <w:r>
        <w:t xml:space="preserve"> was not used.</w:t>
      </w:r>
    </w:p>
  </w:footnote>
  <w:footnote w:id="3">
    <w:p w14:paraId="671CB441" w14:textId="5E4296FD" w:rsidR="006F63A7" w:rsidRDefault="006F63A7">
      <w:pPr>
        <w:pStyle w:val="FootnoteText"/>
      </w:pPr>
      <w:r>
        <w:rPr>
          <w:rStyle w:val="FootnoteReference"/>
        </w:rPr>
        <w:footnoteRef/>
      </w:r>
      <w:r>
        <w:t xml:space="preserve"> Additional natural gas is required to regenerate the CaO and remove CO</w:t>
      </w:r>
      <w:r w:rsidRPr="006F63A7">
        <w:rPr>
          <w:vertAlign w:val="subscript"/>
        </w:rPr>
        <w:t>2</w:t>
      </w:r>
      <w:r>
        <w:t xml:space="preserve"> from the CaCO</w:t>
      </w:r>
      <w:r w:rsidRPr="006F63A7">
        <w:rPr>
          <w:vertAlign w:val="subscript"/>
        </w:rPr>
        <w:t>3</w:t>
      </w:r>
      <w:r>
        <w:t xml:space="preserve"> after capture.</w:t>
      </w:r>
    </w:p>
  </w:footnote>
  <w:footnote w:id="4">
    <w:p w14:paraId="3480D866" w14:textId="269917B5" w:rsidR="002E3023" w:rsidRDefault="002E3023">
      <w:pPr>
        <w:pStyle w:val="FootnoteText"/>
      </w:pPr>
      <w:r>
        <w:rPr>
          <w:rStyle w:val="FootnoteReference"/>
        </w:rPr>
        <w:footnoteRef/>
      </w:r>
      <w:r>
        <w:t xml:space="preserve"> Beyond the scope of the original study and completed in 2022.</w:t>
      </w:r>
    </w:p>
  </w:footnote>
  <w:footnote w:id="5">
    <w:p w14:paraId="3163D671" w14:textId="77777777" w:rsidR="00CF6317" w:rsidRDefault="00CF6317" w:rsidP="00CF6317">
      <w:pPr>
        <w:pStyle w:val="FootnoteText"/>
      </w:pPr>
      <w:r>
        <w:rPr>
          <w:rStyle w:val="FootnoteReference"/>
        </w:rPr>
        <w:footnoteRef/>
      </w:r>
      <w:r>
        <w:t xml:space="preserve"> Includes ASU and ammonia refrigeration package</w:t>
      </w:r>
    </w:p>
  </w:footnote>
  <w:footnote w:id="6">
    <w:p w14:paraId="5E26834B" w14:textId="77777777" w:rsidR="00CF6317" w:rsidRDefault="00CF6317" w:rsidP="00CF6317">
      <w:pPr>
        <w:pStyle w:val="FootnoteText"/>
      </w:pPr>
      <w:r>
        <w:rPr>
          <w:rStyle w:val="FootnoteReference"/>
        </w:rPr>
        <w:footnoteRef/>
      </w:r>
      <w:r>
        <w:t xml:space="preserve"> Based on HHV for each carrier</w:t>
      </w:r>
    </w:p>
  </w:footnote>
  <w:footnote w:id="7">
    <w:p w14:paraId="72C7807D" w14:textId="58451573" w:rsidR="00D01673" w:rsidRDefault="00D01673">
      <w:pPr>
        <w:pStyle w:val="FootnoteText"/>
      </w:pPr>
      <w:r>
        <w:rPr>
          <w:rStyle w:val="FootnoteReference"/>
        </w:rPr>
        <w:footnoteRef/>
      </w:r>
      <w:r>
        <w:t xml:space="preserve"> Based on HHV for each carrier</w:t>
      </w:r>
    </w:p>
  </w:footnote>
  <w:footnote w:id="8">
    <w:p w14:paraId="7E54C4B3" w14:textId="53A61D0C" w:rsidR="008D64B1" w:rsidRDefault="008D64B1">
      <w:pPr>
        <w:pStyle w:val="FootnoteText"/>
      </w:pPr>
      <w:r>
        <w:rPr>
          <w:rStyle w:val="FootnoteReference"/>
        </w:rPr>
        <w:footnoteRef/>
      </w:r>
      <w:r>
        <w:t xml:space="preserve"> ~95MW based on the lower heating value of hydrogen (120MJ/kg) or ~112MW using the higher heating value of hydrogen (141.8 MJ/kg)</w:t>
      </w:r>
    </w:p>
  </w:footnote>
  <w:footnote w:id="9">
    <w:p w14:paraId="1AA1B174" w14:textId="158F6529" w:rsidR="008D64B1" w:rsidRDefault="008D64B1">
      <w:pPr>
        <w:pStyle w:val="FootnoteText"/>
      </w:pPr>
      <w:r>
        <w:rPr>
          <w:rStyle w:val="FootnoteReference"/>
        </w:rPr>
        <w:footnoteRef/>
      </w:r>
      <w:r>
        <w:t xml:space="preserve"> ~380 MW</w:t>
      </w:r>
      <w:r w:rsidRPr="008D64B1">
        <w:rPr>
          <w:vertAlign w:val="subscript"/>
        </w:rPr>
        <w:t>th</w:t>
      </w:r>
      <w:r>
        <w:t xml:space="preserve"> using LHV and ~450MW</w:t>
      </w:r>
      <w:r w:rsidRPr="008D64B1">
        <w:rPr>
          <w:vertAlign w:val="subscript"/>
        </w:rPr>
        <w:t>th</w:t>
      </w:r>
      <w:r>
        <w:t xml:space="preserve"> using HHV</w:t>
      </w:r>
    </w:p>
  </w:footnote>
  <w:footnote w:id="10">
    <w:p w14:paraId="54563DA2" w14:textId="5F390FE4" w:rsidR="006E7587" w:rsidRDefault="006E7587">
      <w:pPr>
        <w:pStyle w:val="FootnoteText"/>
      </w:pPr>
      <w:r>
        <w:rPr>
          <w:rStyle w:val="FootnoteReference"/>
        </w:rPr>
        <w:footnoteRef/>
      </w:r>
      <w:r>
        <w:t xml:space="preserve"> Association for the Advancement of Cost Engineering (AACE)</w:t>
      </w:r>
    </w:p>
  </w:footnote>
  <w:footnote w:id="11">
    <w:p w14:paraId="4279DCAC" w14:textId="77777777" w:rsidR="00F813E8" w:rsidRDefault="00F813E8" w:rsidP="00F813E8">
      <w:pPr>
        <w:pStyle w:val="FootnoteText"/>
      </w:pPr>
      <w:r>
        <w:rPr>
          <w:rStyle w:val="FootnoteReference"/>
        </w:rPr>
        <w:footnoteRef/>
      </w:r>
      <w:r>
        <w:t xml:space="preserve"> The naming convention for each scenario is feedstock-process.</w:t>
      </w:r>
    </w:p>
  </w:footnote>
  <w:footnote w:id="12">
    <w:p w14:paraId="70A5F16D" w14:textId="09287554" w:rsidR="004831E3" w:rsidRDefault="004831E3">
      <w:pPr>
        <w:pStyle w:val="FootnoteText"/>
      </w:pPr>
      <w:r>
        <w:rPr>
          <w:rStyle w:val="FootnoteReference"/>
        </w:rPr>
        <w:footnoteRef/>
      </w:r>
      <w:r>
        <w:t xml:space="preserve"> A complete literature review was undertaken as part of the Milestone 2 Report for RP1.2-0.2. A copy of this literature review may be obtained by contacting the Future Fuels CRC.</w:t>
      </w:r>
    </w:p>
  </w:footnote>
  <w:footnote w:id="13">
    <w:p w14:paraId="2650C794" w14:textId="071DE98A" w:rsidR="00C74D82" w:rsidRDefault="00C74D82">
      <w:pPr>
        <w:pStyle w:val="FootnoteText"/>
      </w:pPr>
      <w:r>
        <w:rPr>
          <w:rStyle w:val="FootnoteReference"/>
        </w:rPr>
        <w:footnoteRef/>
      </w:r>
      <w:r>
        <w:t xml:space="preserve"> Full details of this process are given in the Milestone 5a Report for RP1.2-02. A copy of this report may be obtained by contacting the Future Fuels CRC.</w:t>
      </w:r>
    </w:p>
  </w:footnote>
  <w:footnote w:id="14">
    <w:p w14:paraId="3A81D27B" w14:textId="40C7F174" w:rsidR="00403472" w:rsidRDefault="00403472">
      <w:pPr>
        <w:pStyle w:val="FootnoteText"/>
      </w:pPr>
      <w:r>
        <w:rPr>
          <w:rStyle w:val="FootnoteReference"/>
        </w:rPr>
        <w:footnoteRef/>
      </w:r>
      <w:r>
        <w:t xml:space="preserve"> Full details of this process are given in the Final Milestone Report for RP1.2-02. A copy of this report may be obtained by contacting the Future Fuels CRC.</w:t>
      </w:r>
    </w:p>
  </w:footnote>
  <w:footnote w:id="15">
    <w:p w14:paraId="73F9AFB6" w14:textId="60CEC0B5" w:rsidR="00403472" w:rsidRDefault="00403472" w:rsidP="00403472">
      <w:pPr>
        <w:pStyle w:val="FootnoteText"/>
      </w:pPr>
      <w:r>
        <w:rPr>
          <w:rStyle w:val="FootnoteReference"/>
        </w:rPr>
        <w:footnoteRef/>
      </w:r>
      <w:r>
        <w:t xml:space="preserve"> LOW EMISSIONS TECHNOLOGY STATEMENT 2021 Australian Government Department of Industry, Science, Energy and Resources</w:t>
      </w:r>
    </w:p>
  </w:footnote>
  <w:footnote w:id="16">
    <w:p w14:paraId="23B9ECD1" w14:textId="146F7E0A" w:rsidR="007929CA" w:rsidRDefault="007929CA">
      <w:pPr>
        <w:pStyle w:val="FootnoteText"/>
      </w:pPr>
      <w:r>
        <w:rPr>
          <w:rStyle w:val="FootnoteReference"/>
        </w:rPr>
        <w:footnoteRef/>
      </w:r>
      <w:r>
        <w:t xml:space="preserve"> The finance cost is shown as negative here to reflect that the QBC-EFR scenario produces excess </w:t>
      </w:r>
      <w:r w:rsidR="00161945">
        <w:t>steam which was considered a by-product with a sale price.</w:t>
      </w:r>
    </w:p>
  </w:footnote>
  <w:footnote w:id="17">
    <w:p w14:paraId="772C1D92" w14:textId="77777777" w:rsidR="007929CA" w:rsidRDefault="007929CA" w:rsidP="007929CA">
      <w:pPr>
        <w:pStyle w:val="FootnoteText"/>
      </w:pPr>
      <w:r>
        <w:rPr>
          <w:rStyle w:val="FootnoteReference"/>
        </w:rPr>
        <w:footnoteRef/>
      </w:r>
      <w:r>
        <w:t xml:space="preserve"> Full details of this process are given in the Final Milestone Report for RP1.2-02. A copy of this report may be obtained by contacting the Future Fuels CRC.</w:t>
      </w:r>
    </w:p>
  </w:footnote>
  <w:footnote w:id="18">
    <w:p w14:paraId="72776751" w14:textId="77777777" w:rsidR="007929CA" w:rsidRDefault="007929CA" w:rsidP="007929CA">
      <w:pPr>
        <w:pStyle w:val="FootnoteText"/>
      </w:pPr>
      <w:r>
        <w:rPr>
          <w:rStyle w:val="FootnoteReference"/>
        </w:rPr>
        <w:footnoteRef/>
      </w:r>
      <w:r>
        <w:t xml:space="preserve"> LOW EMISSIONS TECHNOLOGY STATEMENT 2021 Australian Government Department of Industry, Science, Energy and Resources</w:t>
      </w:r>
    </w:p>
  </w:footnote>
  <w:footnote w:id="19">
    <w:p w14:paraId="716D7480" w14:textId="4F872539" w:rsidR="00630168" w:rsidRDefault="00630168">
      <w:pPr>
        <w:pStyle w:val="FootnoteText"/>
      </w:pPr>
      <w:r>
        <w:rPr>
          <w:rStyle w:val="FootnoteReference"/>
        </w:rPr>
        <w:footnoteRef/>
      </w:r>
      <w:r>
        <w:t xml:space="preserve"> QBC varied between $2.8 – 5.3 /GJ. VBC varied between $0.64 – 2/GJ.</w:t>
      </w:r>
    </w:p>
  </w:footnote>
  <w:footnote w:id="20">
    <w:p w14:paraId="603325E2" w14:textId="77777777" w:rsidR="00711965" w:rsidRDefault="00711965" w:rsidP="00711965">
      <w:pPr>
        <w:pStyle w:val="FootnoteText"/>
      </w:pPr>
      <w:r>
        <w:rPr>
          <w:rStyle w:val="FootnoteReference"/>
        </w:rPr>
        <w:footnoteRef/>
      </w:r>
      <w:r>
        <w:t xml:space="preserve"> Full details of this process are given in the Final Milestone Report for RP1.2-02. A copy of this report may be obtained by contacting the Future Fuels CRC.</w:t>
      </w:r>
    </w:p>
  </w:footnote>
  <w:footnote w:id="21">
    <w:p w14:paraId="4A7EAB3A" w14:textId="00AF6D95" w:rsidR="0041284F" w:rsidRDefault="0041284F">
      <w:pPr>
        <w:pStyle w:val="FootnoteText"/>
      </w:pPr>
      <w:r>
        <w:rPr>
          <w:rStyle w:val="FootnoteReference"/>
        </w:rPr>
        <w:footnoteRef/>
      </w:r>
      <w:r>
        <w:t xml:space="preserve"> A more detailed analysis of the impact of electrolyser discharge pressure can be found in the Final Milestone Report for Project RP1.2-02. Of note, </w:t>
      </w:r>
      <w:r w:rsidR="00292109">
        <w:t xml:space="preserve">LCOH more than doubles for the AE and almost triples for the PEM as the discharge pressure rises to 80 bar, although notably no commercial system has operated beyond 30 bar. </w:t>
      </w:r>
      <w:r>
        <w:t>A copy of the report can be obtained by contacting the Future Fuels CRC.</w:t>
      </w:r>
    </w:p>
  </w:footnote>
  <w:footnote w:id="22">
    <w:p w14:paraId="3B3D1609" w14:textId="12CB3BA4" w:rsidR="00CE6767" w:rsidRDefault="00CE6767">
      <w:pPr>
        <w:pStyle w:val="FootnoteText"/>
      </w:pPr>
      <w:r>
        <w:rPr>
          <w:rStyle w:val="FootnoteReference"/>
        </w:rPr>
        <w:footnoteRef/>
      </w:r>
      <w:r>
        <w:t xml:space="preserve"> These replacement costs were universally applied across both electrolyser scenarios</w:t>
      </w:r>
    </w:p>
  </w:footnote>
  <w:footnote w:id="23">
    <w:p w14:paraId="2B2B94CB" w14:textId="77777777" w:rsidR="00CE6767" w:rsidRDefault="00CE6767" w:rsidP="00CE6767">
      <w:pPr>
        <w:pStyle w:val="FootnoteText"/>
      </w:pPr>
      <w:r>
        <w:rPr>
          <w:rStyle w:val="FootnoteReference"/>
        </w:rPr>
        <w:footnoteRef/>
      </w:r>
      <w:r>
        <w:t xml:space="preserve"> Full details of this process are given in the Final Milestone Report for RP1.2-02. A copy of this report may be obtained by contacting the Future Fuels CRC.</w:t>
      </w:r>
    </w:p>
  </w:footnote>
  <w:footnote w:id="24">
    <w:p w14:paraId="41F80191" w14:textId="77777777" w:rsidR="00CE6767" w:rsidRDefault="00CE6767" w:rsidP="00CE6767">
      <w:pPr>
        <w:pStyle w:val="FootnoteText"/>
      </w:pPr>
      <w:r>
        <w:rPr>
          <w:rStyle w:val="FootnoteReference"/>
        </w:rPr>
        <w:footnoteRef/>
      </w:r>
      <w:r>
        <w:t xml:space="preserve"> LOW EMISSIONS TECHNOLOGY STATEMENT 2021 Australian Government Department of Industry, Science, Energy and Resources</w:t>
      </w:r>
    </w:p>
  </w:footnote>
  <w:footnote w:id="25">
    <w:p w14:paraId="3A610226" w14:textId="7C35FB96" w:rsidR="00CE6767" w:rsidRDefault="00CE6767">
      <w:pPr>
        <w:pStyle w:val="FootnoteText"/>
      </w:pPr>
      <w:r>
        <w:rPr>
          <w:rStyle w:val="FootnoteReference"/>
        </w:rPr>
        <w:footnoteRef/>
      </w:r>
      <w:r>
        <w:t xml:space="preserve"> The capacity factor does not incorporate storage. </w:t>
      </w:r>
    </w:p>
  </w:footnote>
  <w:footnote w:id="26">
    <w:p w14:paraId="79F4F9C3" w14:textId="74574D2C" w:rsidR="00CE6767" w:rsidRDefault="00CE6767">
      <w:pPr>
        <w:pStyle w:val="FootnoteText"/>
      </w:pPr>
      <w:r>
        <w:rPr>
          <w:rStyle w:val="FootnoteReference"/>
        </w:rPr>
        <w:footnoteRef/>
      </w:r>
      <w:r>
        <w:t xml:space="preserve"> The power price given is the LCOE for the RE technology at the capacity factor shown. These power prices were incorporated. </w:t>
      </w:r>
    </w:p>
  </w:footnote>
  <w:footnote w:id="27">
    <w:p w14:paraId="79F3ABF7" w14:textId="72DA5C5A" w:rsidR="00E31172" w:rsidRDefault="00E31172">
      <w:pPr>
        <w:pStyle w:val="FootnoteText"/>
      </w:pPr>
      <w:r>
        <w:rPr>
          <w:rStyle w:val="FootnoteReference"/>
        </w:rPr>
        <w:footnoteRef/>
      </w:r>
      <w:r>
        <w:t xml:space="preserve"> Compared to the original 187 MWe for the PEM base case</w:t>
      </w:r>
      <w:r w:rsidR="00FD7EBB">
        <w:t xml:space="preserve">. The CapEx component was adjusted to account for the change in electrolyser size. </w:t>
      </w:r>
    </w:p>
  </w:footnote>
  <w:footnote w:id="28">
    <w:p w14:paraId="2A2E73A8" w14:textId="44826EA8" w:rsidR="00E31172" w:rsidRDefault="00E31172">
      <w:pPr>
        <w:pStyle w:val="FootnoteText"/>
      </w:pPr>
      <w:r>
        <w:rPr>
          <w:rStyle w:val="FootnoteReference"/>
        </w:rPr>
        <w:footnoteRef/>
      </w:r>
      <w:r>
        <w:t xml:space="preserve"> Compared to the original 171 MWe for the Ae base case</w:t>
      </w:r>
      <w:r w:rsidR="00FD7EBB">
        <w:t xml:space="preserve">. The CapEx component was adjusted to account for the change in electrolyser size. </w:t>
      </w:r>
    </w:p>
  </w:footnote>
  <w:footnote w:id="29">
    <w:p w14:paraId="7C3A89CF" w14:textId="42F74E94" w:rsidR="00AF7284" w:rsidRDefault="00AF7284">
      <w:pPr>
        <w:pStyle w:val="FootnoteText"/>
      </w:pPr>
      <w:r>
        <w:rPr>
          <w:rStyle w:val="FootnoteReference"/>
        </w:rPr>
        <w:footnoteRef/>
      </w:r>
      <w:r>
        <w:t xml:space="preserve"> Includes ASU and ammonia refrigeration package</w:t>
      </w:r>
    </w:p>
  </w:footnote>
  <w:footnote w:id="30">
    <w:p w14:paraId="31821C73" w14:textId="77215F1B" w:rsidR="009E1A19" w:rsidRDefault="009E1A19">
      <w:pPr>
        <w:pStyle w:val="FootnoteText"/>
      </w:pPr>
      <w:r>
        <w:rPr>
          <w:rStyle w:val="FootnoteReference"/>
        </w:rPr>
        <w:footnoteRef/>
      </w:r>
      <w:r>
        <w:t xml:space="preserve"> Based on HHV for each carrier</w:t>
      </w:r>
    </w:p>
  </w:footnote>
  <w:footnote w:id="31">
    <w:p w14:paraId="454482D1" w14:textId="49FEA5C2" w:rsidR="005524DB" w:rsidRDefault="005524DB">
      <w:pPr>
        <w:pStyle w:val="FootnoteText"/>
      </w:pPr>
      <w:r>
        <w:rPr>
          <w:rStyle w:val="FootnoteReference"/>
        </w:rPr>
        <w:footnoteRef/>
      </w:r>
      <w:r>
        <w:t xml:space="preserve"> HHV basis</w:t>
      </w:r>
    </w:p>
  </w:footnote>
  <w:footnote w:id="32">
    <w:p w14:paraId="1533BEE6" w14:textId="227407AE" w:rsidR="005524DB" w:rsidRDefault="005524DB">
      <w:pPr>
        <w:pStyle w:val="FootnoteText"/>
      </w:pPr>
      <w:r>
        <w:rPr>
          <w:rStyle w:val="FootnoteReference"/>
        </w:rPr>
        <w:footnoteRef/>
      </w:r>
      <w:r>
        <w:t xml:space="preserve"> Indicative of 2020 pricing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19A32D" w14:textId="474A1077" w:rsidR="006C4330" w:rsidRDefault="006C4330" w:rsidP="00EA1BBD">
    <w:pPr>
      <w:pStyle w:val="Header"/>
      <w:tabs>
        <w:tab w:val="clear" w:pos="4680"/>
        <w:tab w:val="clear" w:pos="9360"/>
        <w:tab w:val="left" w:pos="1333"/>
      </w:tab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AF2E4C" w14:textId="356EF41C" w:rsidR="006C4330" w:rsidRDefault="006C4330">
    <w:pPr>
      <w:pStyle w:val="Header"/>
    </w:pPr>
    <w:r>
      <w:rPr>
        <w:rFonts w:cs="Arial"/>
        <w:noProof/>
        <w:sz w:val="36"/>
        <w:szCs w:val="36"/>
        <w:lang w:eastAsia="en-AU"/>
      </w:rPr>
      <w:drawing>
        <wp:anchor distT="0" distB="0" distL="114300" distR="114300" simplePos="0" relativeHeight="251673600" behindDoc="1" locked="0" layoutInCell="1" allowOverlap="1" wp14:anchorId="668FC78A" wp14:editId="34E6E03C">
          <wp:simplePos x="0" y="0"/>
          <wp:positionH relativeFrom="column">
            <wp:posOffset>5287645</wp:posOffset>
          </wp:positionH>
          <wp:positionV relativeFrom="paragraph">
            <wp:posOffset>-331470</wp:posOffset>
          </wp:positionV>
          <wp:extent cx="1106170" cy="797560"/>
          <wp:effectExtent l="0" t="0" r="0" b="0"/>
          <wp:wrapNone/>
          <wp:docPr id="1297810403" name="Picture 12978104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Future CRC_Logo_Long.png"/>
                  <pic:cNvPicPr/>
                </pic:nvPicPr>
                <pic:blipFill>
                  <a:blip r:embed="rId1">
                    <a:extLst>
                      <a:ext uri="{28A0092B-C50C-407E-A947-70E740481C1C}">
                        <a14:useLocalDpi xmlns:a14="http://schemas.microsoft.com/office/drawing/2010/main" val="0"/>
                      </a:ext>
                    </a:extLst>
                  </a:blip>
                  <a:stretch>
                    <a:fillRect/>
                  </a:stretch>
                </pic:blipFill>
                <pic:spPr>
                  <a:xfrm>
                    <a:off x="0" y="0"/>
                    <a:ext cx="1106170" cy="797560"/>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656715" w14:textId="3423E499" w:rsidR="006C4330" w:rsidRPr="00DD3154" w:rsidRDefault="006C4330" w:rsidP="00DD3154">
    <w:pPr>
      <w:pStyle w:val="Header"/>
      <w:tabs>
        <w:tab w:val="clear" w:pos="4680"/>
        <w:tab w:val="clear" w:pos="9360"/>
        <w:tab w:val="left" w:pos="1333"/>
        <w:tab w:val="right" w:pos="9020"/>
      </w:tabs>
      <w:rPr>
        <w:i/>
        <w:iCs/>
      </w:rPr>
    </w:pPr>
    <w:r>
      <w:rPr>
        <w:i/>
        <w:iCs/>
      </w:rPr>
      <w:t>2023</w:t>
    </w:r>
    <w:r>
      <w:rPr>
        <w:i/>
        <w:iCs/>
      </w:rPr>
      <w:tab/>
    </w:r>
    <w:r>
      <w:rPr>
        <w:i/>
        <w:iCs/>
      </w:rPr>
      <w:tab/>
    </w:r>
    <w:r w:rsidRPr="00DD3154">
      <w:rPr>
        <w:i/>
        <w:iCs/>
        <w:noProof/>
        <w:lang w:eastAsia="en-AU"/>
      </w:rPr>
      <mc:AlternateContent>
        <mc:Choice Requires="wps">
          <w:drawing>
            <wp:anchor distT="0" distB="0" distL="114300" distR="114300" simplePos="0" relativeHeight="251693056" behindDoc="0" locked="0" layoutInCell="1" allowOverlap="1" wp14:anchorId="1320BB44" wp14:editId="794EBDA7">
              <wp:simplePos x="0" y="0"/>
              <wp:positionH relativeFrom="margin">
                <wp:align>left</wp:align>
              </wp:positionH>
              <wp:positionV relativeFrom="paragraph">
                <wp:posOffset>180340</wp:posOffset>
              </wp:positionV>
              <wp:extent cx="5749046" cy="0"/>
              <wp:effectExtent l="0" t="0" r="0" b="0"/>
              <wp:wrapNone/>
              <wp:docPr id="6" name="Straight Connector 6"/>
              <wp:cNvGraphicFramePr/>
              <a:graphic xmlns:a="http://schemas.openxmlformats.org/drawingml/2006/main">
                <a:graphicData uri="http://schemas.microsoft.com/office/word/2010/wordprocessingShape">
                  <wps:wsp>
                    <wps:cNvCnPr/>
                    <wps:spPr>
                      <a:xfrm>
                        <a:off x="0" y="0"/>
                        <a:ext cx="5749046" cy="0"/>
                      </a:xfrm>
                      <a:prstGeom prst="line">
                        <a:avLst/>
                      </a:prstGeom>
                      <a:ln>
                        <a:solidFill>
                          <a:schemeClr val="accent1">
                            <a:lumMod val="50000"/>
                          </a:schemeClr>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0995404C" id="Straight Connector 6" o:spid="_x0000_s1026" style="position:absolute;z-index:251693056;visibility:visible;mso-wrap-style:square;mso-wrap-distance-left:9pt;mso-wrap-distance-top:0;mso-wrap-distance-right:9pt;mso-wrap-distance-bottom:0;mso-position-horizontal:left;mso-position-horizontal-relative:margin;mso-position-vertical:absolute;mso-position-vertical-relative:text" from="0,14.2pt" to="452.7pt,14.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x0MNxgEAAPwDAAAOAAAAZHJzL2Uyb0RvYy54bWysU9tu3CAQfa/Uf0C8d+2NkrS11puHROlL&#10;L1HTfgCBYY0EDAKy9v59B7zr7U2VWtUPmMucM3MOw+ZmcpbtISaDvufrVcsZeInK+F3Pv365f/WG&#10;s5SFV8Kih54fIPGb7csXmzF0cIEDWgWREYlP3Rh6PuQcuqZJcgAn0goDeDrUGJ3ItIy7RkUxEruz&#10;zUXbXjcjRhUiSkiJdu/mQ76t/FqDzJ+0TpCZ7TnVlusY6/hUxma7Ed0uijAYeSxD/EMVThhPSReq&#10;O5EFe47mFypnZMSEOq8kuga1NhKqBlKzbn9S8ziIAFULmZPCYlP6f7Ty4/7WP0SyYQypS+EhFhWT&#10;jq78qT42VbMOi1kwZSZp8+r15dv28pozeTprzsAQU34H6FiZ9NwaX3SITuzfp0zJKPQUUratL2NC&#10;a9S9sbYuSgfArY1sL+juhJTg87qS2Gf3AdW8f9XSV26RGGvTFMi8OrPRWcnQnCXWWT5YmLN/Bs2M&#10;IlFzgoXox9xzFuspusA0VboA21rZH4HH+AKF2pl/A14QNTP6vICd8Rh/lz1P66Mxeo4/OTDrLhY8&#10;oTrUy6/WUItV547PofTw9+sKPz/a7TcAAAD//wMAUEsDBBQABgAIAAAAIQCQ4rSg3gAAAAYBAAAP&#10;AAAAZHJzL2Rvd25yZXYueG1sTI/NTsMwEITvSLyDtUhcUGtT8RNCnAoqgUCAqhYu3Jx4SSLidWQ7&#10;bXh7FnGA287OaubbYjm5XuwwxM6ThtO5AoFUe9tRo+Ht9W6WgYjJkDW9J9TwhRGW5eFBYXLr97TB&#10;3TY1gkMo5kZDm9KQSxnrFp2Jcz8gsffhgzOJZWikDWbP4a6XC6UupDMdcUNrBly1WH9uR6fhtpX3&#10;6zGsqsuTR7t+eHrJ3hv1rPXx0XRzDSLhlP6O4Qef0aFkpsqPZKPoNfAjScMiOwPB7pU656H6Xciy&#10;kP/xy28AAAD//wMAUEsBAi0AFAAGAAgAAAAhALaDOJL+AAAA4QEAABMAAAAAAAAAAAAAAAAAAAAA&#10;AFtDb250ZW50X1R5cGVzXS54bWxQSwECLQAUAAYACAAAACEAOP0h/9YAAACUAQAACwAAAAAAAAAA&#10;AAAAAAAvAQAAX3JlbHMvLnJlbHNQSwECLQAUAAYACAAAACEAd8dDDcYBAAD8AwAADgAAAAAAAAAA&#10;AAAAAAAuAgAAZHJzL2Uyb0RvYy54bWxQSwECLQAUAAYACAAAACEAkOK0oN4AAAAGAQAADwAAAAAA&#10;AAAAAAAAAAAgBAAAZHJzL2Rvd25yZXYueG1sUEsFBgAAAAAEAAQA8wAAACsFAAAAAA==&#10;" strokecolor="#1f3763 [1604]" strokeweight=".5pt">
              <v:stroke joinstyle="miter"/>
              <w10:wrap anchorx="margin"/>
            </v:line>
          </w:pict>
        </mc:Fallback>
      </mc:AlternateContent>
    </w:r>
    <w:r w:rsidRPr="00DD3154">
      <w:rPr>
        <w:i/>
        <w:iCs/>
      </w:rPr>
      <w:fldChar w:fldCharType="begin"/>
    </w:r>
    <w:r w:rsidRPr="00DD3154">
      <w:rPr>
        <w:i/>
        <w:iCs/>
      </w:rPr>
      <w:instrText xml:space="preserve"> STYLEREF  "Heading 1"  \* MERGEFORMAT </w:instrText>
    </w:r>
    <w:r w:rsidRPr="00DD3154">
      <w:rPr>
        <w:i/>
        <w:iCs/>
      </w:rPr>
      <w:fldChar w:fldCharType="separate"/>
    </w:r>
    <w:r w:rsidR="000A0462">
      <w:rPr>
        <w:i/>
        <w:iCs/>
        <w:noProof/>
      </w:rPr>
      <w:t>Introduction</w:t>
    </w:r>
    <w:r w:rsidRPr="00DD3154">
      <w:rPr>
        <w:i/>
        <w:iCs/>
      </w:rP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963B6E" w14:textId="716BF191" w:rsidR="006C4330" w:rsidRDefault="006C4330">
    <w:pPr>
      <w:pStyle w:val="Header"/>
    </w:pPr>
    <w:r>
      <w:rPr>
        <w:noProof/>
        <w:lang w:eastAsia="en-AU"/>
      </w:rPr>
      <mc:AlternateContent>
        <mc:Choice Requires="wps">
          <w:drawing>
            <wp:anchor distT="0" distB="0" distL="114300" distR="114300" simplePos="0" relativeHeight="251691008" behindDoc="0" locked="0" layoutInCell="1" allowOverlap="1" wp14:anchorId="551F3B10" wp14:editId="51885180">
              <wp:simplePos x="0" y="0"/>
              <wp:positionH relativeFrom="column">
                <wp:posOffset>-19455</wp:posOffset>
              </wp:positionH>
              <wp:positionV relativeFrom="paragraph">
                <wp:posOffset>182083</wp:posOffset>
              </wp:positionV>
              <wp:extent cx="5749046" cy="0"/>
              <wp:effectExtent l="0" t="0" r="17145" b="12700"/>
              <wp:wrapNone/>
              <wp:docPr id="2" name="Straight Connector 2"/>
              <wp:cNvGraphicFramePr/>
              <a:graphic xmlns:a="http://schemas.openxmlformats.org/drawingml/2006/main">
                <a:graphicData uri="http://schemas.microsoft.com/office/word/2010/wordprocessingShape">
                  <wps:wsp>
                    <wps:cNvCnPr/>
                    <wps:spPr>
                      <a:xfrm>
                        <a:off x="0" y="0"/>
                        <a:ext cx="5749046" cy="0"/>
                      </a:xfrm>
                      <a:prstGeom prst="line">
                        <a:avLst/>
                      </a:prstGeom>
                      <a:ln>
                        <a:solidFill>
                          <a:schemeClr val="accent1">
                            <a:lumMod val="50000"/>
                          </a:schemeClr>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5C17A77C" id="Straight Connector 2" o:spid="_x0000_s1026" style="position:absolute;z-index:251691008;visibility:visible;mso-wrap-style:square;mso-wrap-distance-left:9pt;mso-wrap-distance-top:0;mso-wrap-distance-right:9pt;mso-wrap-distance-bottom:0;mso-position-horizontal:absolute;mso-position-horizontal-relative:text;mso-position-vertical:absolute;mso-position-vertical-relative:text" from="-1.55pt,14.35pt" to="451.15pt,14.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x0MNxgEAAPwDAAAOAAAAZHJzL2Uyb0RvYy54bWysU9tu3CAQfa/Uf0C8d+2NkrS11puHROlL&#10;L1HTfgCBYY0EDAKy9v59B7zr7U2VWtUPmMucM3MOw+ZmcpbtISaDvufrVcsZeInK+F3Pv365f/WG&#10;s5SFV8Kih54fIPGb7csXmzF0cIEDWgWREYlP3Rh6PuQcuqZJcgAn0goDeDrUGJ3ItIy7RkUxEruz&#10;zUXbXjcjRhUiSkiJdu/mQ76t/FqDzJ+0TpCZ7TnVlusY6/hUxma7Ed0uijAYeSxD/EMVThhPSReq&#10;O5EFe47mFypnZMSEOq8kuga1NhKqBlKzbn9S8ziIAFULmZPCYlP6f7Ty4/7WP0SyYQypS+EhFhWT&#10;jq78qT42VbMOi1kwZSZp8+r15dv28pozeTprzsAQU34H6FiZ9NwaX3SITuzfp0zJKPQUUratL2NC&#10;a9S9sbYuSgfArY1sL+juhJTg87qS2Gf3AdW8f9XSV26RGGvTFMi8OrPRWcnQnCXWWT5YmLN/Bs2M&#10;IlFzgoXox9xzFuspusA0VboA21rZH4HH+AKF2pl/A14QNTP6vICd8Rh/lz1P66Mxeo4/OTDrLhY8&#10;oTrUy6/WUItV547PofTw9+sKPz/a7TcAAAD//wMAUEsDBBQABgAIAAAAIQATZSer3wAAAAgBAAAP&#10;AAAAZHJzL2Rvd25yZXYueG1sTI/BTsMwEETvSPyDtUhcUGs3lWgIcSqoBAIVVFG4cHPiJY6I15Ht&#10;tOHvMeIAx9kZzbwt15Pt2QF96BxJWMwFMKTG6Y5aCW+vd7McWIiKtOodoYQvDLCuTk9KVWh3pBc8&#10;7GPLUgmFQkkwMQ4F56ExaFWYuwEpeR/OWxWT9C3XXh1Tue15JsQlt6qjtGDUgBuDzed+tBJuDb/f&#10;jX5Try4e9e5h+5y/t+JJyvOz6eYaWMQp/oXhBz+hQ5WYajeSDqyXMFsuUlJClq+AJf9KZEtg9e+B&#10;VyX//0D1DQAA//8DAFBLAQItABQABgAIAAAAIQC2gziS/gAAAOEBAAATAAAAAAAAAAAAAAAAAAAA&#10;AABbQ29udGVudF9UeXBlc10ueG1sUEsBAi0AFAAGAAgAAAAhADj9If/WAAAAlAEAAAsAAAAAAAAA&#10;AAAAAAAALwEAAF9yZWxzLy5yZWxzUEsBAi0AFAAGAAgAAAAhAHfHQw3GAQAA/AMAAA4AAAAAAAAA&#10;AAAAAAAALgIAAGRycy9lMm9Eb2MueG1sUEsBAi0AFAAGAAgAAAAhABNlJ6vfAAAACAEAAA8AAAAA&#10;AAAAAAAAAAAAIAQAAGRycy9kb3ducmV2LnhtbFBLBQYAAAAABAAEAPMAAAAsBQAAAAA=&#10;" strokecolor="#1f3763 [1604]" strokeweight=".5pt">
              <v:stroke joinstyle="miter"/>
            </v:lin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00FFC6" w14:textId="77777777" w:rsidR="006C4330" w:rsidRDefault="006C4330" w:rsidP="00EA1BBD">
    <w:pPr>
      <w:pStyle w:val="Header"/>
      <w:tabs>
        <w:tab w:val="clear" w:pos="4680"/>
        <w:tab w:val="clear" w:pos="9360"/>
        <w:tab w:val="left" w:pos="1333"/>
      </w:tabs>
    </w:pPr>
    <w:r>
      <w:rPr>
        <w:noProof/>
        <w:lang w:eastAsia="en-AU"/>
      </w:rPr>
      <mc:AlternateContent>
        <mc:Choice Requires="wps">
          <w:drawing>
            <wp:anchor distT="0" distB="0" distL="114300" distR="114300" simplePos="0" relativeHeight="251697152" behindDoc="0" locked="0" layoutInCell="1" allowOverlap="1" wp14:anchorId="3661549A" wp14:editId="46C6888A">
              <wp:simplePos x="0" y="0"/>
              <wp:positionH relativeFrom="margin">
                <wp:align>right</wp:align>
              </wp:positionH>
              <wp:positionV relativeFrom="paragraph">
                <wp:posOffset>-3648</wp:posOffset>
              </wp:positionV>
              <wp:extent cx="8665535" cy="10633"/>
              <wp:effectExtent l="0" t="0" r="21590" b="27940"/>
              <wp:wrapNone/>
              <wp:docPr id="54" name="Straight Connector 54"/>
              <wp:cNvGraphicFramePr/>
              <a:graphic xmlns:a="http://schemas.openxmlformats.org/drawingml/2006/main">
                <a:graphicData uri="http://schemas.microsoft.com/office/word/2010/wordprocessingShape">
                  <wps:wsp>
                    <wps:cNvCnPr/>
                    <wps:spPr>
                      <a:xfrm>
                        <a:off x="0" y="0"/>
                        <a:ext cx="8665535" cy="10633"/>
                      </a:xfrm>
                      <a:prstGeom prst="line">
                        <a:avLst/>
                      </a:prstGeom>
                      <a:ln>
                        <a:solidFill>
                          <a:schemeClr val="accent1">
                            <a:lumMod val="50000"/>
                          </a:schemeClr>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27EB5D34" id="Straight Connector 54" o:spid="_x0000_s1026" style="position:absolute;z-index:251697152;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 from="631.15pt,-.3pt" to="1313.5pt,.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y8MmyQEAAAAEAAAOAAAAZHJzL2Uyb0RvYy54bWysU8tu2zAQvBfoPxC815Ji2AgEyzkkSC99&#10;BG3zAQy1tAiQXIJkLPnvu6QcOX2gQIv6QIvkzuzMaLW7maxhRwhRo+t4s6o5Ayex1+7Q8cdv9++u&#10;OYtJuF4YdNDxE0R+s3/7Zjf6Fq5wQNNDYETiYjv6jg8p+baqohzAirhCD44uFQYrEm3DoeqDGInd&#10;muqqrrfViKH3ASXESKd38yXfF36lQKbPSkVIzHSctKWyhrI+5bXa70R7CMIPWp5liH9QYYV21HSh&#10;uhNJsOegf6GyWgaMqNJKoq1QKS2heCA3Tf2Tm6+D8FC8UDjRLzHF/0crPx1v3UOgGEYf2+gfQnYx&#10;qWDzP+ljUwnrtIQFU2KSDq+3281mveFM0l1Tb9frHGZ1AfsQ03tAy/JDx4122YtoxfFDTHPpS0k+&#10;Ni6vEY3u77UxZZOnAG5NYEdB709ICS41hcQ824/Yz+ebmn7n5mVwMqRIecVGwnKH6mKzPKWTgbn7&#10;F1BM92RsbrAQ/dh71m0cVWeYIqULsC7K/gg812colOn8G/CCKJ3RpQVstcPwu+5pas7BqLn+JYHZ&#10;d47gCftTGYASDY1ZSe78SeQ5fr0v8MuHu/8OAAD//wMAUEsDBBQABgAIAAAAIQBvIh3q3gAAAAUB&#10;AAAPAAAAZHJzL2Rvd25yZXYueG1sTI/BTsMwEETvSPyDtUhcUOsUUFqFbCqoBAIBqihcuDnxEkfE&#10;68h22vD3uCe47WhGM2/L9WR7sScfOscIi3kGgrhxuuMW4eP9frYCEaJirXrHhPBDAdbV6UmpCu0O&#10;/Eb7XWxFKuFQKAQT41BIGRpDVoW5G4iT9+W8VTFJ30rt1SGV215eZlkureo4LRg10MZQ870bLcKd&#10;kQ/b0W/q5cWT3j4+v64+2+wF8fxsur0BEWmKf2E44id0qBJT7UbWQfQI6ZGIMMtBHM2r/HoJok7X&#10;AmRVyv/01S8AAAD//wMAUEsBAi0AFAAGAAgAAAAhALaDOJL+AAAA4QEAABMAAAAAAAAAAAAAAAAA&#10;AAAAAFtDb250ZW50X1R5cGVzXS54bWxQSwECLQAUAAYACAAAACEAOP0h/9YAAACUAQAACwAAAAAA&#10;AAAAAAAAAAAvAQAAX3JlbHMvLnJlbHNQSwECLQAUAAYACAAAACEAHsvDJskBAAAABAAADgAAAAAA&#10;AAAAAAAAAAAuAgAAZHJzL2Uyb0RvYy54bWxQSwECLQAUAAYACAAAACEAbyId6t4AAAAFAQAADwAA&#10;AAAAAAAAAAAAAAAjBAAAZHJzL2Rvd25yZXYueG1sUEsFBgAAAAAEAAQA8wAAAC4FAAAAAA==&#10;" strokecolor="#1f3763 [1604]" strokeweight=".5pt">
              <v:stroke joinstyle="miter"/>
              <w10:wrap anchorx="margin"/>
            </v:lin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05EB37" w14:textId="498CB13D" w:rsidR="006C4330" w:rsidRDefault="006C4330" w:rsidP="00EA1BBD">
    <w:pPr>
      <w:pStyle w:val="Header"/>
      <w:tabs>
        <w:tab w:val="clear" w:pos="4680"/>
        <w:tab w:val="clear" w:pos="9360"/>
        <w:tab w:val="left" w:pos="1333"/>
      </w:tabs>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5AB8CB" w14:textId="08023635" w:rsidR="006C4330" w:rsidRDefault="006C433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2F1C78"/>
    <w:multiLevelType w:val="hybridMultilevel"/>
    <w:tmpl w:val="036E087E"/>
    <w:lvl w:ilvl="0" w:tplc="03040AA6">
      <w:start w:val="3"/>
      <w:numFmt w:val="bullet"/>
      <w:lvlText w:val="-"/>
      <w:lvlJc w:val="left"/>
      <w:pPr>
        <w:ind w:left="720" w:hanging="360"/>
      </w:pPr>
      <w:rPr>
        <w:rFonts w:ascii="Calibri" w:eastAsia="Times New Roman" w:hAnsi="Calibri"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12AB6259"/>
    <w:multiLevelType w:val="hybridMultilevel"/>
    <w:tmpl w:val="57FAA5A8"/>
    <w:lvl w:ilvl="0" w:tplc="AD18EA8A">
      <w:start w:val="1"/>
      <w:numFmt w:val="bullet"/>
      <w:pStyle w:val="ListParagraph"/>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17B65055"/>
    <w:multiLevelType w:val="hybridMultilevel"/>
    <w:tmpl w:val="3B823B70"/>
    <w:lvl w:ilvl="0" w:tplc="92843B82">
      <w:start w:val="1"/>
      <w:numFmt w:val="bullet"/>
      <w:lvlText w:val="›"/>
      <w:lvlJc w:val="right"/>
      <w:pPr>
        <w:ind w:left="720" w:hanging="360"/>
      </w:pPr>
      <w:rPr>
        <w:rFonts w:ascii="Calibri" w:hAnsi="Calibri" w:hint="default"/>
        <w:b w:val="0"/>
        <w:i w:val="0"/>
        <w:color w:val="auto"/>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19B6149F"/>
    <w:multiLevelType w:val="hybridMultilevel"/>
    <w:tmpl w:val="AFF84102"/>
    <w:lvl w:ilvl="0" w:tplc="4ED4958E">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22D0483F"/>
    <w:multiLevelType w:val="hybridMultilevel"/>
    <w:tmpl w:val="C04A51A0"/>
    <w:lvl w:ilvl="0" w:tplc="FFFFFFFF">
      <w:start w:val="1"/>
      <w:numFmt w:val="decimal"/>
      <w:lvlText w:val="%1."/>
      <w:lvlJc w:val="left"/>
      <w:pPr>
        <w:ind w:left="780" w:hanging="360"/>
      </w:pPr>
      <w:rPr>
        <w:rFonts w:hint="default"/>
      </w:rPr>
    </w:lvl>
    <w:lvl w:ilvl="1" w:tplc="FFFFFFFF">
      <w:start w:val="1"/>
      <w:numFmt w:val="bullet"/>
      <w:lvlText w:val="o"/>
      <w:lvlJc w:val="left"/>
      <w:pPr>
        <w:ind w:left="1500" w:hanging="360"/>
      </w:pPr>
      <w:rPr>
        <w:rFonts w:ascii="Courier New" w:hAnsi="Courier New" w:cs="Courier New" w:hint="default"/>
      </w:rPr>
    </w:lvl>
    <w:lvl w:ilvl="2" w:tplc="FFFFFFFF" w:tentative="1">
      <w:start w:val="1"/>
      <w:numFmt w:val="bullet"/>
      <w:lvlText w:val=""/>
      <w:lvlJc w:val="left"/>
      <w:pPr>
        <w:ind w:left="2220" w:hanging="360"/>
      </w:pPr>
      <w:rPr>
        <w:rFonts w:ascii="Wingdings" w:hAnsi="Wingdings" w:hint="default"/>
      </w:rPr>
    </w:lvl>
    <w:lvl w:ilvl="3" w:tplc="FFFFFFFF" w:tentative="1">
      <w:start w:val="1"/>
      <w:numFmt w:val="bullet"/>
      <w:lvlText w:val=""/>
      <w:lvlJc w:val="left"/>
      <w:pPr>
        <w:ind w:left="2940" w:hanging="360"/>
      </w:pPr>
      <w:rPr>
        <w:rFonts w:ascii="Symbol" w:hAnsi="Symbol" w:hint="default"/>
      </w:rPr>
    </w:lvl>
    <w:lvl w:ilvl="4" w:tplc="FFFFFFFF" w:tentative="1">
      <w:start w:val="1"/>
      <w:numFmt w:val="bullet"/>
      <w:lvlText w:val="o"/>
      <w:lvlJc w:val="left"/>
      <w:pPr>
        <w:ind w:left="3660" w:hanging="360"/>
      </w:pPr>
      <w:rPr>
        <w:rFonts w:ascii="Courier New" w:hAnsi="Courier New" w:cs="Courier New" w:hint="default"/>
      </w:rPr>
    </w:lvl>
    <w:lvl w:ilvl="5" w:tplc="FFFFFFFF" w:tentative="1">
      <w:start w:val="1"/>
      <w:numFmt w:val="bullet"/>
      <w:lvlText w:val=""/>
      <w:lvlJc w:val="left"/>
      <w:pPr>
        <w:ind w:left="4380" w:hanging="360"/>
      </w:pPr>
      <w:rPr>
        <w:rFonts w:ascii="Wingdings" w:hAnsi="Wingdings" w:hint="default"/>
      </w:rPr>
    </w:lvl>
    <w:lvl w:ilvl="6" w:tplc="FFFFFFFF" w:tentative="1">
      <w:start w:val="1"/>
      <w:numFmt w:val="bullet"/>
      <w:lvlText w:val=""/>
      <w:lvlJc w:val="left"/>
      <w:pPr>
        <w:ind w:left="5100" w:hanging="360"/>
      </w:pPr>
      <w:rPr>
        <w:rFonts w:ascii="Symbol" w:hAnsi="Symbol" w:hint="default"/>
      </w:rPr>
    </w:lvl>
    <w:lvl w:ilvl="7" w:tplc="FFFFFFFF" w:tentative="1">
      <w:start w:val="1"/>
      <w:numFmt w:val="bullet"/>
      <w:lvlText w:val="o"/>
      <w:lvlJc w:val="left"/>
      <w:pPr>
        <w:ind w:left="5820" w:hanging="360"/>
      </w:pPr>
      <w:rPr>
        <w:rFonts w:ascii="Courier New" w:hAnsi="Courier New" w:cs="Courier New" w:hint="default"/>
      </w:rPr>
    </w:lvl>
    <w:lvl w:ilvl="8" w:tplc="FFFFFFFF" w:tentative="1">
      <w:start w:val="1"/>
      <w:numFmt w:val="bullet"/>
      <w:lvlText w:val=""/>
      <w:lvlJc w:val="left"/>
      <w:pPr>
        <w:ind w:left="6540" w:hanging="360"/>
      </w:pPr>
      <w:rPr>
        <w:rFonts w:ascii="Wingdings" w:hAnsi="Wingdings" w:hint="default"/>
      </w:rPr>
    </w:lvl>
  </w:abstractNum>
  <w:abstractNum w:abstractNumId="5" w15:restartNumberingAfterBreak="0">
    <w:nsid w:val="24063255"/>
    <w:multiLevelType w:val="hybridMultilevel"/>
    <w:tmpl w:val="660AE940"/>
    <w:lvl w:ilvl="0" w:tplc="92843B82">
      <w:start w:val="1"/>
      <w:numFmt w:val="bullet"/>
      <w:lvlText w:val="›"/>
      <w:lvlJc w:val="right"/>
      <w:pPr>
        <w:ind w:left="720" w:hanging="360"/>
      </w:pPr>
      <w:rPr>
        <w:rFonts w:ascii="Calibri" w:hAnsi="Calibri" w:hint="default"/>
        <w:b w:val="0"/>
        <w:i w:val="0"/>
        <w:color w:val="auto"/>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2C0B4EA9"/>
    <w:multiLevelType w:val="hybridMultilevel"/>
    <w:tmpl w:val="EBAE385A"/>
    <w:lvl w:ilvl="0" w:tplc="92843B82">
      <w:start w:val="1"/>
      <w:numFmt w:val="bullet"/>
      <w:lvlText w:val="›"/>
      <w:lvlJc w:val="right"/>
      <w:pPr>
        <w:ind w:left="720" w:hanging="360"/>
      </w:pPr>
      <w:rPr>
        <w:rFonts w:ascii="Calibri" w:hAnsi="Calibri" w:hint="default"/>
        <w:b w:val="0"/>
        <w:i w:val="0"/>
        <w:color w:val="auto"/>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39436BE1"/>
    <w:multiLevelType w:val="hybridMultilevel"/>
    <w:tmpl w:val="05B8CF0E"/>
    <w:lvl w:ilvl="0" w:tplc="883A8382">
      <w:start w:val="1"/>
      <w:numFmt w:val="bullet"/>
      <w:lvlText w:val=""/>
      <w:lvlJc w:val="left"/>
      <w:pPr>
        <w:ind w:left="720" w:hanging="360"/>
      </w:pPr>
      <w:rPr>
        <w:rFonts w:ascii="Symbol" w:hAnsi="Symbol" w:hint="default"/>
      </w:rPr>
    </w:lvl>
    <w:lvl w:ilvl="1" w:tplc="17AA58B8">
      <w:start w:val="1"/>
      <w:numFmt w:val="bullet"/>
      <w:lvlText w:val="o"/>
      <w:lvlJc w:val="left"/>
      <w:pPr>
        <w:ind w:left="1440" w:hanging="360"/>
      </w:pPr>
      <w:rPr>
        <w:rFonts w:ascii="Courier New" w:hAnsi="Courier New" w:cs="Courier New" w:hint="default"/>
      </w:rPr>
    </w:lvl>
    <w:lvl w:ilvl="2" w:tplc="F822C7C2">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487A2153"/>
    <w:multiLevelType w:val="hybridMultilevel"/>
    <w:tmpl w:val="D0A6F1B8"/>
    <w:lvl w:ilvl="0" w:tplc="DA3CDC30">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5A8B5A57"/>
    <w:multiLevelType w:val="hybridMultilevel"/>
    <w:tmpl w:val="9AB20B6C"/>
    <w:lvl w:ilvl="0" w:tplc="0C090001">
      <w:start w:val="1"/>
      <w:numFmt w:val="bullet"/>
      <w:lvlText w:val=""/>
      <w:lvlJc w:val="left"/>
      <w:pPr>
        <w:ind w:left="780" w:hanging="360"/>
      </w:pPr>
      <w:rPr>
        <w:rFonts w:ascii="Symbol" w:hAnsi="Symbol" w:hint="default"/>
      </w:rPr>
    </w:lvl>
    <w:lvl w:ilvl="1" w:tplc="8F483334">
      <w:start w:val="1"/>
      <w:numFmt w:val="bullet"/>
      <w:lvlText w:val="o"/>
      <w:lvlJc w:val="left"/>
      <w:pPr>
        <w:ind w:left="1500" w:hanging="360"/>
      </w:pPr>
      <w:rPr>
        <w:rFonts w:ascii="Courier New" w:hAnsi="Courier New" w:cs="Courier New" w:hint="default"/>
      </w:rPr>
    </w:lvl>
    <w:lvl w:ilvl="2" w:tplc="0C090005">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10" w15:restartNumberingAfterBreak="0">
    <w:nsid w:val="61C21864"/>
    <w:multiLevelType w:val="hybridMultilevel"/>
    <w:tmpl w:val="F1AAC23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6742139F"/>
    <w:multiLevelType w:val="hybridMultilevel"/>
    <w:tmpl w:val="9A96068A"/>
    <w:lvl w:ilvl="0" w:tplc="3BB058F4">
      <w:start w:val="1"/>
      <w:numFmt w:val="bullet"/>
      <w:lvlText w:val="›"/>
      <w:lvlJc w:val="left"/>
      <w:pPr>
        <w:ind w:left="720" w:hanging="360"/>
      </w:pPr>
      <w:rPr>
        <w:rFonts w:asciiTheme="minorHAnsi" w:hAnsiTheme="minorHAnsi" w:cstheme="minorHAnsi" w:hint="default"/>
      </w:rPr>
    </w:lvl>
    <w:lvl w:ilvl="1" w:tplc="0C09000F">
      <w:start w:val="1"/>
      <w:numFmt w:val="decimal"/>
      <w:lvlText w:val="%2."/>
      <w:lvlJc w:val="left"/>
      <w:pPr>
        <w:ind w:left="1440" w:hanging="360"/>
      </w:p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67E74406"/>
    <w:multiLevelType w:val="multilevel"/>
    <w:tmpl w:val="42F4D750"/>
    <w:lvl w:ilvl="0">
      <w:start w:val="1"/>
      <w:numFmt w:val="decimal"/>
      <w:pStyle w:val="Heading1"/>
      <w:lvlText w:val="%1"/>
      <w:lvlJc w:val="left"/>
      <w:pPr>
        <w:ind w:left="432" w:hanging="432"/>
      </w:pPr>
      <w:rPr>
        <w:rFonts w:hint="default"/>
        <w:sz w:val="32"/>
        <w:szCs w:val="52"/>
      </w:r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13" w15:restartNumberingAfterBreak="0">
    <w:nsid w:val="6AA50527"/>
    <w:multiLevelType w:val="hybridMultilevel"/>
    <w:tmpl w:val="C04A51A0"/>
    <w:lvl w:ilvl="0" w:tplc="0C09000F">
      <w:start w:val="1"/>
      <w:numFmt w:val="decimal"/>
      <w:lvlText w:val="%1."/>
      <w:lvlJc w:val="left"/>
      <w:pPr>
        <w:ind w:left="780" w:hanging="360"/>
      </w:pPr>
      <w:rPr>
        <w:rFonts w:hint="default"/>
      </w:rPr>
    </w:lvl>
    <w:lvl w:ilvl="1" w:tplc="0C090003">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14" w15:restartNumberingAfterBreak="0">
    <w:nsid w:val="727F358F"/>
    <w:multiLevelType w:val="hybridMultilevel"/>
    <w:tmpl w:val="EC96BF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7776301D"/>
    <w:multiLevelType w:val="hybridMultilevel"/>
    <w:tmpl w:val="5296C684"/>
    <w:lvl w:ilvl="0" w:tplc="3306E02E">
      <w:start w:val="1"/>
      <w:numFmt w:val="bullet"/>
      <w:lvlText w:val="›"/>
      <w:lvlJc w:val="left"/>
      <w:pPr>
        <w:ind w:left="720" w:hanging="360"/>
      </w:pPr>
      <w:rPr>
        <w:rFonts w:asciiTheme="minorHAnsi" w:hAnsiTheme="minorHAnsi"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787A2BE8"/>
    <w:multiLevelType w:val="hybridMultilevel"/>
    <w:tmpl w:val="17F4545E"/>
    <w:lvl w:ilvl="0" w:tplc="D0C6D68A">
      <w:start w:val="1"/>
      <w:numFmt w:val="bullet"/>
      <w:lvlText w:val=""/>
      <w:lvlJc w:val="left"/>
      <w:pPr>
        <w:ind w:left="340" w:hanging="340"/>
      </w:pPr>
      <w:rPr>
        <w:rFonts w:ascii="Symbol" w:hAnsi="Symbol"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7A5F6687"/>
    <w:multiLevelType w:val="hybridMultilevel"/>
    <w:tmpl w:val="4A646FEE"/>
    <w:lvl w:ilvl="0" w:tplc="5E2E5DFE">
      <w:start w:val="5"/>
      <w:numFmt w:val="bullet"/>
      <w:lvlText w:val=""/>
      <w:lvlJc w:val="left"/>
      <w:pPr>
        <w:ind w:left="720" w:hanging="360"/>
      </w:pPr>
      <w:rPr>
        <w:rFonts w:ascii="Symbol" w:eastAsiaTheme="minorHAnsi" w:hAnsi="Symbo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7CDA1156"/>
    <w:multiLevelType w:val="hybridMultilevel"/>
    <w:tmpl w:val="2FA2B728"/>
    <w:lvl w:ilvl="0" w:tplc="EE528844">
      <w:start w:val="1"/>
      <w:numFmt w:val="bullet"/>
      <w:lvlText w:val="›"/>
      <w:lvlJc w:val="right"/>
      <w:pPr>
        <w:ind w:left="720" w:hanging="360"/>
      </w:pPr>
      <w:rPr>
        <w:rFonts w:ascii="Calibri" w:hAnsi="Calibri" w:hint="default"/>
        <w:b w:val="0"/>
        <w:i w:val="0"/>
        <w:color w:val="auto"/>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720831940">
    <w:abstractNumId w:val="12"/>
  </w:num>
  <w:num w:numId="2" w16cid:durableId="1189368034">
    <w:abstractNumId w:val="9"/>
  </w:num>
  <w:num w:numId="3" w16cid:durableId="1660765816">
    <w:abstractNumId w:val="0"/>
  </w:num>
  <w:num w:numId="4" w16cid:durableId="566769546">
    <w:abstractNumId w:val="16"/>
  </w:num>
  <w:num w:numId="5" w16cid:durableId="1202092622">
    <w:abstractNumId w:val="7"/>
  </w:num>
  <w:num w:numId="6" w16cid:durableId="1369992993">
    <w:abstractNumId w:val="10"/>
  </w:num>
  <w:num w:numId="7" w16cid:durableId="947660372">
    <w:abstractNumId w:val="15"/>
  </w:num>
  <w:num w:numId="8" w16cid:durableId="1012343457">
    <w:abstractNumId w:val="5"/>
  </w:num>
  <w:num w:numId="9" w16cid:durableId="772630201">
    <w:abstractNumId w:val="6"/>
  </w:num>
  <w:num w:numId="10" w16cid:durableId="687827153">
    <w:abstractNumId w:val="11"/>
  </w:num>
  <w:num w:numId="11" w16cid:durableId="112404931">
    <w:abstractNumId w:val="2"/>
  </w:num>
  <w:num w:numId="12" w16cid:durableId="1533760748">
    <w:abstractNumId w:val="13"/>
  </w:num>
  <w:num w:numId="13" w16cid:durableId="1044527133">
    <w:abstractNumId w:val="14"/>
  </w:num>
  <w:num w:numId="14" w16cid:durableId="118375738">
    <w:abstractNumId w:val="18"/>
  </w:num>
  <w:num w:numId="15" w16cid:durableId="1947233479">
    <w:abstractNumId w:val="18"/>
  </w:num>
  <w:num w:numId="16" w16cid:durableId="906644676">
    <w:abstractNumId w:val="13"/>
    <w:lvlOverride w:ilvl="0">
      <w:startOverride w:val="1"/>
    </w:lvlOverride>
    <w:lvlOverride w:ilvl="1"/>
    <w:lvlOverride w:ilvl="2"/>
    <w:lvlOverride w:ilvl="3"/>
    <w:lvlOverride w:ilvl="4"/>
    <w:lvlOverride w:ilvl="5"/>
    <w:lvlOverride w:ilvl="6"/>
    <w:lvlOverride w:ilvl="7"/>
    <w:lvlOverride w:ilvl="8"/>
  </w:num>
  <w:num w:numId="17" w16cid:durableId="1559054899">
    <w:abstractNumId w:val="8"/>
  </w:num>
  <w:num w:numId="18" w16cid:durableId="805002573">
    <w:abstractNumId w:val="3"/>
  </w:num>
  <w:num w:numId="19" w16cid:durableId="1458186003">
    <w:abstractNumId w:val="4"/>
  </w:num>
  <w:num w:numId="20" w16cid:durableId="1210069206">
    <w:abstractNumId w:val="17"/>
  </w:num>
  <w:num w:numId="21" w16cid:durableId="1166287008">
    <w:abstractNumId w:val="1"/>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C529F"/>
    <w:rsid w:val="00007A50"/>
    <w:rsid w:val="000122A9"/>
    <w:rsid w:val="00023C6B"/>
    <w:rsid w:val="00041B8C"/>
    <w:rsid w:val="00042A84"/>
    <w:rsid w:val="000459F0"/>
    <w:rsid w:val="000552D5"/>
    <w:rsid w:val="00056678"/>
    <w:rsid w:val="00056B99"/>
    <w:rsid w:val="000570FA"/>
    <w:rsid w:val="000572D0"/>
    <w:rsid w:val="0005736C"/>
    <w:rsid w:val="0006769B"/>
    <w:rsid w:val="0007322F"/>
    <w:rsid w:val="000740DD"/>
    <w:rsid w:val="0008006A"/>
    <w:rsid w:val="000816A2"/>
    <w:rsid w:val="00082E56"/>
    <w:rsid w:val="00083BE4"/>
    <w:rsid w:val="0009160E"/>
    <w:rsid w:val="00094B83"/>
    <w:rsid w:val="000961D9"/>
    <w:rsid w:val="000A0462"/>
    <w:rsid w:val="000A11C6"/>
    <w:rsid w:val="000A1C52"/>
    <w:rsid w:val="000A24CF"/>
    <w:rsid w:val="000A2D07"/>
    <w:rsid w:val="000A5A5B"/>
    <w:rsid w:val="000A6818"/>
    <w:rsid w:val="000B2D5C"/>
    <w:rsid w:val="000C797A"/>
    <w:rsid w:val="000D12DB"/>
    <w:rsid w:val="000E1771"/>
    <w:rsid w:val="000E2BBB"/>
    <w:rsid w:val="000E36B7"/>
    <w:rsid w:val="000E375A"/>
    <w:rsid w:val="000F114D"/>
    <w:rsid w:val="000F1DE0"/>
    <w:rsid w:val="000F3F93"/>
    <w:rsid w:val="000F41C5"/>
    <w:rsid w:val="000F6F0F"/>
    <w:rsid w:val="00100633"/>
    <w:rsid w:val="001064E8"/>
    <w:rsid w:val="00107160"/>
    <w:rsid w:val="00111B84"/>
    <w:rsid w:val="00117DAA"/>
    <w:rsid w:val="001202EA"/>
    <w:rsid w:val="00122B22"/>
    <w:rsid w:val="00125507"/>
    <w:rsid w:val="0013226E"/>
    <w:rsid w:val="001359BF"/>
    <w:rsid w:val="001462EC"/>
    <w:rsid w:val="001473B0"/>
    <w:rsid w:val="0014791D"/>
    <w:rsid w:val="00151E4C"/>
    <w:rsid w:val="00154BC8"/>
    <w:rsid w:val="00161945"/>
    <w:rsid w:val="0016247D"/>
    <w:rsid w:val="0016311B"/>
    <w:rsid w:val="00164A69"/>
    <w:rsid w:val="00174306"/>
    <w:rsid w:val="00177242"/>
    <w:rsid w:val="00191B11"/>
    <w:rsid w:val="001948EF"/>
    <w:rsid w:val="00197681"/>
    <w:rsid w:val="001978CB"/>
    <w:rsid w:val="00197FE4"/>
    <w:rsid w:val="001B1581"/>
    <w:rsid w:val="001B5725"/>
    <w:rsid w:val="001B6BDB"/>
    <w:rsid w:val="001C669E"/>
    <w:rsid w:val="001D199A"/>
    <w:rsid w:val="001D1F1F"/>
    <w:rsid w:val="001D386D"/>
    <w:rsid w:val="001E06F0"/>
    <w:rsid w:val="001E0B90"/>
    <w:rsid w:val="001E1FCD"/>
    <w:rsid w:val="001E47E0"/>
    <w:rsid w:val="001F1F70"/>
    <w:rsid w:val="001F222C"/>
    <w:rsid w:val="001F5459"/>
    <w:rsid w:val="00200F30"/>
    <w:rsid w:val="00212CB7"/>
    <w:rsid w:val="00213C2D"/>
    <w:rsid w:val="0022324B"/>
    <w:rsid w:val="0022611E"/>
    <w:rsid w:val="002363BF"/>
    <w:rsid w:val="002443BE"/>
    <w:rsid w:val="00246695"/>
    <w:rsid w:val="00246A0D"/>
    <w:rsid w:val="00253C31"/>
    <w:rsid w:val="002545AA"/>
    <w:rsid w:val="00262070"/>
    <w:rsid w:val="00272428"/>
    <w:rsid w:val="00281E79"/>
    <w:rsid w:val="00285AC1"/>
    <w:rsid w:val="00286DF0"/>
    <w:rsid w:val="00292109"/>
    <w:rsid w:val="002A1B1D"/>
    <w:rsid w:val="002A5F85"/>
    <w:rsid w:val="002B0011"/>
    <w:rsid w:val="002B0539"/>
    <w:rsid w:val="002B3239"/>
    <w:rsid w:val="002B3E65"/>
    <w:rsid w:val="002B7241"/>
    <w:rsid w:val="002C151C"/>
    <w:rsid w:val="002C507C"/>
    <w:rsid w:val="002D1717"/>
    <w:rsid w:val="002D30E3"/>
    <w:rsid w:val="002E0086"/>
    <w:rsid w:val="002E3023"/>
    <w:rsid w:val="002E547D"/>
    <w:rsid w:val="002F7361"/>
    <w:rsid w:val="003013EE"/>
    <w:rsid w:val="00301867"/>
    <w:rsid w:val="00307DD6"/>
    <w:rsid w:val="003113D8"/>
    <w:rsid w:val="003123D5"/>
    <w:rsid w:val="00322E79"/>
    <w:rsid w:val="003238A6"/>
    <w:rsid w:val="00324FEC"/>
    <w:rsid w:val="00333532"/>
    <w:rsid w:val="0033518F"/>
    <w:rsid w:val="00335ACA"/>
    <w:rsid w:val="00337A9F"/>
    <w:rsid w:val="00352A59"/>
    <w:rsid w:val="003540C8"/>
    <w:rsid w:val="00355CBD"/>
    <w:rsid w:val="00361203"/>
    <w:rsid w:val="00363935"/>
    <w:rsid w:val="00370F23"/>
    <w:rsid w:val="003723C4"/>
    <w:rsid w:val="00375C13"/>
    <w:rsid w:val="0037696D"/>
    <w:rsid w:val="0037775B"/>
    <w:rsid w:val="00377EB8"/>
    <w:rsid w:val="00377F1A"/>
    <w:rsid w:val="00383431"/>
    <w:rsid w:val="00395A87"/>
    <w:rsid w:val="003A7684"/>
    <w:rsid w:val="003A769D"/>
    <w:rsid w:val="003A77F3"/>
    <w:rsid w:val="003A7A44"/>
    <w:rsid w:val="003B2722"/>
    <w:rsid w:val="003B499D"/>
    <w:rsid w:val="003C3DBF"/>
    <w:rsid w:val="003D042A"/>
    <w:rsid w:val="003D166A"/>
    <w:rsid w:val="003D63CC"/>
    <w:rsid w:val="003E2569"/>
    <w:rsid w:val="003E4AE9"/>
    <w:rsid w:val="003F4404"/>
    <w:rsid w:val="003F53EF"/>
    <w:rsid w:val="003F5415"/>
    <w:rsid w:val="0040218B"/>
    <w:rsid w:val="00403472"/>
    <w:rsid w:val="0041284F"/>
    <w:rsid w:val="00415C67"/>
    <w:rsid w:val="00421943"/>
    <w:rsid w:val="0042390E"/>
    <w:rsid w:val="004240BB"/>
    <w:rsid w:val="00432171"/>
    <w:rsid w:val="00447B6F"/>
    <w:rsid w:val="00455A1C"/>
    <w:rsid w:val="004627ED"/>
    <w:rsid w:val="00465C44"/>
    <w:rsid w:val="00467869"/>
    <w:rsid w:val="00470D8E"/>
    <w:rsid w:val="0047418F"/>
    <w:rsid w:val="00475379"/>
    <w:rsid w:val="004831E3"/>
    <w:rsid w:val="004832EB"/>
    <w:rsid w:val="00486F6D"/>
    <w:rsid w:val="004B13FF"/>
    <w:rsid w:val="004B5014"/>
    <w:rsid w:val="004B6577"/>
    <w:rsid w:val="004C4E6E"/>
    <w:rsid w:val="004D1DB2"/>
    <w:rsid w:val="004D2778"/>
    <w:rsid w:val="004D5329"/>
    <w:rsid w:val="004E0E46"/>
    <w:rsid w:val="004E3C4D"/>
    <w:rsid w:val="004F739E"/>
    <w:rsid w:val="00504881"/>
    <w:rsid w:val="00510215"/>
    <w:rsid w:val="0051653E"/>
    <w:rsid w:val="00520799"/>
    <w:rsid w:val="005219E1"/>
    <w:rsid w:val="00533644"/>
    <w:rsid w:val="00537590"/>
    <w:rsid w:val="005524DB"/>
    <w:rsid w:val="0056046A"/>
    <w:rsid w:val="00563D99"/>
    <w:rsid w:val="00570F5B"/>
    <w:rsid w:val="00581C91"/>
    <w:rsid w:val="005876DF"/>
    <w:rsid w:val="005A53D7"/>
    <w:rsid w:val="005A5504"/>
    <w:rsid w:val="005A61A5"/>
    <w:rsid w:val="005B46D1"/>
    <w:rsid w:val="005B6310"/>
    <w:rsid w:val="005C2A67"/>
    <w:rsid w:val="005C34F4"/>
    <w:rsid w:val="005C529F"/>
    <w:rsid w:val="005D396F"/>
    <w:rsid w:val="005E69F5"/>
    <w:rsid w:val="005E7E1B"/>
    <w:rsid w:val="005F26D7"/>
    <w:rsid w:val="005F43A4"/>
    <w:rsid w:val="005F479B"/>
    <w:rsid w:val="005F7FDA"/>
    <w:rsid w:val="00605A86"/>
    <w:rsid w:val="00611F3F"/>
    <w:rsid w:val="00625F26"/>
    <w:rsid w:val="00630168"/>
    <w:rsid w:val="006339D8"/>
    <w:rsid w:val="006345AB"/>
    <w:rsid w:val="00634AC4"/>
    <w:rsid w:val="00634CE2"/>
    <w:rsid w:val="00637F46"/>
    <w:rsid w:val="00640C5C"/>
    <w:rsid w:val="00641B14"/>
    <w:rsid w:val="006448A8"/>
    <w:rsid w:val="00645A08"/>
    <w:rsid w:val="006476C7"/>
    <w:rsid w:val="00652E29"/>
    <w:rsid w:val="00662CE8"/>
    <w:rsid w:val="00663BAF"/>
    <w:rsid w:val="00667DF2"/>
    <w:rsid w:val="006707B1"/>
    <w:rsid w:val="0067134B"/>
    <w:rsid w:val="00672CC1"/>
    <w:rsid w:val="00673AAA"/>
    <w:rsid w:val="00677185"/>
    <w:rsid w:val="006807A8"/>
    <w:rsid w:val="00680FA8"/>
    <w:rsid w:val="00687874"/>
    <w:rsid w:val="00690044"/>
    <w:rsid w:val="0069241D"/>
    <w:rsid w:val="00694D1E"/>
    <w:rsid w:val="006A196F"/>
    <w:rsid w:val="006A534F"/>
    <w:rsid w:val="006B075F"/>
    <w:rsid w:val="006B76C3"/>
    <w:rsid w:val="006C1164"/>
    <w:rsid w:val="006C4330"/>
    <w:rsid w:val="006D345D"/>
    <w:rsid w:val="006D55FB"/>
    <w:rsid w:val="006D74A4"/>
    <w:rsid w:val="006E1E74"/>
    <w:rsid w:val="006E50AA"/>
    <w:rsid w:val="006E7587"/>
    <w:rsid w:val="006F4B8E"/>
    <w:rsid w:val="006F63A7"/>
    <w:rsid w:val="006F63AD"/>
    <w:rsid w:val="007118B6"/>
    <w:rsid w:val="00711965"/>
    <w:rsid w:val="007124A3"/>
    <w:rsid w:val="007149C1"/>
    <w:rsid w:val="00720305"/>
    <w:rsid w:val="00725B4E"/>
    <w:rsid w:val="00740916"/>
    <w:rsid w:val="007468C4"/>
    <w:rsid w:val="00746B92"/>
    <w:rsid w:val="007507AC"/>
    <w:rsid w:val="007521B1"/>
    <w:rsid w:val="00752767"/>
    <w:rsid w:val="00756DCD"/>
    <w:rsid w:val="0076167B"/>
    <w:rsid w:val="00765CFA"/>
    <w:rsid w:val="00767063"/>
    <w:rsid w:val="007712F7"/>
    <w:rsid w:val="00773EC1"/>
    <w:rsid w:val="00785B42"/>
    <w:rsid w:val="00785C5B"/>
    <w:rsid w:val="007929CA"/>
    <w:rsid w:val="007B10EC"/>
    <w:rsid w:val="007B371C"/>
    <w:rsid w:val="007B7831"/>
    <w:rsid w:val="007D7358"/>
    <w:rsid w:val="007E0A1A"/>
    <w:rsid w:val="007E34EF"/>
    <w:rsid w:val="007E3561"/>
    <w:rsid w:val="007F7151"/>
    <w:rsid w:val="00801B19"/>
    <w:rsid w:val="00802EF9"/>
    <w:rsid w:val="00812ED3"/>
    <w:rsid w:val="00816FA7"/>
    <w:rsid w:val="008179B5"/>
    <w:rsid w:val="00824D6A"/>
    <w:rsid w:val="00833E42"/>
    <w:rsid w:val="00834AFB"/>
    <w:rsid w:val="00837280"/>
    <w:rsid w:val="00837766"/>
    <w:rsid w:val="008434DF"/>
    <w:rsid w:val="00845590"/>
    <w:rsid w:val="00857B52"/>
    <w:rsid w:val="008615EB"/>
    <w:rsid w:val="008662A3"/>
    <w:rsid w:val="00876102"/>
    <w:rsid w:val="00877D67"/>
    <w:rsid w:val="008820FA"/>
    <w:rsid w:val="008829E1"/>
    <w:rsid w:val="0088392A"/>
    <w:rsid w:val="00885530"/>
    <w:rsid w:val="008943B5"/>
    <w:rsid w:val="00894FDD"/>
    <w:rsid w:val="0089531B"/>
    <w:rsid w:val="008A471F"/>
    <w:rsid w:val="008B5803"/>
    <w:rsid w:val="008C2427"/>
    <w:rsid w:val="008C2DF9"/>
    <w:rsid w:val="008C4C41"/>
    <w:rsid w:val="008D4539"/>
    <w:rsid w:val="008D64B1"/>
    <w:rsid w:val="008E5DC0"/>
    <w:rsid w:val="008F1E5B"/>
    <w:rsid w:val="00901CB4"/>
    <w:rsid w:val="00904F4B"/>
    <w:rsid w:val="009069BE"/>
    <w:rsid w:val="009145F9"/>
    <w:rsid w:val="00917B92"/>
    <w:rsid w:val="00922343"/>
    <w:rsid w:val="00925C10"/>
    <w:rsid w:val="00933211"/>
    <w:rsid w:val="00934546"/>
    <w:rsid w:val="009357B5"/>
    <w:rsid w:val="009373AA"/>
    <w:rsid w:val="00940C21"/>
    <w:rsid w:val="009458E1"/>
    <w:rsid w:val="00950900"/>
    <w:rsid w:val="009617E7"/>
    <w:rsid w:val="00963745"/>
    <w:rsid w:val="00965C17"/>
    <w:rsid w:val="00966228"/>
    <w:rsid w:val="00974A18"/>
    <w:rsid w:val="00975D60"/>
    <w:rsid w:val="0097656F"/>
    <w:rsid w:val="00977A10"/>
    <w:rsid w:val="00984B42"/>
    <w:rsid w:val="009872D1"/>
    <w:rsid w:val="00991C75"/>
    <w:rsid w:val="0099379B"/>
    <w:rsid w:val="009953E5"/>
    <w:rsid w:val="00996D95"/>
    <w:rsid w:val="009A0475"/>
    <w:rsid w:val="009B389A"/>
    <w:rsid w:val="009B5761"/>
    <w:rsid w:val="009C1E2D"/>
    <w:rsid w:val="009D3202"/>
    <w:rsid w:val="009E1A19"/>
    <w:rsid w:val="009E259F"/>
    <w:rsid w:val="009E7318"/>
    <w:rsid w:val="00A009C9"/>
    <w:rsid w:val="00A04DD1"/>
    <w:rsid w:val="00A05675"/>
    <w:rsid w:val="00A077BE"/>
    <w:rsid w:val="00A07C09"/>
    <w:rsid w:val="00A124FC"/>
    <w:rsid w:val="00A2506E"/>
    <w:rsid w:val="00A30BB4"/>
    <w:rsid w:val="00A36BA0"/>
    <w:rsid w:val="00A37136"/>
    <w:rsid w:val="00A41722"/>
    <w:rsid w:val="00A425B8"/>
    <w:rsid w:val="00A43454"/>
    <w:rsid w:val="00A47C9A"/>
    <w:rsid w:val="00A5043E"/>
    <w:rsid w:val="00A55659"/>
    <w:rsid w:val="00A6696E"/>
    <w:rsid w:val="00A66ACA"/>
    <w:rsid w:val="00A70B32"/>
    <w:rsid w:val="00A70C6D"/>
    <w:rsid w:val="00A71389"/>
    <w:rsid w:val="00A74358"/>
    <w:rsid w:val="00A76D36"/>
    <w:rsid w:val="00A80F28"/>
    <w:rsid w:val="00A84C16"/>
    <w:rsid w:val="00A85096"/>
    <w:rsid w:val="00A90D5D"/>
    <w:rsid w:val="00A942C2"/>
    <w:rsid w:val="00A95901"/>
    <w:rsid w:val="00AA2FE9"/>
    <w:rsid w:val="00AA7FF3"/>
    <w:rsid w:val="00AB0AE2"/>
    <w:rsid w:val="00AB165C"/>
    <w:rsid w:val="00AB2597"/>
    <w:rsid w:val="00AB38B3"/>
    <w:rsid w:val="00AB48FD"/>
    <w:rsid w:val="00AB57D5"/>
    <w:rsid w:val="00AB7814"/>
    <w:rsid w:val="00AC38AB"/>
    <w:rsid w:val="00AD6C16"/>
    <w:rsid w:val="00AD7035"/>
    <w:rsid w:val="00AE25F8"/>
    <w:rsid w:val="00AE2C37"/>
    <w:rsid w:val="00AE2ED2"/>
    <w:rsid w:val="00AF0A37"/>
    <w:rsid w:val="00AF187B"/>
    <w:rsid w:val="00AF299C"/>
    <w:rsid w:val="00AF343A"/>
    <w:rsid w:val="00AF475C"/>
    <w:rsid w:val="00AF6C11"/>
    <w:rsid w:val="00AF7284"/>
    <w:rsid w:val="00AF74F4"/>
    <w:rsid w:val="00AF7D61"/>
    <w:rsid w:val="00B00867"/>
    <w:rsid w:val="00B03D9C"/>
    <w:rsid w:val="00B12427"/>
    <w:rsid w:val="00B12D6F"/>
    <w:rsid w:val="00B14289"/>
    <w:rsid w:val="00B17E1E"/>
    <w:rsid w:val="00B22DBB"/>
    <w:rsid w:val="00B25D47"/>
    <w:rsid w:val="00B26640"/>
    <w:rsid w:val="00B26DE4"/>
    <w:rsid w:val="00B27EA1"/>
    <w:rsid w:val="00B34E49"/>
    <w:rsid w:val="00B35EBA"/>
    <w:rsid w:val="00B4010C"/>
    <w:rsid w:val="00B40E3F"/>
    <w:rsid w:val="00B42A88"/>
    <w:rsid w:val="00B44BAB"/>
    <w:rsid w:val="00B47815"/>
    <w:rsid w:val="00B639B1"/>
    <w:rsid w:val="00B67B96"/>
    <w:rsid w:val="00B703E4"/>
    <w:rsid w:val="00B85A0E"/>
    <w:rsid w:val="00B8740C"/>
    <w:rsid w:val="00B96067"/>
    <w:rsid w:val="00B97EDC"/>
    <w:rsid w:val="00BA09D5"/>
    <w:rsid w:val="00BA0F85"/>
    <w:rsid w:val="00BA664C"/>
    <w:rsid w:val="00BA7E03"/>
    <w:rsid w:val="00BA7F69"/>
    <w:rsid w:val="00BC1001"/>
    <w:rsid w:val="00BC4620"/>
    <w:rsid w:val="00BC4729"/>
    <w:rsid w:val="00BC49D1"/>
    <w:rsid w:val="00BC61BE"/>
    <w:rsid w:val="00BD3C64"/>
    <w:rsid w:val="00BF0373"/>
    <w:rsid w:val="00BF0A86"/>
    <w:rsid w:val="00BF1BB6"/>
    <w:rsid w:val="00BF3674"/>
    <w:rsid w:val="00BF4E2C"/>
    <w:rsid w:val="00BF51AA"/>
    <w:rsid w:val="00C00E19"/>
    <w:rsid w:val="00C01D7A"/>
    <w:rsid w:val="00C1329C"/>
    <w:rsid w:val="00C1633D"/>
    <w:rsid w:val="00C16502"/>
    <w:rsid w:val="00C251E9"/>
    <w:rsid w:val="00C2629C"/>
    <w:rsid w:val="00C33F6A"/>
    <w:rsid w:val="00C5054C"/>
    <w:rsid w:val="00C60A4E"/>
    <w:rsid w:val="00C612A4"/>
    <w:rsid w:val="00C66531"/>
    <w:rsid w:val="00C667F1"/>
    <w:rsid w:val="00C71BE4"/>
    <w:rsid w:val="00C74D82"/>
    <w:rsid w:val="00C75936"/>
    <w:rsid w:val="00C82B13"/>
    <w:rsid w:val="00C83069"/>
    <w:rsid w:val="00C87D48"/>
    <w:rsid w:val="00C91B00"/>
    <w:rsid w:val="00C91B4D"/>
    <w:rsid w:val="00C92529"/>
    <w:rsid w:val="00C93C69"/>
    <w:rsid w:val="00CA0D24"/>
    <w:rsid w:val="00CA132D"/>
    <w:rsid w:val="00CA2800"/>
    <w:rsid w:val="00CA4939"/>
    <w:rsid w:val="00CB3347"/>
    <w:rsid w:val="00CC4209"/>
    <w:rsid w:val="00CC61EC"/>
    <w:rsid w:val="00CD16D6"/>
    <w:rsid w:val="00CD3C12"/>
    <w:rsid w:val="00CE2C6C"/>
    <w:rsid w:val="00CE534C"/>
    <w:rsid w:val="00CE6767"/>
    <w:rsid w:val="00CF1E3B"/>
    <w:rsid w:val="00CF25E4"/>
    <w:rsid w:val="00CF6317"/>
    <w:rsid w:val="00D01673"/>
    <w:rsid w:val="00D02415"/>
    <w:rsid w:val="00D06216"/>
    <w:rsid w:val="00D113FF"/>
    <w:rsid w:val="00D119FE"/>
    <w:rsid w:val="00D22ADC"/>
    <w:rsid w:val="00D25C6E"/>
    <w:rsid w:val="00D34131"/>
    <w:rsid w:val="00D37DFC"/>
    <w:rsid w:val="00D64959"/>
    <w:rsid w:val="00D779EB"/>
    <w:rsid w:val="00D971EE"/>
    <w:rsid w:val="00D9739F"/>
    <w:rsid w:val="00DA2DE5"/>
    <w:rsid w:val="00DA3024"/>
    <w:rsid w:val="00DB22C2"/>
    <w:rsid w:val="00DB6175"/>
    <w:rsid w:val="00DC0B23"/>
    <w:rsid w:val="00DC0F0A"/>
    <w:rsid w:val="00DD2A01"/>
    <w:rsid w:val="00DD3154"/>
    <w:rsid w:val="00DD4C85"/>
    <w:rsid w:val="00DD7C61"/>
    <w:rsid w:val="00DE612B"/>
    <w:rsid w:val="00DF216D"/>
    <w:rsid w:val="00DF5130"/>
    <w:rsid w:val="00DF77CE"/>
    <w:rsid w:val="00E05884"/>
    <w:rsid w:val="00E12F65"/>
    <w:rsid w:val="00E150F0"/>
    <w:rsid w:val="00E162BC"/>
    <w:rsid w:val="00E17FB0"/>
    <w:rsid w:val="00E224A6"/>
    <w:rsid w:val="00E22C66"/>
    <w:rsid w:val="00E24658"/>
    <w:rsid w:val="00E24664"/>
    <w:rsid w:val="00E31172"/>
    <w:rsid w:val="00E3594F"/>
    <w:rsid w:val="00E37A59"/>
    <w:rsid w:val="00E41B88"/>
    <w:rsid w:val="00E43189"/>
    <w:rsid w:val="00E43E21"/>
    <w:rsid w:val="00E54C2F"/>
    <w:rsid w:val="00E603DB"/>
    <w:rsid w:val="00E61711"/>
    <w:rsid w:val="00E6180A"/>
    <w:rsid w:val="00E6416A"/>
    <w:rsid w:val="00E66368"/>
    <w:rsid w:val="00E76508"/>
    <w:rsid w:val="00E807B9"/>
    <w:rsid w:val="00E81EAA"/>
    <w:rsid w:val="00E83A7C"/>
    <w:rsid w:val="00E84292"/>
    <w:rsid w:val="00E86300"/>
    <w:rsid w:val="00E97E57"/>
    <w:rsid w:val="00EA1BBD"/>
    <w:rsid w:val="00EC652B"/>
    <w:rsid w:val="00EC77AC"/>
    <w:rsid w:val="00ED2DA6"/>
    <w:rsid w:val="00EE518F"/>
    <w:rsid w:val="00EE6FD1"/>
    <w:rsid w:val="00EE7E1C"/>
    <w:rsid w:val="00F11B48"/>
    <w:rsid w:val="00F1646F"/>
    <w:rsid w:val="00F21222"/>
    <w:rsid w:val="00F23976"/>
    <w:rsid w:val="00F307BF"/>
    <w:rsid w:val="00F32712"/>
    <w:rsid w:val="00F34F44"/>
    <w:rsid w:val="00F37591"/>
    <w:rsid w:val="00F522BB"/>
    <w:rsid w:val="00F5326C"/>
    <w:rsid w:val="00F57943"/>
    <w:rsid w:val="00F57DB8"/>
    <w:rsid w:val="00F65FA6"/>
    <w:rsid w:val="00F813E8"/>
    <w:rsid w:val="00F8336D"/>
    <w:rsid w:val="00F87E07"/>
    <w:rsid w:val="00F87F7F"/>
    <w:rsid w:val="00F903BC"/>
    <w:rsid w:val="00F915DB"/>
    <w:rsid w:val="00FA4437"/>
    <w:rsid w:val="00FA45EF"/>
    <w:rsid w:val="00FA5172"/>
    <w:rsid w:val="00FA6519"/>
    <w:rsid w:val="00FA6656"/>
    <w:rsid w:val="00FB276F"/>
    <w:rsid w:val="00FB41E9"/>
    <w:rsid w:val="00FC1EEF"/>
    <w:rsid w:val="00FC3762"/>
    <w:rsid w:val="00FC6317"/>
    <w:rsid w:val="00FC7334"/>
    <w:rsid w:val="00FD0150"/>
    <w:rsid w:val="00FD3DEE"/>
    <w:rsid w:val="00FD46F1"/>
    <w:rsid w:val="00FD5FC5"/>
    <w:rsid w:val="00FD7EBB"/>
    <w:rsid w:val="00FE23E4"/>
    <w:rsid w:val="00FF0779"/>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42C04AD"/>
  <w15:chartTrackingRefBased/>
  <w15:docId w15:val="{2A662688-D20F-9946-9EEB-8B10E530CD0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24FEC"/>
    <w:pPr>
      <w:spacing w:after="200" w:line="276" w:lineRule="auto"/>
    </w:pPr>
    <w:rPr>
      <w:rFonts w:ascii="Arial" w:hAnsi="Arial"/>
      <w:sz w:val="22"/>
    </w:rPr>
  </w:style>
  <w:style w:type="paragraph" w:styleId="Heading1">
    <w:name w:val="heading 1"/>
    <w:next w:val="Normal"/>
    <w:link w:val="Heading1Char"/>
    <w:uiPriority w:val="9"/>
    <w:qFormat/>
    <w:rsid w:val="00056B99"/>
    <w:pPr>
      <w:keepNext/>
      <w:keepLines/>
      <w:numPr>
        <w:numId w:val="1"/>
      </w:numPr>
      <w:spacing w:before="240" w:after="120"/>
      <w:outlineLvl w:val="0"/>
    </w:pPr>
    <w:rPr>
      <w:rFonts w:ascii="Arial Bold" w:eastAsiaTheme="majorEastAsia" w:hAnsi="Arial Bold" w:cstheme="majorBidi"/>
      <w:b/>
      <w:caps/>
      <w:color w:val="002060"/>
      <w:sz w:val="32"/>
      <w:szCs w:val="32"/>
    </w:rPr>
  </w:style>
  <w:style w:type="paragraph" w:styleId="Heading2">
    <w:name w:val="heading 2"/>
    <w:next w:val="Normal"/>
    <w:link w:val="Heading2Char"/>
    <w:unhideWhenUsed/>
    <w:qFormat/>
    <w:rsid w:val="00056B99"/>
    <w:pPr>
      <w:keepNext/>
      <w:keepLines/>
      <w:numPr>
        <w:ilvl w:val="1"/>
        <w:numId w:val="1"/>
      </w:numPr>
      <w:spacing w:before="120" w:after="120"/>
      <w:outlineLvl w:val="1"/>
    </w:pPr>
    <w:rPr>
      <w:rFonts w:ascii="Arial" w:eastAsiaTheme="majorEastAsia" w:hAnsi="Arial" w:cs="Times New Roman (Headings CS)"/>
      <w:b/>
      <w:caps/>
      <w:color w:val="002060"/>
      <w:szCs w:val="26"/>
    </w:rPr>
  </w:style>
  <w:style w:type="paragraph" w:styleId="Heading3">
    <w:name w:val="heading 3"/>
    <w:basedOn w:val="Normal"/>
    <w:next w:val="Normal"/>
    <w:link w:val="Heading3Char"/>
    <w:unhideWhenUsed/>
    <w:qFormat/>
    <w:rsid w:val="00B27EA1"/>
    <w:pPr>
      <w:keepNext/>
      <w:keepLines/>
      <w:numPr>
        <w:ilvl w:val="2"/>
        <w:numId w:val="1"/>
      </w:numPr>
      <w:spacing w:before="120" w:after="0"/>
      <w:outlineLvl w:val="2"/>
    </w:pPr>
    <w:rPr>
      <w:rFonts w:asciiTheme="majorHAnsi" w:eastAsiaTheme="majorEastAsia" w:hAnsiTheme="majorHAnsi" w:cstheme="majorBidi"/>
      <w:color w:val="1F3763" w:themeColor="accent1" w:themeShade="7F"/>
      <w:sz w:val="24"/>
    </w:rPr>
  </w:style>
  <w:style w:type="paragraph" w:styleId="Heading4">
    <w:name w:val="heading 4"/>
    <w:basedOn w:val="Normal"/>
    <w:next w:val="Normal"/>
    <w:link w:val="Heading4Char"/>
    <w:uiPriority w:val="9"/>
    <w:unhideWhenUsed/>
    <w:qFormat/>
    <w:rsid w:val="0088392A"/>
    <w:pPr>
      <w:keepNext/>
      <w:keepLines/>
      <w:numPr>
        <w:ilvl w:val="3"/>
        <w:numId w:val="1"/>
      </w:numPr>
      <w:spacing w:before="40" w:after="0"/>
      <w:outlineLvl w:val="3"/>
    </w:pPr>
    <w:rPr>
      <w:rFonts w:asciiTheme="majorHAnsi" w:eastAsiaTheme="majorEastAsia" w:hAnsiTheme="majorHAnsi" w:cstheme="majorBidi"/>
      <w:i/>
      <w:iCs/>
      <w:color w:val="2F5496" w:themeColor="accent1" w:themeShade="BF"/>
    </w:rPr>
  </w:style>
  <w:style w:type="paragraph" w:styleId="Heading5">
    <w:name w:val="heading 5"/>
    <w:basedOn w:val="Normal"/>
    <w:next w:val="Normal"/>
    <w:link w:val="Heading5Char"/>
    <w:uiPriority w:val="9"/>
    <w:unhideWhenUsed/>
    <w:qFormat/>
    <w:rsid w:val="0088392A"/>
    <w:pPr>
      <w:keepNext/>
      <w:keepLines/>
      <w:numPr>
        <w:ilvl w:val="4"/>
        <w:numId w:val="1"/>
      </w:numPr>
      <w:spacing w:before="40" w:after="0"/>
      <w:outlineLvl w:val="4"/>
    </w:pPr>
    <w:rPr>
      <w:rFonts w:asciiTheme="majorHAnsi" w:eastAsiaTheme="majorEastAsia" w:hAnsiTheme="majorHAnsi" w:cstheme="majorBidi"/>
      <w:color w:val="2F5496" w:themeColor="accent1" w:themeShade="BF"/>
    </w:rPr>
  </w:style>
  <w:style w:type="paragraph" w:styleId="Heading6">
    <w:name w:val="heading 6"/>
    <w:basedOn w:val="Normal"/>
    <w:next w:val="Normal"/>
    <w:link w:val="Heading6Char"/>
    <w:uiPriority w:val="9"/>
    <w:semiHidden/>
    <w:unhideWhenUsed/>
    <w:qFormat/>
    <w:rsid w:val="0088392A"/>
    <w:pPr>
      <w:keepNext/>
      <w:keepLines/>
      <w:numPr>
        <w:ilvl w:val="5"/>
        <w:numId w:val="1"/>
      </w:numPr>
      <w:spacing w:before="40" w:after="0"/>
      <w:outlineLvl w:val="5"/>
    </w:pPr>
    <w:rPr>
      <w:rFonts w:asciiTheme="majorHAnsi" w:eastAsiaTheme="majorEastAsia" w:hAnsiTheme="majorHAnsi" w:cstheme="majorBidi"/>
      <w:color w:val="1F3763" w:themeColor="accent1" w:themeShade="7F"/>
    </w:rPr>
  </w:style>
  <w:style w:type="paragraph" w:styleId="Heading7">
    <w:name w:val="heading 7"/>
    <w:basedOn w:val="Normal"/>
    <w:next w:val="Normal"/>
    <w:link w:val="Heading7Char"/>
    <w:uiPriority w:val="9"/>
    <w:semiHidden/>
    <w:unhideWhenUsed/>
    <w:qFormat/>
    <w:rsid w:val="0088392A"/>
    <w:pPr>
      <w:keepNext/>
      <w:keepLines/>
      <w:numPr>
        <w:ilvl w:val="6"/>
        <w:numId w:val="1"/>
      </w:numPr>
      <w:spacing w:before="40" w:after="0"/>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uiPriority w:val="9"/>
    <w:semiHidden/>
    <w:unhideWhenUsed/>
    <w:qFormat/>
    <w:rsid w:val="0088392A"/>
    <w:pPr>
      <w:keepNext/>
      <w:keepLines/>
      <w:numPr>
        <w:ilvl w:val="7"/>
        <w:numId w:val="1"/>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88392A"/>
    <w:pPr>
      <w:keepNext/>
      <w:keepLines/>
      <w:numPr>
        <w:ilvl w:val="8"/>
        <w:numId w:val="1"/>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aliases w:val="List Paragraph1,Recommendation,List Paragraph11,L,F5 List Paragraph,Dot pt,CV text,Table text,List Paragraph111,Medium Grid 1 - Accent 21,Numbered Paragraph,List Paragraph2,Bulleted Para,NFP GP Bulleted List,FooterText,numbered,列出段落,列出段落1"/>
    <w:basedOn w:val="Normal"/>
    <w:link w:val="ListParagraphChar"/>
    <w:autoRedefine/>
    <w:uiPriority w:val="34"/>
    <w:qFormat/>
    <w:rsid w:val="00BF0373"/>
    <w:pPr>
      <w:numPr>
        <w:numId w:val="21"/>
      </w:numPr>
      <w:spacing w:before="120" w:after="120"/>
      <w:jc w:val="both"/>
    </w:pPr>
    <w:rPr>
      <w:rFonts w:eastAsia="Times New Roman" w:cs="Times New Roman"/>
      <w:color w:val="000000" w:themeColor="text1"/>
      <w:szCs w:val="18"/>
      <w:lang w:eastAsia="en-AU"/>
    </w:rPr>
  </w:style>
  <w:style w:type="paragraph" w:styleId="Header">
    <w:name w:val="header"/>
    <w:basedOn w:val="Normal"/>
    <w:link w:val="HeaderChar"/>
    <w:uiPriority w:val="99"/>
    <w:unhideWhenUsed/>
    <w:rsid w:val="005C529F"/>
    <w:pPr>
      <w:tabs>
        <w:tab w:val="center" w:pos="4680"/>
        <w:tab w:val="right" w:pos="9360"/>
      </w:tabs>
    </w:pPr>
  </w:style>
  <w:style w:type="character" w:customStyle="1" w:styleId="HeaderChar">
    <w:name w:val="Header Char"/>
    <w:basedOn w:val="DefaultParagraphFont"/>
    <w:link w:val="Header"/>
    <w:uiPriority w:val="99"/>
    <w:rsid w:val="005C529F"/>
  </w:style>
  <w:style w:type="paragraph" w:styleId="Footer">
    <w:name w:val="footer"/>
    <w:basedOn w:val="Normal"/>
    <w:link w:val="FooterChar"/>
    <w:uiPriority w:val="99"/>
    <w:unhideWhenUsed/>
    <w:rsid w:val="005C529F"/>
    <w:pPr>
      <w:tabs>
        <w:tab w:val="center" w:pos="4680"/>
        <w:tab w:val="right" w:pos="9360"/>
      </w:tabs>
    </w:pPr>
  </w:style>
  <w:style w:type="character" w:customStyle="1" w:styleId="FooterChar">
    <w:name w:val="Footer Char"/>
    <w:basedOn w:val="DefaultParagraphFont"/>
    <w:link w:val="Footer"/>
    <w:uiPriority w:val="99"/>
    <w:rsid w:val="005C529F"/>
  </w:style>
  <w:style w:type="character" w:styleId="PageNumber">
    <w:name w:val="page number"/>
    <w:basedOn w:val="DefaultParagraphFont"/>
    <w:uiPriority w:val="99"/>
    <w:semiHidden/>
    <w:unhideWhenUsed/>
    <w:rsid w:val="0014791D"/>
  </w:style>
  <w:style w:type="character" w:customStyle="1" w:styleId="Heading1Char">
    <w:name w:val="Heading 1 Char"/>
    <w:basedOn w:val="DefaultParagraphFont"/>
    <w:link w:val="Heading1"/>
    <w:uiPriority w:val="9"/>
    <w:rsid w:val="00056B99"/>
    <w:rPr>
      <w:rFonts w:ascii="Arial Bold" w:eastAsiaTheme="majorEastAsia" w:hAnsi="Arial Bold" w:cstheme="majorBidi"/>
      <w:b/>
      <w:caps/>
      <w:color w:val="002060"/>
      <w:sz w:val="32"/>
      <w:szCs w:val="32"/>
    </w:rPr>
  </w:style>
  <w:style w:type="paragraph" w:styleId="TOCHeading">
    <w:name w:val="TOC Heading"/>
    <w:basedOn w:val="Heading1"/>
    <w:next w:val="Normal"/>
    <w:uiPriority w:val="39"/>
    <w:unhideWhenUsed/>
    <w:qFormat/>
    <w:rsid w:val="00C16502"/>
    <w:pPr>
      <w:spacing w:before="480" w:line="276" w:lineRule="auto"/>
      <w:outlineLvl w:val="9"/>
    </w:pPr>
    <w:rPr>
      <w:rFonts w:cs="Times New Roman (Headings CS)"/>
      <w:b w:val="0"/>
      <w:bCs/>
      <w:szCs w:val="28"/>
      <w:lang w:val="en-US"/>
    </w:rPr>
  </w:style>
  <w:style w:type="paragraph" w:styleId="TOC1">
    <w:name w:val="toc 1"/>
    <w:basedOn w:val="Normal"/>
    <w:next w:val="Normal"/>
    <w:autoRedefine/>
    <w:uiPriority w:val="39"/>
    <w:unhideWhenUsed/>
    <w:rsid w:val="007D7358"/>
    <w:pPr>
      <w:tabs>
        <w:tab w:val="right" w:leader="dot" w:pos="9010"/>
      </w:tabs>
      <w:spacing w:before="120" w:after="0"/>
    </w:pPr>
    <w:rPr>
      <w:rFonts w:cs="Times New Roman (Body CS)"/>
      <w:b/>
      <w:bCs/>
      <w:noProof/>
      <w:color w:val="002060"/>
      <w:sz w:val="26"/>
      <w:szCs w:val="26"/>
    </w:rPr>
  </w:style>
  <w:style w:type="character" w:styleId="Hyperlink">
    <w:name w:val="Hyperlink"/>
    <w:basedOn w:val="DefaultParagraphFont"/>
    <w:uiPriority w:val="99"/>
    <w:unhideWhenUsed/>
    <w:rsid w:val="00447B6F"/>
    <w:rPr>
      <w:color w:val="0563C1" w:themeColor="hyperlink"/>
      <w:u w:val="single"/>
    </w:rPr>
  </w:style>
  <w:style w:type="paragraph" w:styleId="TOC2">
    <w:name w:val="toc 2"/>
    <w:basedOn w:val="Normal"/>
    <w:next w:val="Normal"/>
    <w:autoRedefine/>
    <w:uiPriority w:val="39"/>
    <w:unhideWhenUsed/>
    <w:rsid w:val="00C16502"/>
    <w:pPr>
      <w:spacing w:before="120" w:after="0"/>
      <w:ind w:left="220"/>
    </w:pPr>
    <w:rPr>
      <w:rFonts w:cs="Times New Roman (Body CS)"/>
      <w:b/>
      <w:bCs/>
      <w:color w:val="002060"/>
      <w:sz w:val="24"/>
      <w:szCs w:val="22"/>
    </w:rPr>
  </w:style>
  <w:style w:type="paragraph" w:styleId="TOC3">
    <w:name w:val="toc 3"/>
    <w:basedOn w:val="Normal"/>
    <w:next w:val="Normal"/>
    <w:autoRedefine/>
    <w:uiPriority w:val="39"/>
    <w:unhideWhenUsed/>
    <w:rsid w:val="00447B6F"/>
    <w:pPr>
      <w:spacing w:after="0"/>
      <w:ind w:left="440"/>
    </w:pPr>
    <w:rPr>
      <w:rFonts w:asciiTheme="minorHAnsi" w:hAnsiTheme="minorHAnsi"/>
      <w:sz w:val="20"/>
      <w:szCs w:val="20"/>
    </w:rPr>
  </w:style>
  <w:style w:type="paragraph" w:styleId="TOC4">
    <w:name w:val="toc 4"/>
    <w:basedOn w:val="Normal"/>
    <w:next w:val="Normal"/>
    <w:autoRedefine/>
    <w:uiPriority w:val="39"/>
    <w:unhideWhenUsed/>
    <w:rsid w:val="00447B6F"/>
    <w:pPr>
      <w:spacing w:after="0"/>
      <w:ind w:left="660"/>
    </w:pPr>
    <w:rPr>
      <w:rFonts w:asciiTheme="minorHAnsi" w:hAnsiTheme="minorHAnsi"/>
      <w:sz w:val="20"/>
      <w:szCs w:val="20"/>
    </w:rPr>
  </w:style>
  <w:style w:type="paragraph" w:styleId="TOC5">
    <w:name w:val="toc 5"/>
    <w:basedOn w:val="Normal"/>
    <w:next w:val="Normal"/>
    <w:autoRedefine/>
    <w:uiPriority w:val="39"/>
    <w:unhideWhenUsed/>
    <w:rsid w:val="00447B6F"/>
    <w:pPr>
      <w:spacing w:after="0"/>
      <w:ind w:left="880"/>
    </w:pPr>
    <w:rPr>
      <w:rFonts w:asciiTheme="minorHAnsi" w:hAnsiTheme="minorHAnsi"/>
      <w:sz w:val="20"/>
      <w:szCs w:val="20"/>
    </w:rPr>
  </w:style>
  <w:style w:type="paragraph" w:styleId="TOC6">
    <w:name w:val="toc 6"/>
    <w:basedOn w:val="Normal"/>
    <w:next w:val="Normal"/>
    <w:autoRedefine/>
    <w:uiPriority w:val="39"/>
    <w:unhideWhenUsed/>
    <w:rsid w:val="00447B6F"/>
    <w:pPr>
      <w:spacing w:after="0"/>
      <w:ind w:left="1100"/>
    </w:pPr>
    <w:rPr>
      <w:rFonts w:asciiTheme="minorHAnsi" w:hAnsiTheme="minorHAnsi"/>
      <w:sz w:val="20"/>
      <w:szCs w:val="20"/>
    </w:rPr>
  </w:style>
  <w:style w:type="paragraph" w:styleId="TOC7">
    <w:name w:val="toc 7"/>
    <w:basedOn w:val="Normal"/>
    <w:next w:val="Normal"/>
    <w:autoRedefine/>
    <w:uiPriority w:val="39"/>
    <w:unhideWhenUsed/>
    <w:rsid w:val="00447B6F"/>
    <w:pPr>
      <w:spacing w:after="0"/>
      <w:ind w:left="1320"/>
    </w:pPr>
    <w:rPr>
      <w:rFonts w:asciiTheme="minorHAnsi" w:hAnsiTheme="minorHAnsi"/>
      <w:sz w:val="20"/>
      <w:szCs w:val="20"/>
    </w:rPr>
  </w:style>
  <w:style w:type="paragraph" w:styleId="TOC8">
    <w:name w:val="toc 8"/>
    <w:basedOn w:val="Normal"/>
    <w:next w:val="Normal"/>
    <w:autoRedefine/>
    <w:uiPriority w:val="39"/>
    <w:unhideWhenUsed/>
    <w:rsid w:val="00447B6F"/>
    <w:pPr>
      <w:spacing w:after="0"/>
      <w:ind w:left="1540"/>
    </w:pPr>
    <w:rPr>
      <w:rFonts w:asciiTheme="minorHAnsi" w:hAnsiTheme="minorHAnsi"/>
      <w:sz w:val="20"/>
      <w:szCs w:val="20"/>
    </w:rPr>
  </w:style>
  <w:style w:type="paragraph" w:styleId="TOC9">
    <w:name w:val="toc 9"/>
    <w:basedOn w:val="Normal"/>
    <w:next w:val="Normal"/>
    <w:autoRedefine/>
    <w:uiPriority w:val="39"/>
    <w:unhideWhenUsed/>
    <w:rsid w:val="00447B6F"/>
    <w:pPr>
      <w:spacing w:after="0"/>
      <w:ind w:left="1760"/>
    </w:pPr>
    <w:rPr>
      <w:rFonts w:asciiTheme="minorHAnsi" w:hAnsiTheme="minorHAnsi"/>
      <w:sz w:val="20"/>
      <w:szCs w:val="20"/>
    </w:rPr>
  </w:style>
  <w:style w:type="character" w:customStyle="1" w:styleId="Heading2Char">
    <w:name w:val="Heading 2 Char"/>
    <w:basedOn w:val="DefaultParagraphFont"/>
    <w:link w:val="Heading2"/>
    <w:rsid w:val="00056B99"/>
    <w:rPr>
      <w:rFonts w:ascii="Arial" w:eastAsiaTheme="majorEastAsia" w:hAnsi="Arial" w:cs="Times New Roman (Headings CS)"/>
      <w:b/>
      <w:caps/>
      <w:color w:val="002060"/>
      <w:szCs w:val="26"/>
    </w:rPr>
  </w:style>
  <w:style w:type="table" w:styleId="TableGrid">
    <w:name w:val="Table Grid"/>
    <w:basedOn w:val="TableNormal"/>
    <w:uiPriority w:val="39"/>
    <w:rsid w:val="00965C1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heading">
    <w:name w:val="Table heading"/>
    <w:qFormat/>
    <w:rsid w:val="00933211"/>
    <w:rPr>
      <w:rFonts w:ascii="Arial" w:eastAsiaTheme="majorEastAsia" w:hAnsi="Arial" w:cs="Times New Roman (Headings CS)"/>
      <w:b/>
      <w:color w:val="002060"/>
      <w:sz w:val="22"/>
      <w:szCs w:val="26"/>
    </w:rPr>
  </w:style>
  <w:style w:type="paragraph" w:customStyle="1" w:styleId="TableText">
    <w:name w:val="Table Text"/>
    <w:qFormat/>
    <w:rsid w:val="00C71BE4"/>
    <w:rPr>
      <w:rFonts w:ascii="Arial" w:hAnsi="Arial"/>
      <w:sz w:val="22"/>
    </w:rPr>
  </w:style>
  <w:style w:type="table" w:styleId="TableGridLight">
    <w:name w:val="Grid Table Light"/>
    <w:basedOn w:val="TableNormal"/>
    <w:uiPriority w:val="40"/>
    <w:rsid w:val="00CC4209"/>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GridTable5Dark-Accent1">
    <w:name w:val="Grid Table 5 Dark Accent 1"/>
    <w:basedOn w:val="TableNormal"/>
    <w:uiPriority w:val="50"/>
    <w:rsid w:val="00CC42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paragraph" w:customStyle="1" w:styleId="Reverseheading">
    <w:name w:val="Reverse heading"/>
    <w:qFormat/>
    <w:rsid w:val="00B47815"/>
    <w:pPr>
      <w:spacing w:line="360" w:lineRule="auto"/>
    </w:pPr>
    <w:rPr>
      <w:rFonts w:ascii="Arial" w:hAnsi="Arial"/>
      <w:color w:val="FFFFFF" w:themeColor="background1"/>
      <w:lang w:val="en-US"/>
    </w:rPr>
  </w:style>
  <w:style w:type="paragraph" w:customStyle="1" w:styleId="Reversetext">
    <w:name w:val="Reverse text"/>
    <w:basedOn w:val="Normal"/>
    <w:qFormat/>
    <w:rsid w:val="00917B92"/>
    <w:pPr>
      <w:spacing w:after="0" w:line="360" w:lineRule="auto"/>
    </w:pPr>
    <w:rPr>
      <w:color w:val="FFFFFF" w:themeColor="background1"/>
      <w:szCs w:val="18"/>
      <w:lang w:val="en-US"/>
    </w:rPr>
  </w:style>
  <w:style w:type="paragraph" w:styleId="BalloonText">
    <w:name w:val="Balloon Text"/>
    <w:basedOn w:val="Normal"/>
    <w:link w:val="BalloonTextChar"/>
    <w:uiPriority w:val="99"/>
    <w:semiHidden/>
    <w:unhideWhenUsed/>
    <w:rsid w:val="00B97EDC"/>
    <w:pPr>
      <w:spacing w:after="0" w:line="240" w:lineRule="auto"/>
    </w:pPr>
    <w:rPr>
      <w:rFonts w:ascii="Times New Roman" w:hAnsi="Times New Roman" w:cs="Times New Roman"/>
      <w:szCs w:val="18"/>
    </w:rPr>
  </w:style>
  <w:style w:type="character" w:customStyle="1" w:styleId="BalloonTextChar">
    <w:name w:val="Balloon Text Char"/>
    <w:basedOn w:val="DefaultParagraphFont"/>
    <w:link w:val="BalloonText"/>
    <w:uiPriority w:val="99"/>
    <w:semiHidden/>
    <w:rsid w:val="00B97EDC"/>
    <w:rPr>
      <w:rFonts w:ascii="Times New Roman" w:hAnsi="Times New Roman" w:cs="Times New Roman"/>
      <w:sz w:val="18"/>
      <w:szCs w:val="18"/>
    </w:rPr>
  </w:style>
  <w:style w:type="paragraph" w:styleId="NoSpacing">
    <w:name w:val="No Spacing"/>
    <w:link w:val="NoSpacingChar"/>
    <w:uiPriority w:val="1"/>
    <w:qFormat/>
    <w:rsid w:val="003F4404"/>
    <w:rPr>
      <w:rFonts w:eastAsiaTheme="minorEastAsia"/>
      <w:sz w:val="22"/>
      <w:szCs w:val="22"/>
      <w:lang w:val="en-US" w:eastAsia="zh-CN"/>
    </w:rPr>
  </w:style>
  <w:style w:type="character" w:customStyle="1" w:styleId="NoSpacingChar">
    <w:name w:val="No Spacing Char"/>
    <w:basedOn w:val="DefaultParagraphFont"/>
    <w:link w:val="NoSpacing"/>
    <w:uiPriority w:val="1"/>
    <w:rsid w:val="003F4404"/>
    <w:rPr>
      <w:rFonts w:eastAsiaTheme="minorEastAsia"/>
      <w:sz w:val="22"/>
      <w:szCs w:val="22"/>
      <w:lang w:val="en-US" w:eastAsia="zh-CN"/>
    </w:rPr>
  </w:style>
  <w:style w:type="character" w:customStyle="1" w:styleId="Heading3Char">
    <w:name w:val="Heading 3 Char"/>
    <w:basedOn w:val="DefaultParagraphFont"/>
    <w:link w:val="Heading3"/>
    <w:rsid w:val="00B27EA1"/>
    <w:rPr>
      <w:rFonts w:asciiTheme="majorHAnsi" w:eastAsiaTheme="majorEastAsia" w:hAnsiTheme="majorHAnsi" w:cstheme="majorBidi"/>
      <w:color w:val="1F3763" w:themeColor="accent1" w:themeShade="7F"/>
    </w:rPr>
  </w:style>
  <w:style w:type="paragraph" w:styleId="Caption">
    <w:name w:val="caption"/>
    <w:basedOn w:val="Normal"/>
    <w:next w:val="Normal"/>
    <w:link w:val="CaptionChar"/>
    <w:uiPriority w:val="35"/>
    <w:unhideWhenUsed/>
    <w:qFormat/>
    <w:rsid w:val="00100633"/>
    <w:pPr>
      <w:spacing w:after="120" w:line="360" w:lineRule="auto"/>
      <w:jc w:val="center"/>
    </w:pPr>
    <w:rPr>
      <w:iCs/>
      <w:color w:val="44546A" w:themeColor="text2"/>
      <w:sz w:val="20"/>
      <w:szCs w:val="18"/>
      <w:lang w:val="en-GB"/>
    </w:rPr>
  </w:style>
  <w:style w:type="character" w:customStyle="1" w:styleId="CaptionChar">
    <w:name w:val="Caption Char"/>
    <w:basedOn w:val="DefaultParagraphFont"/>
    <w:link w:val="Caption"/>
    <w:uiPriority w:val="35"/>
    <w:rsid w:val="00100633"/>
    <w:rPr>
      <w:rFonts w:ascii="Arial" w:hAnsi="Arial"/>
      <w:iCs/>
      <w:color w:val="44546A" w:themeColor="text2"/>
      <w:sz w:val="20"/>
      <w:szCs w:val="18"/>
      <w:lang w:val="en-GB"/>
    </w:rPr>
  </w:style>
  <w:style w:type="character" w:customStyle="1" w:styleId="Heading4Char">
    <w:name w:val="Heading 4 Char"/>
    <w:basedOn w:val="DefaultParagraphFont"/>
    <w:link w:val="Heading4"/>
    <w:uiPriority w:val="9"/>
    <w:rsid w:val="0088392A"/>
    <w:rPr>
      <w:rFonts w:asciiTheme="majorHAnsi" w:eastAsiaTheme="majorEastAsia" w:hAnsiTheme="majorHAnsi" w:cstheme="majorBidi"/>
      <w:i/>
      <w:iCs/>
      <w:color w:val="2F5496" w:themeColor="accent1" w:themeShade="BF"/>
      <w:sz w:val="22"/>
    </w:rPr>
  </w:style>
  <w:style w:type="character" w:customStyle="1" w:styleId="Heading5Char">
    <w:name w:val="Heading 5 Char"/>
    <w:basedOn w:val="DefaultParagraphFont"/>
    <w:link w:val="Heading5"/>
    <w:uiPriority w:val="9"/>
    <w:rsid w:val="0088392A"/>
    <w:rPr>
      <w:rFonts w:asciiTheme="majorHAnsi" w:eastAsiaTheme="majorEastAsia" w:hAnsiTheme="majorHAnsi" w:cstheme="majorBidi"/>
      <w:color w:val="2F5496" w:themeColor="accent1" w:themeShade="BF"/>
      <w:sz w:val="22"/>
    </w:rPr>
  </w:style>
  <w:style w:type="character" w:customStyle="1" w:styleId="Heading6Char">
    <w:name w:val="Heading 6 Char"/>
    <w:basedOn w:val="DefaultParagraphFont"/>
    <w:link w:val="Heading6"/>
    <w:uiPriority w:val="9"/>
    <w:semiHidden/>
    <w:rsid w:val="0088392A"/>
    <w:rPr>
      <w:rFonts w:asciiTheme="majorHAnsi" w:eastAsiaTheme="majorEastAsia" w:hAnsiTheme="majorHAnsi" w:cstheme="majorBidi"/>
      <w:color w:val="1F3763" w:themeColor="accent1" w:themeShade="7F"/>
      <w:sz w:val="22"/>
    </w:rPr>
  </w:style>
  <w:style w:type="character" w:customStyle="1" w:styleId="Heading7Char">
    <w:name w:val="Heading 7 Char"/>
    <w:basedOn w:val="DefaultParagraphFont"/>
    <w:link w:val="Heading7"/>
    <w:uiPriority w:val="9"/>
    <w:semiHidden/>
    <w:rsid w:val="0088392A"/>
    <w:rPr>
      <w:rFonts w:asciiTheme="majorHAnsi" w:eastAsiaTheme="majorEastAsia" w:hAnsiTheme="majorHAnsi" w:cstheme="majorBidi"/>
      <w:i/>
      <w:iCs/>
      <w:color w:val="1F3763" w:themeColor="accent1" w:themeShade="7F"/>
      <w:sz w:val="22"/>
    </w:rPr>
  </w:style>
  <w:style w:type="character" w:customStyle="1" w:styleId="Heading8Char">
    <w:name w:val="Heading 8 Char"/>
    <w:basedOn w:val="DefaultParagraphFont"/>
    <w:link w:val="Heading8"/>
    <w:uiPriority w:val="9"/>
    <w:semiHidden/>
    <w:rsid w:val="0088392A"/>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88392A"/>
    <w:rPr>
      <w:rFonts w:asciiTheme="majorHAnsi" w:eastAsiaTheme="majorEastAsia" w:hAnsiTheme="majorHAnsi" w:cstheme="majorBidi"/>
      <w:i/>
      <w:iCs/>
      <w:color w:val="272727" w:themeColor="text1" w:themeTint="D8"/>
      <w:sz w:val="21"/>
      <w:szCs w:val="21"/>
    </w:rPr>
  </w:style>
  <w:style w:type="character" w:styleId="CommentReference">
    <w:name w:val="annotation reference"/>
    <w:basedOn w:val="DefaultParagraphFont"/>
    <w:uiPriority w:val="99"/>
    <w:semiHidden/>
    <w:unhideWhenUsed/>
    <w:rsid w:val="00FC1EEF"/>
    <w:rPr>
      <w:sz w:val="16"/>
      <w:szCs w:val="16"/>
    </w:rPr>
  </w:style>
  <w:style w:type="paragraph" w:styleId="CommentText">
    <w:name w:val="annotation text"/>
    <w:basedOn w:val="Normal"/>
    <w:link w:val="CommentTextChar"/>
    <w:uiPriority w:val="99"/>
    <w:unhideWhenUsed/>
    <w:rsid w:val="00FC1EEF"/>
    <w:pPr>
      <w:spacing w:line="240" w:lineRule="auto"/>
    </w:pPr>
    <w:rPr>
      <w:sz w:val="20"/>
      <w:szCs w:val="20"/>
    </w:rPr>
  </w:style>
  <w:style w:type="character" w:customStyle="1" w:styleId="CommentTextChar">
    <w:name w:val="Comment Text Char"/>
    <w:basedOn w:val="DefaultParagraphFont"/>
    <w:link w:val="CommentText"/>
    <w:uiPriority w:val="99"/>
    <w:rsid w:val="00FC1EEF"/>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A47C9A"/>
    <w:rPr>
      <w:b/>
      <w:bCs/>
    </w:rPr>
  </w:style>
  <w:style w:type="character" w:customStyle="1" w:styleId="CommentSubjectChar">
    <w:name w:val="Comment Subject Char"/>
    <w:basedOn w:val="CommentTextChar"/>
    <w:link w:val="CommentSubject"/>
    <w:uiPriority w:val="99"/>
    <w:semiHidden/>
    <w:rsid w:val="00A47C9A"/>
    <w:rPr>
      <w:rFonts w:ascii="Arial" w:hAnsi="Arial"/>
      <w:b/>
      <w:bCs/>
      <w:sz w:val="20"/>
      <w:szCs w:val="20"/>
    </w:rPr>
  </w:style>
  <w:style w:type="paragraph" w:styleId="TableofFigures">
    <w:name w:val="table of figures"/>
    <w:basedOn w:val="Normal"/>
    <w:next w:val="Normal"/>
    <w:uiPriority w:val="99"/>
    <w:unhideWhenUsed/>
    <w:rsid w:val="00E603DB"/>
    <w:pPr>
      <w:spacing w:after="0"/>
    </w:pPr>
  </w:style>
  <w:style w:type="paragraph" w:styleId="Bibliography">
    <w:name w:val="Bibliography"/>
    <w:basedOn w:val="Normal"/>
    <w:next w:val="Normal"/>
    <w:uiPriority w:val="37"/>
    <w:unhideWhenUsed/>
    <w:rsid w:val="00475379"/>
  </w:style>
  <w:style w:type="paragraph" w:customStyle="1" w:styleId="EndNoteBibliography">
    <w:name w:val="EndNote Bibliography"/>
    <w:basedOn w:val="Normal"/>
    <w:link w:val="EndNoteBibliographyChar"/>
    <w:rsid w:val="00475379"/>
    <w:pPr>
      <w:spacing w:after="160" w:line="240" w:lineRule="auto"/>
    </w:pPr>
    <w:rPr>
      <w:rFonts w:ascii="Times New Roman" w:hAnsi="Times New Roman" w:cs="Times New Roman"/>
      <w:noProof/>
      <w:szCs w:val="22"/>
      <w:lang w:val="en-US"/>
    </w:rPr>
  </w:style>
  <w:style w:type="character" w:customStyle="1" w:styleId="EndNoteBibliographyChar">
    <w:name w:val="EndNote Bibliography Char"/>
    <w:basedOn w:val="DefaultParagraphFont"/>
    <w:link w:val="EndNoteBibliography"/>
    <w:rsid w:val="00475379"/>
    <w:rPr>
      <w:rFonts w:ascii="Times New Roman" w:hAnsi="Times New Roman" w:cs="Times New Roman"/>
      <w:noProof/>
      <w:sz w:val="22"/>
      <w:szCs w:val="22"/>
      <w:lang w:val="en-US"/>
    </w:rPr>
  </w:style>
  <w:style w:type="table" w:styleId="PlainTable2">
    <w:name w:val="Plain Table 2"/>
    <w:basedOn w:val="TableNormal"/>
    <w:uiPriority w:val="42"/>
    <w:rsid w:val="00191B1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ListTable1Light">
    <w:name w:val="List Table 1 Light"/>
    <w:basedOn w:val="TableNormal"/>
    <w:uiPriority w:val="46"/>
    <w:rsid w:val="00191B1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PlainTable4">
    <w:name w:val="Plain Table 4"/>
    <w:basedOn w:val="TableNormal"/>
    <w:uiPriority w:val="44"/>
    <w:rsid w:val="00191B1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TableGridLight1">
    <w:name w:val="Table Grid Light1"/>
    <w:basedOn w:val="TableNormal"/>
    <w:uiPriority w:val="40"/>
    <w:rsid w:val="00EE6F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customStyle="1" w:styleId="GridTable5Dark-Accent11">
    <w:name w:val="Grid Table 5 Dark - Accent 11"/>
    <w:basedOn w:val="TableNormal"/>
    <w:uiPriority w:val="50"/>
    <w:rsid w:val="00EE6F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paragraph" w:styleId="BodyText">
    <w:name w:val="Body Text"/>
    <w:basedOn w:val="Normal"/>
    <w:link w:val="BodyTextChar"/>
    <w:rsid w:val="00EE6FD1"/>
    <w:pPr>
      <w:spacing w:after="120" w:line="240" w:lineRule="auto"/>
    </w:pPr>
    <w:rPr>
      <w:rFonts w:eastAsia="Times New Roman" w:cs="Times New Roman"/>
      <w:szCs w:val="22"/>
    </w:rPr>
  </w:style>
  <w:style w:type="character" w:customStyle="1" w:styleId="BodyTextChar">
    <w:name w:val="Body Text Char"/>
    <w:basedOn w:val="DefaultParagraphFont"/>
    <w:link w:val="BodyText"/>
    <w:rsid w:val="00EE6FD1"/>
    <w:rPr>
      <w:rFonts w:ascii="Arial" w:eastAsia="Times New Roman" w:hAnsi="Arial" w:cs="Times New Roman"/>
      <w:sz w:val="22"/>
      <w:szCs w:val="22"/>
    </w:rPr>
  </w:style>
  <w:style w:type="paragraph" w:customStyle="1" w:styleId="Default">
    <w:name w:val="Default"/>
    <w:uiPriority w:val="99"/>
    <w:rsid w:val="00EE6FD1"/>
    <w:pPr>
      <w:autoSpaceDE w:val="0"/>
      <w:autoSpaceDN w:val="0"/>
      <w:adjustRightInd w:val="0"/>
    </w:pPr>
    <w:rPr>
      <w:rFonts w:ascii="Arial" w:eastAsia="SimSun" w:hAnsi="Arial" w:cs="Times New Roman"/>
      <w:color w:val="000000"/>
      <w:lang w:eastAsia="zh-CN"/>
    </w:rPr>
  </w:style>
  <w:style w:type="paragraph" w:styleId="FootnoteText">
    <w:name w:val="footnote text"/>
    <w:basedOn w:val="Normal"/>
    <w:link w:val="FootnoteTextChar"/>
    <w:uiPriority w:val="99"/>
    <w:unhideWhenUsed/>
    <w:rsid w:val="00EE6FD1"/>
    <w:pPr>
      <w:spacing w:after="0" w:line="240" w:lineRule="auto"/>
    </w:pPr>
    <w:rPr>
      <w:rFonts w:eastAsia="Times New Roman" w:cs="Times New Roman"/>
      <w:sz w:val="20"/>
      <w:szCs w:val="20"/>
    </w:rPr>
  </w:style>
  <w:style w:type="character" w:customStyle="1" w:styleId="FootnoteTextChar">
    <w:name w:val="Footnote Text Char"/>
    <w:basedOn w:val="DefaultParagraphFont"/>
    <w:link w:val="FootnoteText"/>
    <w:uiPriority w:val="99"/>
    <w:rsid w:val="00EE6FD1"/>
    <w:rPr>
      <w:rFonts w:ascii="Arial" w:eastAsia="Times New Roman" w:hAnsi="Arial" w:cs="Times New Roman"/>
      <w:sz w:val="20"/>
      <w:szCs w:val="20"/>
    </w:rPr>
  </w:style>
  <w:style w:type="character" w:styleId="FootnoteReference">
    <w:name w:val="footnote reference"/>
    <w:basedOn w:val="DefaultParagraphFont"/>
    <w:uiPriority w:val="99"/>
    <w:semiHidden/>
    <w:unhideWhenUsed/>
    <w:rsid w:val="00EE6FD1"/>
    <w:rPr>
      <w:vertAlign w:val="superscript"/>
    </w:rPr>
  </w:style>
  <w:style w:type="paragraph" w:styleId="Title">
    <w:name w:val="Title"/>
    <w:basedOn w:val="Normal"/>
    <w:next w:val="Normal"/>
    <w:link w:val="TitleChar"/>
    <w:uiPriority w:val="10"/>
    <w:qFormat/>
    <w:rsid w:val="00EE6FD1"/>
    <w:pPr>
      <w:pBdr>
        <w:bottom w:val="single" w:sz="8" w:space="4" w:color="4472C4" w:themeColor="accent1"/>
      </w:pBdr>
      <w:spacing w:after="300" w:line="240" w:lineRule="auto"/>
      <w:contextualSpacing/>
    </w:pPr>
    <w:rPr>
      <w:rFonts w:asciiTheme="majorHAnsi" w:eastAsiaTheme="majorEastAsia" w:hAnsiTheme="majorHAnsi" w:cstheme="majorBidi"/>
      <w:color w:val="323E4F" w:themeColor="text2" w:themeShade="BF"/>
      <w:spacing w:val="5"/>
      <w:kern w:val="28"/>
      <w:sz w:val="52"/>
      <w:szCs w:val="52"/>
      <w:lang w:val="en-US" w:eastAsia="ja-JP"/>
    </w:rPr>
  </w:style>
  <w:style w:type="character" w:customStyle="1" w:styleId="TitleChar">
    <w:name w:val="Title Char"/>
    <w:basedOn w:val="DefaultParagraphFont"/>
    <w:link w:val="Title"/>
    <w:uiPriority w:val="10"/>
    <w:rsid w:val="00EE6FD1"/>
    <w:rPr>
      <w:rFonts w:asciiTheme="majorHAnsi" w:eastAsiaTheme="majorEastAsia" w:hAnsiTheme="majorHAnsi" w:cstheme="majorBidi"/>
      <w:color w:val="323E4F" w:themeColor="text2" w:themeShade="BF"/>
      <w:spacing w:val="5"/>
      <w:kern w:val="28"/>
      <w:sz w:val="52"/>
      <w:szCs w:val="52"/>
      <w:lang w:val="en-US" w:eastAsia="ja-JP"/>
    </w:rPr>
  </w:style>
  <w:style w:type="paragraph" w:styleId="Subtitle">
    <w:name w:val="Subtitle"/>
    <w:basedOn w:val="Normal"/>
    <w:next w:val="Normal"/>
    <w:link w:val="SubtitleChar"/>
    <w:uiPriority w:val="11"/>
    <w:qFormat/>
    <w:rsid w:val="00EE6FD1"/>
    <w:pPr>
      <w:numPr>
        <w:ilvl w:val="1"/>
      </w:numPr>
    </w:pPr>
    <w:rPr>
      <w:rFonts w:asciiTheme="majorHAnsi" w:eastAsiaTheme="majorEastAsia" w:hAnsiTheme="majorHAnsi" w:cstheme="majorBidi"/>
      <w:i/>
      <w:iCs/>
      <w:color w:val="4472C4" w:themeColor="accent1"/>
      <w:spacing w:val="15"/>
      <w:sz w:val="24"/>
      <w:lang w:val="en-US" w:eastAsia="ja-JP"/>
    </w:rPr>
  </w:style>
  <w:style w:type="character" w:customStyle="1" w:styleId="SubtitleChar">
    <w:name w:val="Subtitle Char"/>
    <w:basedOn w:val="DefaultParagraphFont"/>
    <w:link w:val="Subtitle"/>
    <w:uiPriority w:val="11"/>
    <w:rsid w:val="00EE6FD1"/>
    <w:rPr>
      <w:rFonts w:asciiTheme="majorHAnsi" w:eastAsiaTheme="majorEastAsia" w:hAnsiTheme="majorHAnsi" w:cstheme="majorBidi"/>
      <w:i/>
      <w:iCs/>
      <w:color w:val="4472C4" w:themeColor="accent1"/>
      <w:spacing w:val="15"/>
      <w:lang w:val="en-US" w:eastAsia="ja-JP"/>
    </w:rPr>
  </w:style>
  <w:style w:type="table" w:styleId="LightShading-Accent1">
    <w:name w:val="Light Shading Accent 1"/>
    <w:basedOn w:val="TableNormal"/>
    <w:uiPriority w:val="60"/>
    <w:rsid w:val="00EE6FD1"/>
    <w:rPr>
      <w:color w:val="2F5496" w:themeColor="accent1" w:themeShade="BF"/>
      <w:sz w:val="22"/>
      <w:szCs w:val="22"/>
    </w:rPr>
    <w:tblPr>
      <w:tblStyleRowBandSize w:val="1"/>
      <w:tblStyleColBandSize w:val="1"/>
      <w:tblBorders>
        <w:top w:val="single" w:sz="8" w:space="0" w:color="4472C4" w:themeColor="accent1"/>
        <w:bottom w:val="single" w:sz="8" w:space="0" w:color="4472C4" w:themeColor="accent1"/>
      </w:tblBorders>
    </w:tblPr>
    <w:tblStylePr w:type="fir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la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left w:val="nil"/>
          <w:right w:val="nil"/>
          <w:insideH w:val="nil"/>
          <w:insideV w:val="nil"/>
        </w:tcBorders>
        <w:shd w:val="clear" w:color="auto" w:fill="D0DBF0" w:themeFill="accent1" w:themeFillTint="3F"/>
      </w:tcPr>
    </w:tblStylePr>
  </w:style>
  <w:style w:type="table" w:styleId="LightList-Accent1">
    <w:name w:val="Light List Accent 1"/>
    <w:basedOn w:val="TableNormal"/>
    <w:uiPriority w:val="61"/>
    <w:rsid w:val="00EE6FD1"/>
    <w:rPr>
      <w:sz w:val="22"/>
      <w:szCs w:val="22"/>
    </w:r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pPr>
        <w:spacing w:before="0" w:after="0" w:line="240" w:lineRule="auto"/>
      </w:pPr>
      <w:rPr>
        <w:b/>
        <w:bCs/>
        <w:color w:val="FFFFFF" w:themeColor="background1"/>
      </w:rPr>
      <w:tblPr/>
      <w:tcPr>
        <w:shd w:val="clear" w:color="auto" w:fill="4472C4" w:themeFill="accent1"/>
      </w:tcPr>
    </w:tblStylePr>
    <w:tblStylePr w:type="lastRow">
      <w:pPr>
        <w:spacing w:before="0" w:after="0" w:line="240" w:lineRule="auto"/>
      </w:pPr>
      <w:rPr>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tcBorders>
      </w:tcPr>
    </w:tblStylePr>
    <w:tblStylePr w:type="firstCol">
      <w:rPr>
        <w:b/>
        <w:bCs/>
      </w:rPr>
    </w:tblStylePr>
    <w:tblStylePr w:type="lastCol">
      <w:rPr>
        <w:b/>
        <w:bCs/>
      </w:r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style>
  <w:style w:type="paragraph" w:styleId="NormalWeb">
    <w:name w:val="Normal (Web)"/>
    <w:basedOn w:val="Normal"/>
    <w:uiPriority w:val="99"/>
    <w:semiHidden/>
    <w:unhideWhenUsed/>
    <w:rsid w:val="00EE6FD1"/>
    <w:pPr>
      <w:spacing w:before="100" w:beforeAutospacing="1" w:after="100" w:afterAutospacing="1" w:line="240" w:lineRule="auto"/>
    </w:pPr>
    <w:rPr>
      <w:rFonts w:ascii="Times New Roman" w:eastAsia="Times New Roman" w:hAnsi="Times New Roman" w:cs="Times New Roman"/>
      <w:sz w:val="24"/>
      <w:lang w:eastAsia="en-AU"/>
    </w:rPr>
  </w:style>
  <w:style w:type="paragraph" w:customStyle="1" w:styleId="EndNoteBibliographyTitle">
    <w:name w:val="EndNote Bibliography Title"/>
    <w:basedOn w:val="Normal"/>
    <w:link w:val="EndNoteBibliographyTitleChar"/>
    <w:rsid w:val="00EE6FD1"/>
    <w:pPr>
      <w:spacing w:after="0"/>
      <w:jc w:val="center"/>
    </w:pPr>
    <w:rPr>
      <w:rFonts w:cs="Arial"/>
      <w:noProof/>
      <w:sz w:val="18"/>
      <w:szCs w:val="22"/>
      <w:lang w:val="en-US"/>
    </w:rPr>
  </w:style>
  <w:style w:type="character" w:customStyle="1" w:styleId="EndNoteBibliographyTitleChar">
    <w:name w:val="EndNote Bibliography Title Char"/>
    <w:basedOn w:val="DefaultParagraphFont"/>
    <w:link w:val="EndNoteBibliographyTitle"/>
    <w:rsid w:val="00EE6FD1"/>
    <w:rPr>
      <w:rFonts w:ascii="Arial" w:hAnsi="Arial" w:cs="Arial"/>
      <w:noProof/>
      <w:sz w:val="18"/>
      <w:szCs w:val="22"/>
      <w:lang w:val="en-US"/>
    </w:rPr>
  </w:style>
  <w:style w:type="character" w:customStyle="1" w:styleId="normaltextrun">
    <w:name w:val="normaltextrun"/>
    <w:basedOn w:val="DefaultParagraphFont"/>
    <w:rsid w:val="00EE6FD1"/>
  </w:style>
  <w:style w:type="character" w:customStyle="1" w:styleId="eop">
    <w:name w:val="eop"/>
    <w:basedOn w:val="DefaultParagraphFont"/>
    <w:rsid w:val="00EE6FD1"/>
  </w:style>
  <w:style w:type="character" w:styleId="Emphasis">
    <w:name w:val="Emphasis"/>
    <w:basedOn w:val="DefaultParagraphFont"/>
    <w:uiPriority w:val="20"/>
    <w:qFormat/>
    <w:rsid w:val="00EE6FD1"/>
    <w:rPr>
      <w:i/>
      <w:iCs/>
    </w:rPr>
  </w:style>
  <w:style w:type="paragraph" w:customStyle="1" w:styleId="EndNoteCategoryHeading">
    <w:name w:val="EndNote Category Heading"/>
    <w:basedOn w:val="Normal"/>
    <w:link w:val="EndNoteCategoryHeadingChar"/>
    <w:rsid w:val="00EE6FD1"/>
    <w:pPr>
      <w:spacing w:before="120" w:after="120"/>
    </w:pPr>
    <w:rPr>
      <w:b/>
      <w:noProof/>
      <w:sz w:val="18"/>
      <w:lang w:val="en-US"/>
    </w:rPr>
  </w:style>
  <w:style w:type="character" w:customStyle="1" w:styleId="EndNoteCategoryHeadingChar">
    <w:name w:val="EndNote Category Heading Char"/>
    <w:basedOn w:val="DefaultParagraphFont"/>
    <w:link w:val="EndNoteCategoryHeading"/>
    <w:rsid w:val="00EE6FD1"/>
    <w:rPr>
      <w:rFonts w:ascii="Arial" w:hAnsi="Arial"/>
      <w:b/>
      <w:noProof/>
      <w:sz w:val="18"/>
      <w:lang w:val="en-US"/>
    </w:rPr>
  </w:style>
  <w:style w:type="character" w:customStyle="1" w:styleId="UnresolvedMention1">
    <w:name w:val="Unresolved Mention1"/>
    <w:basedOn w:val="DefaultParagraphFont"/>
    <w:uiPriority w:val="99"/>
    <w:semiHidden/>
    <w:unhideWhenUsed/>
    <w:rsid w:val="00EE6FD1"/>
    <w:rPr>
      <w:color w:val="605E5C"/>
      <w:shd w:val="clear" w:color="auto" w:fill="E1DFDD"/>
    </w:rPr>
  </w:style>
  <w:style w:type="paragraph" w:customStyle="1" w:styleId="DecimalAligned">
    <w:name w:val="Decimal Aligned"/>
    <w:basedOn w:val="Normal"/>
    <w:uiPriority w:val="40"/>
    <w:qFormat/>
    <w:rsid w:val="00EE6FD1"/>
    <w:pPr>
      <w:tabs>
        <w:tab w:val="decimal" w:pos="360"/>
      </w:tabs>
    </w:pPr>
    <w:rPr>
      <w:rFonts w:asciiTheme="minorHAnsi" w:eastAsiaTheme="minorEastAsia" w:hAnsiTheme="minorHAnsi" w:cs="Times New Roman"/>
      <w:szCs w:val="22"/>
      <w:lang w:val="en-US"/>
    </w:rPr>
  </w:style>
  <w:style w:type="character" w:styleId="SubtleEmphasis">
    <w:name w:val="Subtle Emphasis"/>
    <w:basedOn w:val="DefaultParagraphFont"/>
    <w:uiPriority w:val="19"/>
    <w:qFormat/>
    <w:rsid w:val="00EE6FD1"/>
    <w:rPr>
      <w:i/>
      <w:iCs/>
    </w:rPr>
  </w:style>
  <w:style w:type="character" w:customStyle="1" w:styleId="ListParagraphChar">
    <w:name w:val="List Paragraph Char"/>
    <w:aliases w:val="List Paragraph1 Char,Recommendation Char,List Paragraph11 Char,L Char,F5 List Paragraph Char,Dot pt Char,CV text Char,Table text Char,List Paragraph111 Char,Medium Grid 1 - Accent 21 Char,Numbered Paragraph Char,List Paragraph2 Char"/>
    <w:basedOn w:val="DefaultParagraphFont"/>
    <w:link w:val="ListParagraph"/>
    <w:uiPriority w:val="34"/>
    <w:qFormat/>
    <w:locked/>
    <w:rsid w:val="00BF0373"/>
    <w:rPr>
      <w:rFonts w:ascii="Arial" w:eastAsia="Times New Roman" w:hAnsi="Arial" w:cs="Times New Roman"/>
      <w:color w:val="000000" w:themeColor="text1"/>
      <w:sz w:val="22"/>
      <w:szCs w:val="18"/>
      <w:lang w:eastAsia="en-AU"/>
    </w:rPr>
  </w:style>
  <w:style w:type="character" w:customStyle="1" w:styleId="mathspan">
    <w:name w:val="mathspan"/>
    <w:basedOn w:val="DefaultParagraphFont"/>
    <w:rsid w:val="00EE6FD1"/>
  </w:style>
  <w:style w:type="table" w:styleId="GridTable4-Accent1">
    <w:name w:val="Grid Table 4 Accent 1"/>
    <w:basedOn w:val="TableNormal"/>
    <w:uiPriority w:val="49"/>
    <w:rsid w:val="00EE6FD1"/>
    <w:rPr>
      <w:rFonts w:eastAsiaTheme="minorEastAsia"/>
      <w:sz w:val="22"/>
      <w:szCs w:val="22"/>
      <w:lang w:val="en-GB" w:eastAsia="zh-CN"/>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ghtShading">
    <w:name w:val="Light Shading"/>
    <w:basedOn w:val="TableNormal"/>
    <w:uiPriority w:val="60"/>
    <w:rsid w:val="00EE6FD1"/>
    <w:rPr>
      <w:rFonts w:eastAsiaTheme="minorEastAsia"/>
      <w:color w:val="000000" w:themeColor="text1" w:themeShade="BF"/>
      <w:sz w:val="22"/>
      <w:szCs w:val="22"/>
      <w:lang w:val="en-US" w:eastAsia="zh-CN"/>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GridTable1Light">
    <w:name w:val="Grid Table 1 Light"/>
    <w:basedOn w:val="TableNormal"/>
    <w:uiPriority w:val="46"/>
    <w:rsid w:val="00EE6F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ListTable4-Accent1">
    <w:name w:val="List Table 4 Accent 1"/>
    <w:basedOn w:val="TableNormal"/>
    <w:uiPriority w:val="49"/>
    <w:rsid w:val="00EE6FD1"/>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tcBorders>
        <w:shd w:val="clear" w:color="auto" w:fill="4472C4" w:themeFill="accent1"/>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3-Accent1">
    <w:name w:val="List Table 3 Accent 1"/>
    <w:basedOn w:val="TableNormal"/>
    <w:uiPriority w:val="48"/>
    <w:rsid w:val="00EE6FD1"/>
    <w:tblPr>
      <w:tblStyleRowBandSize w:val="1"/>
      <w:tblStyleColBandSize w:val="1"/>
      <w:tblBorders>
        <w:top w:val="single" w:sz="4" w:space="0" w:color="4472C4" w:themeColor="accent1"/>
        <w:left w:val="single" w:sz="4" w:space="0" w:color="4472C4" w:themeColor="accent1"/>
        <w:bottom w:val="single" w:sz="4" w:space="0" w:color="4472C4" w:themeColor="accent1"/>
        <w:right w:val="single" w:sz="4" w:space="0" w:color="4472C4" w:themeColor="accent1"/>
      </w:tblBorders>
    </w:tblPr>
    <w:tblStylePr w:type="firstRow">
      <w:rPr>
        <w:b/>
        <w:bCs/>
        <w:color w:val="FFFFFF" w:themeColor="background1"/>
      </w:rPr>
      <w:tblPr/>
      <w:tcPr>
        <w:shd w:val="clear" w:color="auto" w:fill="4472C4" w:themeFill="accent1"/>
      </w:tcPr>
    </w:tblStylePr>
    <w:tblStylePr w:type="lastRow">
      <w:rPr>
        <w:b/>
        <w:bCs/>
      </w:rPr>
      <w:tblPr/>
      <w:tcPr>
        <w:tcBorders>
          <w:top w:val="double" w:sz="4" w:space="0" w:color="4472C4"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472C4" w:themeColor="accent1"/>
          <w:right w:val="single" w:sz="4" w:space="0" w:color="4472C4" w:themeColor="accent1"/>
        </w:tcBorders>
      </w:tcPr>
    </w:tblStylePr>
    <w:tblStylePr w:type="band1Horz">
      <w:tblPr/>
      <w:tcPr>
        <w:tcBorders>
          <w:top w:val="single" w:sz="4" w:space="0" w:color="4472C4" w:themeColor="accent1"/>
          <w:bottom w:val="single" w:sz="4" w:space="0" w:color="4472C4"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themeColor="accent1"/>
          <w:left w:val="nil"/>
        </w:tcBorders>
      </w:tcPr>
    </w:tblStylePr>
    <w:tblStylePr w:type="swCell">
      <w:tblPr/>
      <w:tcPr>
        <w:tcBorders>
          <w:top w:val="double" w:sz="4" w:space="0" w:color="4472C4" w:themeColor="accent1"/>
          <w:right w:val="nil"/>
        </w:tcBorders>
      </w:tcPr>
    </w:tblStylePr>
  </w:style>
  <w:style w:type="character" w:styleId="UnresolvedMention">
    <w:name w:val="Unresolved Mention"/>
    <w:basedOn w:val="DefaultParagraphFont"/>
    <w:uiPriority w:val="99"/>
    <w:semiHidden/>
    <w:unhideWhenUsed/>
    <w:rsid w:val="00EE6FD1"/>
    <w:rPr>
      <w:color w:val="605E5C"/>
      <w:shd w:val="clear" w:color="auto" w:fill="E1DFDD"/>
    </w:rPr>
  </w:style>
  <w:style w:type="table" w:styleId="PlainTable1">
    <w:name w:val="Plain Table 1"/>
    <w:basedOn w:val="TableNormal"/>
    <w:uiPriority w:val="41"/>
    <w:rsid w:val="005A5504"/>
    <w:pPr>
      <w:jc w:val="center"/>
    </w:pPr>
    <w:rPr>
      <w:rFonts w:ascii="Arial" w:hAnsi="Arial"/>
      <w:sz w:val="20"/>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cPr>
      <w:vAlign w:val="center"/>
    </w:tc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Quote">
    <w:name w:val="Quote"/>
    <w:basedOn w:val="Normal"/>
    <w:next w:val="Normal"/>
    <w:link w:val="QuoteChar"/>
    <w:uiPriority w:val="29"/>
    <w:qFormat/>
    <w:rsid w:val="00925C10"/>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925C10"/>
    <w:rPr>
      <w:rFonts w:ascii="Arial" w:hAnsi="Arial"/>
      <w:i/>
      <w:iCs/>
      <w:color w:val="404040" w:themeColor="text1" w:themeTint="BF"/>
      <w:sz w:val="22"/>
    </w:rPr>
  </w:style>
  <w:style w:type="paragraph" w:styleId="Revision">
    <w:name w:val="Revision"/>
    <w:hidden/>
    <w:uiPriority w:val="99"/>
    <w:semiHidden/>
    <w:rsid w:val="0056046A"/>
    <w:rPr>
      <w:rFonts w:ascii="Arial" w:hAnsi="Arial"/>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8752528">
      <w:bodyDiv w:val="1"/>
      <w:marLeft w:val="0"/>
      <w:marRight w:val="0"/>
      <w:marTop w:val="0"/>
      <w:marBottom w:val="0"/>
      <w:divBdr>
        <w:top w:val="none" w:sz="0" w:space="0" w:color="auto"/>
        <w:left w:val="none" w:sz="0" w:space="0" w:color="auto"/>
        <w:bottom w:val="none" w:sz="0" w:space="0" w:color="auto"/>
        <w:right w:val="none" w:sz="0" w:space="0" w:color="auto"/>
      </w:divBdr>
    </w:div>
    <w:div w:id="42028112">
      <w:bodyDiv w:val="1"/>
      <w:marLeft w:val="0"/>
      <w:marRight w:val="0"/>
      <w:marTop w:val="0"/>
      <w:marBottom w:val="0"/>
      <w:divBdr>
        <w:top w:val="none" w:sz="0" w:space="0" w:color="auto"/>
        <w:left w:val="none" w:sz="0" w:space="0" w:color="auto"/>
        <w:bottom w:val="none" w:sz="0" w:space="0" w:color="auto"/>
        <w:right w:val="none" w:sz="0" w:space="0" w:color="auto"/>
      </w:divBdr>
    </w:div>
    <w:div w:id="53550647">
      <w:bodyDiv w:val="1"/>
      <w:marLeft w:val="0"/>
      <w:marRight w:val="0"/>
      <w:marTop w:val="0"/>
      <w:marBottom w:val="0"/>
      <w:divBdr>
        <w:top w:val="none" w:sz="0" w:space="0" w:color="auto"/>
        <w:left w:val="none" w:sz="0" w:space="0" w:color="auto"/>
        <w:bottom w:val="none" w:sz="0" w:space="0" w:color="auto"/>
        <w:right w:val="none" w:sz="0" w:space="0" w:color="auto"/>
      </w:divBdr>
    </w:div>
    <w:div w:id="62333790">
      <w:bodyDiv w:val="1"/>
      <w:marLeft w:val="0"/>
      <w:marRight w:val="0"/>
      <w:marTop w:val="0"/>
      <w:marBottom w:val="0"/>
      <w:divBdr>
        <w:top w:val="none" w:sz="0" w:space="0" w:color="auto"/>
        <w:left w:val="none" w:sz="0" w:space="0" w:color="auto"/>
        <w:bottom w:val="none" w:sz="0" w:space="0" w:color="auto"/>
        <w:right w:val="none" w:sz="0" w:space="0" w:color="auto"/>
      </w:divBdr>
    </w:div>
    <w:div w:id="65879508">
      <w:bodyDiv w:val="1"/>
      <w:marLeft w:val="0"/>
      <w:marRight w:val="0"/>
      <w:marTop w:val="0"/>
      <w:marBottom w:val="0"/>
      <w:divBdr>
        <w:top w:val="none" w:sz="0" w:space="0" w:color="auto"/>
        <w:left w:val="none" w:sz="0" w:space="0" w:color="auto"/>
        <w:bottom w:val="none" w:sz="0" w:space="0" w:color="auto"/>
        <w:right w:val="none" w:sz="0" w:space="0" w:color="auto"/>
      </w:divBdr>
    </w:div>
    <w:div w:id="89280580">
      <w:bodyDiv w:val="1"/>
      <w:marLeft w:val="0"/>
      <w:marRight w:val="0"/>
      <w:marTop w:val="0"/>
      <w:marBottom w:val="0"/>
      <w:divBdr>
        <w:top w:val="none" w:sz="0" w:space="0" w:color="auto"/>
        <w:left w:val="none" w:sz="0" w:space="0" w:color="auto"/>
        <w:bottom w:val="none" w:sz="0" w:space="0" w:color="auto"/>
        <w:right w:val="none" w:sz="0" w:space="0" w:color="auto"/>
      </w:divBdr>
    </w:div>
    <w:div w:id="93208188">
      <w:bodyDiv w:val="1"/>
      <w:marLeft w:val="0"/>
      <w:marRight w:val="0"/>
      <w:marTop w:val="0"/>
      <w:marBottom w:val="0"/>
      <w:divBdr>
        <w:top w:val="none" w:sz="0" w:space="0" w:color="auto"/>
        <w:left w:val="none" w:sz="0" w:space="0" w:color="auto"/>
        <w:bottom w:val="none" w:sz="0" w:space="0" w:color="auto"/>
        <w:right w:val="none" w:sz="0" w:space="0" w:color="auto"/>
      </w:divBdr>
    </w:div>
    <w:div w:id="125204115">
      <w:bodyDiv w:val="1"/>
      <w:marLeft w:val="0"/>
      <w:marRight w:val="0"/>
      <w:marTop w:val="0"/>
      <w:marBottom w:val="0"/>
      <w:divBdr>
        <w:top w:val="none" w:sz="0" w:space="0" w:color="auto"/>
        <w:left w:val="none" w:sz="0" w:space="0" w:color="auto"/>
        <w:bottom w:val="none" w:sz="0" w:space="0" w:color="auto"/>
        <w:right w:val="none" w:sz="0" w:space="0" w:color="auto"/>
      </w:divBdr>
    </w:div>
    <w:div w:id="153108605">
      <w:bodyDiv w:val="1"/>
      <w:marLeft w:val="0"/>
      <w:marRight w:val="0"/>
      <w:marTop w:val="0"/>
      <w:marBottom w:val="0"/>
      <w:divBdr>
        <w:top w:val="none" w:sz="0" w:space="0" w:color="auto"/>
        <w:left w:val="none" w:sz="0" w:space="0" w:color="auto"/>
        <w:bottom w:val="none" w:sz="0" w:space="0" w:color="auto"/>
        <w:right w:val="none" w:sz="0" w:space="0" w:color="auto"/>
      </w:divBdr>
    </w:div>
    <w:div w:id="153448127">
      <w:bodyDiv w:val="1"/>
      <w:marLeft w:val="0"/>
      <w:marRight w:val="0"/>
      <w:marTop w:val="0"/>
      <w:marBottom w:val="0"/>
      <w:divBdr>
        <w:top w:val="none" w:sz="0" w:space="0" w:color="auto"/>
        <w:left w:val="none" w:sz="0" w:space="0" w:color="auto"/>
        <w:bottom w:val="none" w:sz="0" w:space="0" w:color="auto"/>
        <w:right w:val="none" w:sz="0" w:space="0" w:color="auto"/>
      </w:divBdr>
    </w:div>
    <w:div w:id="165442983">
      <w:bodyDiv w:val="1"/>
      <w:marLeft w:val="0"/>
      <w:marRight w:val="0"/>
      <w:marTop w:val="0"/>
      <w:marBottom w:val="0"/>
      <w:divBdr>
        <w:top w:val="none" w:sz="0" w:space="0" w:color="auto"/>
        <w:left w:val="none" w:sz="0" w:space="0" w:color="auto"/>
        <w:bottom w:val="none" w:sz="0" w:space="0" w:color="auto"/>
        <w:right w:val="none" w:sz="0" w:space="0" w:color="auto"/>
      </w:divBdr>
    </w:div>
    <w:div w:id="189994161">
      <w:bodyDiv w:val="1"/>
      <w:marLeft w:val="0"/>
      <w:marRight w:val="0"/>
      <w:marTop w:val="0"/>
      <w:marBottom w:val="0"/>
      <w:divBdr>
        <w:top w:val="none" w:sz="0" w:space="0" w:color="auto"/>
        <w:left w:val="none" w:sz="0" w:space="0" w:color="auto"/>
        <w:bottom w:val="none" w:sz="0" w:space="0" w:color="auto"/>
        <w:right w:val="none" w:sz="0" w:space="0" w:color="auto"/>
      </w:divBdr>
    </w:div>
    <w:div w:id="219482557">
      <w:bodyDiv w:val="1"/>
      <w:marLeft w:val="0"/>
      <w:marRight w:val="0"/>
      <w:marTop w:val="0"/>
      <w:marBottom w:val="0"/>
      <w:divBdr>
        <w:top w:val="none" w:sz="0" w:space="0" w:color="auto"/>
        <w:left w:val="none" w:sz="0" w:space="0" w:color="auto"/>
        <w:bottom w:val="none" w:sz="0" w:space="0" w:color="auto"/>
        <w:right w:val="none" w:sz="0" w:space="0" w:color="auto"/>
      </w:divBdr>
    </w:div>
    <w:div w:id="238711023">
      <w:bodyDiv w:val="1"/>
      <w:marLeft w:val="0"/>
      <w:marRight w:val="0"/>
      <w:marTop w:val="0"/>
      <w:marBottom w:val="0"/>
      <w:divBdr>
        <w:top w:val="none" w:sz="0" w:space="0" w:color="auto"/>
        <w:left w:val="none" w:sz="0" w:space="0" w:color="auto"/>
        <w:bottom w:val="none" w:sz="0" w:space="0" w:color="auto"/>
        <w:right w:val="none" w:sz="0" w:space="0" w:color="auto"/>
      </w:divBdr>
    </w:div>
    <w:div w:id="246886776">
      <w:bodyDiv w:val="1"/>
      <w:marLeft w:val="0"/>
      <w:marRight w:val="0"/>
      <w:marTop w:val="0"/>
      <w:marBottom w:val="0"/>
      <w:divBdr>
        <w:top w:val="none" w:sz="0" w:space="0" w:color="auto"/>
        <w:left w:val="none" w:sz="0" w:space="0" w:color="auto"/>
        <w:bottom w:val="none" w:sz="0" w:space="0" w:color="auto"/>
        <w:right w:val="none" w:sz="0" w:space="0" w:color="auto"/>
      </w:divBdr>
    </w:div>
    <w:div w:id="270092854">
      <w:bodyDiv w:val="1"/>
      <w:marLeft w:val="0"/>
      <w:marRight w:val="0"/>
      <w:marTop w:val="0"/>
      <w:marBottom w:val="0"/>
      <w:divBdr>
        <w:top w:val="none" w:sz="0" w:space="0" w:color="auto"/>
        <w:left w:val="none" w:sz="0" w:space="0" w:color="auto"/>
        <w:bottom w:val="none" w:sz="0" w:space="0" w:color="auto"/>
        <w:right w:val="none" w:sz="0" w:space="0" w:color="auto"/>
      </w:divBdr>
    </w:div>
    <w:div w:id="316543684">
      <w:bodyDiv w:val="1"/>
      <w:marLeft w:val="0"/>
      <w:marRight w:val="0"/>
      <w:marTop w:val="0"/>
      <w:marBottom w:val="0"/>
      <w:divBdr>
        <w:top w:val="none" w:sz="0" w:space="0" w:color="auto"/>
        <w:left w:val="none" w:sz="0" w:space="0" w:color="auto"/>
        <w:bottom w:val="none" w:sz="0" w:space="0" w:color="auto"/>
        <w:right w:val="none" w:sz="0" w:space="0" w:color="auto"/>
      </w:divBdr>
    </w:div>
    <w:div w:id="317346131">
      <w:bodyDiv w:val="1"/>
      <w:marLeft w:val="0"/>
      <w:marRight w:val="0"/>
      <w:marTop w:val="0"/>
      <w:marBottom w:val="0"/>
      <w:divBdr>
        <w:top w:val="none" w:sz="0" w:space="0" w:color="auto"/>
        <w:left w:val="none" w:sz="0" w:space="0" w:color="auto"/>
        <w:bottom w:val="none" w:sz="0" w:space="0" w:color="auto"/>
        <w:right w:val="none" w:sz="0" w:space="0" w:color="auto"/>
      </w:divBdr>
    </w:div>
    <w:div w:id="336880911">
      <w:bodyDiv w:val="1"/>
      <w:marLeft w:val="0"/>
      <w:marRight w:val="0"/>
      <w:marTop w:val="0"/>
      <w:marBottom w:val="0"/>
      <w:divBdr>
        <w:top w:val="none" w:sz="0" w:space="0" w:color="auto"/>
        <w:left w:val="none" w:sz="0" w:space="0" w:color="auto"/>
        <w:bottom w:val="none" w:sz="0" w:space="0" w:color="auto"/>
        <w:right w:val="none" w:sz="0" w:space="0" w:color="auto"/>
      </w:divBdr>
    </w:div>
    <w:div w:id="349338608">
      <w:bodyDiv w:val="1"/>
      <w:marLeft w:val="0"/>
      <w:marRight w:val="0"/>
      <w:marTop w:val="0"/>
      <w:marBottom w:val="0"/>
      <w:divBdr>
        <w:top w:val="none" w:sz="0" w:space="0" w:color="auto"/>
        <w:left w:val="none" w:sz="0" w:space="0" w:color="auto"/>
        <w:bottom w:val="none" w:sz="0" w:space="0" w:color="auto"/>
        <w:right w:val="none" w:sz="0" w:space="0" w:color="auto"/>
      </w:divBdr>
    </w:div>
    <w:div w:id="388463474">
      <w:bodyDiv w:val="1"/>
      <w:marLeft w:val="0"/>
      <w:marRight w:val="0"/>
      <w:marTop w:val="0"/>
      <w:marBottom w:val="0"/>
      <w:divBdr>
        <w:top w:val="none" w:sz="0" w:space="0" w:color="auto"/>
        <w:left w:val="none" w:sz="0" w:space="0" w:color="auto"/>
        <w:bottom w:val="none" w:sz="0" w:space="0" w:color="auto"/>
        <w:right w:val="none" w:sz="0" w:space="0" w:color="auto"/>
      </w:divBdr>
    </w:div>
    <w:div w:id="406193426">
      <w:bodyDiv w:val="1"/>
      <w:marLeft w:val="0"/>
      <w:marRight w:val="0"/>
      <w:marTop w:val="0"/>
      <w:marBottom w:val="0"/>
      <w:divBdr>
        <w:top w:val="none" w:sz="0" w:space="0" w:color="auto"/>
        <w:left w:val="none" w:sz="0" w:space="0" w:color="auto"/>
        <w:bottom w:val="none" w:sz="0" w:space="0" w:color="auto"/>
        <w:right w:val="none" w:sz="0" w:space="0" w:color="auto"/>
      </w:divBdr>
    </w:div>
    <w:div w:id="434322503">
      <w:bodyDiv w:val="1"/>
      <w:marLeft w:val="0"/>
      <w:marRight w:val="0"/>
      <w:marTop w:val="0"/>
      <w:marBottom w:val="0"/>
      <w:divBdr>
        <w:top w:val="none" w:sz="0" w:space="0" w:color="auto"/>
        <w:left w:val="none" w:sz="0" w:space="0" w:color="auto"/>
        <w:bottom w:val="none" w:sz="0" w:space="0" w:color="auto"/>
        <w:right w:val="none" w:sz="0" w:space="0" w:color="auto"/>
      </w:divBdr>
    </w:div>
    <w:div w:id="445276124">
      <w:bodyDiv w:val="1"/>
      <w:marLeft w:val="0"/>
      <w:marRight w:val="0"/>
      <w:marTop w:val="0"/>
      <w:marBottom w:val="0"/>
      <w:divBdr>
        <w:top w:val="none" w:sz="0" w:space="0" w:color="auto"/>
        <w:left w:val="none" w:sz="0" w:space="0" w:color="auto"/>
        <w:bottom w:val="none" w:sz="0" w:space="0" w:color="auto"/>
        <w:right w:val="none" w:sz="0" w:space="0" w:color="auto"/>
      </w:divBdr>
    </w:div>
    <w:div w:id="498498570">
      <w:bodyDiv w:val="1"/>
      <w:marLeft w:val="0"/>
      <w:marRight w:val="0"/>
      <w:marTop w:val="0"/>
      <w:marBottom w:val="0"/>
      <w:divBdr>
        <w:top w:val="none" w:sz="0" w:space="0" w:color="auto"/>
        <w:left w:val="none" w:sz="0" w:space="0" w:color="auto"/>
        <w:bottom w:val="none" w:sz="0" w:space="0" w:color="auto"/>
        <w:right w:val="none" w:sz="0" w:space="0" w:color="auto"/>
      </w:divBdr>
    </w:div>
    <w:div w:id="498815441">
      <w:bodyDiv w:val="1"/>
      <w:marLeft w:val="0"/>
      <w:marRight w:val="0"/>
      <w:marTop w:val="0"/>
      <w:marBottom w:val="0"/>
      <w:divBdr>
        <w:top w:val="none" w:sz="0" w:space="0" w:color="auto"/>
        <w:left w:val="none" w:sz="0" w:space="0" w:color="auto"/>
        <w:bottom w:val="none" w:sz="0" w:space="0" w:color="auto"/>
        <w:right w:val="none" w:sz="0" w:space="0" w:color="auto"/>
      </w:divBdr>
    </w:div>
    <w:div w:id="500507348">
      <w:bodyDiv w:val="1"/>
      <w:marLeft w:val="0"/>
      <w:marRight w:val="0"/>
      <w:marTop w:val="0"/>
      <w:marBottom w:val="0"/>
      <w:divBdr>
        <w:top w:val="none" w:sz="0" w:space="0" w:color="auto"/>
        <w:left w:val="none" w:sz="0" w:space="0" w:color="auto"/>
        <w:bottom w:val="none" w:sz="0" w:space="0" w:color="auto"/>
        <w:right w:val="none" w:sz="0" w:space="0" w:color="auto"/>
      </w:divBdr>
    </w:div>
    <w:div w:id="580414088">
      <w:bodyDiv w:val="1"/>
      <w:marLeft w:val="0"/>
      <w:marRight w:val="0"/>
      <w:marTop w:val="0"/>
      <w:marBottom w:val="0"/>
      <w:divBdr>
        <w:top w:val="none" w:sz="0" w:space="0" w:color="auto"/>
        <w:left w:val="none" w:sz="0" w:space="0" w:color="auto"/>
        <w:bottom w:val="none" w:sz="0" w:space="0" w:color="auto"/>
        <w:right w:val="none" w:sz="0" w:space="0" w:color="auto"/>
      </w:divBdr>
    </w:div>
    <w:div w:id="583761435">
      <w:bodyDiv w:val="1"/>
      <w:marLeft w:val="0"/>
      <w:marRight w:val="0"/>
      <w:marTop w:val="0"/>
      <w:marBottom w:val="0"/>
      <w:divBdr>
        <w:top w:val="none" w:sz="0" w:space="0" w:color="auto"/>
        <w:left w:val="none" w:sz="0" w:space="0" w:color="auto"/>
        <w:bottom w:val="none" w:sz="0" w:space="0" w:color="auto"/>
        <w:right w:val="none" w:sz="0" w:space="0" w:color="auto"/>
      </w:divBdr>
    </w:div>
    <w:div w:id="584416684">
      <w:bodyDiv w:val="1"/>
      <w:marLeft w:val="0"/>
      <w:marRight w:val="0"/>
      <w:marTop w:val="0"/>
      <w:marBottom w:val="0"/>
      <w:divBdr>
        <w:top w:val="none" w:sz="0" w:space="0" w:color="auto"/>
        <w:left w:val="none" w:sz="0" w:space="0" w:color="auto"/>
        <w:bottom w:val="none" w:sz="0" w:space="0" w:color="auto"/>
        <w:right w:val="none" w:sz="0" w:space="0" w:color="auto"/>
      </w:divBdr>
    </w:div>
    <w:div w:id="592276284">
      <w:bodyDiv w:val="1"/>
      <w:marLeft w:val="0"/>
      <w:marRight w:val="0"/>
      <w:marTop w:val="0"/>
      <w:marBottom w:val="0"/>
      <w:divBdr>
        <w:top w:val="none" w:sz="0" w:space="0" w:color="auto"/>
        <w:left w:val="none" w:sz="0" w:space="0" w:color="auto"/>
        <w:bottom w:val="none" w:sz="0" w:space="0" w:color="auto"/>
        <w:right w:val="none" w:sz="0" w:space="0" w:color="auto"/>
      </w:divBdr>
    </w:div>
    <w:div w:id="610280662">
      <w:bodyDiv w:val="1"/>
      <w:marLeft w:val="0"/>
      <w:marRight w:val="0"/>
      <w:marTop w:val="0"/>
      <w:marBottom w:val="0"/>
      <w:divBdr>
        <w:top w:val="none" w:sz="0" w:space="0" w:color="auto"/>
        <w:left w:val="none" w:sz="0" w:space="0" w:color="auto"/>
        <w:bottom w:val="none" w:sz="0" w:space="0" w:color="auto"/>
        <w:right w:val="none" w:sz="0" w:space="0" w:color="auto"/>
      </w:divBdr>
    </w:div>
    <w:div w:id="626007424">
      <w:bodyDiv w:val="1"/>
      <w:marLeft w:val="0"/>
      <w:marRight w:val="0"/>
      <w:marTop w:val="0"/>
      <w:marBottom w:val="0"/>
      <w:divBdr>
        <w:top w:val="none" w:sz="0" w:space="0" w:color="auto"/>
        <w:left w:val="none" w:sz="0" w:space="0" w:color="auto"/>
        <w:bottom w:val="none" w:sz="0" w:space="0" w:color="auto"/>
        <w:right w:val="none" w:sz="0" w:space="0" w:color="auto"/>
      </w:divBdr>
    </w:div>
    <w:div w:id="649405924">
      <w:bodyDiv w:val="1"/>
      <w:marLeft w:val="0"/>
      <w:marRight w:val="0"/>
      <w:marTop w:val="0"/>
      <w:marBottom w:val="0"/>
      <w:divBdr>
        <w:top w:val="none" w:sz="0" w:space="0" w:color="auto"/>
        <w:left w:val="none" w:sz="0" w:space="0" w:color="auto"/>
        <w:bottom w:val="none" w:sz="0" w:space="0" w:color="auto"/>
        <w:right w:val="none" w:sz="0" w:space="0" w:color="auto"/>
      </w:divBdr>
    </w:div>
    <w:div w:id="660504205">
      <w:bodyDiv w:val="1"/>
      <w:marLeft w:val="0"/>
      <w:marRight w:val="0"/>
      <w:marTop w:val="0"/>
      <w:marBottom w:val="0"/>
      <w:divBdr>
        <w:top w:val="none" w:sz="0" w:space="0" w:color="auto"/>
        <w:left w:val="none" w:sz="0" w:space="0" w:color="auto"/>
        <w:bottom w:val="none" w:sz="0" w:space="0" w:color="auto"/>
        <w:right w:val="none" w:sz="0" w:space="0" w:color="auto"/>
      </w:divBdr>
    </w:div>
    <w:div w:id="703678951">
      <w:bodyDiv w:val="1"/>
      <w:marLeft w:val="0"/>
      <w:marRight w:val="0"/>
      <w:marTop w:val="0"/>
      <w:marBottom w:val="0"/>
      <w:divBdr>
        <w:top w:val="none" w:sz="0" w:space="0" w:color="auto"/>
        <w:left w:val="none" w:sz="0" w:space="0" w:color="auto"/>
        <w:bottom w:val="none" w:sz="0" w:space="0" w:color="auto"/>
        <w:right w:val="none" w:sz="0" w:space="0" w:color="auto"/>
      </w:divBdr>
    </w:div>
    <w:div w:id="705446951">
      <w:bodyDiv w:val="1"/>
      <w:marLeft w:val="0"/>
      <w:marRight w:val="0"/>
      <w:marTop w:val="0"/>
      <w:marBottom w:val="0"/>
      <w:divBdr>
        <w:top w:val="none" w:sz="0" w:space="0" w:color="auto"/>
        <w:left w:val="none" w:sz="0" w:space="0" w:color="auto"/>
        <w:bottom w:val="none" w:sz="0" w:space="0" w:color="auto"/>
        <w:right w:val="none" w:sz="0" w:space="0" w:color="auto"/>
      </w:divBdr>
    </w:div>
    <w:div w:id="756361210">
      <w:bodyDiv w:val="1"/>
      <w:marLeft w:val="0"/>
      <w:marRight w:val="0"/>
      <w:marTop w:val="0"/>
      <w:marBottom w:val="0"/>
      <w:divBdr>
        <w:top w:val="none" w:sz="0" w:space="0" w:color="auto"/>
        <w:left w:val="none" w:sz="0" w:space="0" w:color="auto"/>
        <w:bottom w:val="none" w:sz="0" w:space="0" w:color="auto"/>
        <w:right w:val="none" w:sz="0" w:space="0" w:color="auto"/>
      </w:divBdr>
    </w:div>
    <w:div w:id="761074924">
      <w:bodyDiv w:val="1"/>
      <w:marLeft w:val="0"/>
      <w:marRight w:val="0"/>
      <w:marTop w:val="0"/>
      <w:marBottom w:val="0"/>
      <w:divBdr>
        <w:top w:val="none" w:sz="0" w:space="0" w:color="auto"/>
        <w:left w:val="none" w:sz="0" w:space="0" w:color="auto"/>
        <w:bottom w:val="none" w:sz="0" w:space="0" w:color="auto"/>
        <w:right w:val="none" w:sz="0" w:space="0" w:color="auto"/>
      </w:divBdr>
    </w:div>
    <w:div w:id="761297558">
      <w:bodyDiv w:val="1"/>
      <w:marLeft w:val="0"/>
      <w:marRight w:val="0"/>
      <w:marTop w:val="0"/>
      <w:marBottom w:val="0"/>
      <w:divBdr>
        <w:top w:val="none" w:sz="0" w:space="0" w:color="auto"/>
        <w:left w:val="none" w:sz="0" w:space="0" w:color="auto"/>
        <w:bottom w:val="none" w:sz="0" w:space="0" w:color="auto"/>
        <w:right w:val="none" w:sz="0" w:space="0" w:color="auto"/>
      </w:divBdr>
    </w:div>
    <w:div w:id="779687287">
      <w:bodyDiv w:val="1"/>
      <w:marLeft w:val="0"/>
      <w:marRight w:val="0"/>
      <w:marTop w:val="0"/>
      <w:marBottom w:val="0"/>
      <w:divBdr>
        <w:top w:val="none" w:sz="0" w:space="0" w:color="auto"/>
        <w:left w:val="none" w:sz="0" w:space="0" w:color="auto"/>
        <w:bottom w:val="none" w:sz="0" w:space="0" w:color="auto"/>
        <w:right w:val="none" w:sz="0" w:space="0" w:color="auto"/>
      </w:divBdr>
    </w:div>
    <w:div w:id="786048395">
      <w:bodyDiv w:val="1"/>
      <w:marLeft w:val="0"/>
      <w:marRight w:val="0"/>
      <w:marTop w:val="0"/>
      <w:marBottom w:val="0"/>
      <w:divBdr>
        <w:top w:val="none" w:sz="0" w:space="0" w:color="auto"/>
        <w:left w:val="none" w:sz="0" w:space="0" w:color="auto"/>
        <w:bottom w:val="none" w:sz="0" w:space="0" w:color="auto"/>
        <w:right w:val="none" w:sz="0" w:space="0" w:color="auto"/>
      </w:divBdr>
    </w:div>
    <w:div w:id="808789935">
      <w:bodyDiv w:val="1"/>
      <w:marLeft w:val="0"/>
      <w:marRight w:val="0"/>
      <w:marTop w:val="0"/>
      <w:marBottom w:val="0"/>
      <w:divBdr>
        <w:top w:val="none" w:sz="0" w:space="0" w:color="auto"/>
        <w:left w:val="none" w:sz="0" w:space="0" w:color="auto"/>
        <w:bottom w:val="none" w:sz="0" w:space="0" w:color="auto"/>
        <w:right w:val="none" w:sz="0" w:space="0" w:color="auto"/>
      </w:divBdr>
    </w:div>
    <w:div w:id="813062547">
      <w:bodyDiv w:val="1"/>
      <w:marLeft w:val="0"/>
      <w:marRight w:val="0"/>
      <w:marTop w:val="0"/>
      <w:marBottom w:val="0"/>
      <w:divBdr>
        <w:top w:val="none" w:sz="0" w:space="0" w:color="auto"/>
        <w:left w:val="none" w:sz="0" w:space="0" w:color="auto"/>
        <w:bottom w:val="none" w:sz="0" w:space="0" w:color="auto"/>
        <w:right w:val="none" w:sz="0" w:space="0" w:color="auto"/>
      </w:divBdr>
    </w:div>
    <w:div w:id="818228781">
      <w:bodyDiv w:val="1"/>
      <w:marLeft w:val="0"/>
      <w:marRight w:val="0"/>
      <w:marTop w:val="0"/>
      <w:marBottom w:val="0"/>
      <w:divBdr>
        <w:top w:val="none" w:sz="0" w:space="0" w:color="auto"/>
        <w:left w:val="none" w:sz="0" w:space="0" w:color="auto"/>
        <w:bottom w:val="none" w:sz="0" w:space="0" w:color="auto"/>
        <w:right w:val="none" w:sz="0" w:space="0" w:color="auto"/>
      </w:divBdr>
    </w:div>
    <w:div w:id="855119834">
      <w:bodyDiv w:val="1"/>
      <w:marLeft w:val="0"/>
      <w:marRight w:val="0"/>
      <w:marTop w:val="0"/>
      <w:marBottom w:val="0"/>
      <w:divBdr>
        <w:top w:val="none" w:sz="0" w:space="0" w:color="auto"/>
        <w:left w:val="none" w:sz="0" w:space="0" w:color="auto"/>
        <w:bottom w:val="none" w:sz="0" w:space="0" w:color="auto"/>
        <w:right w:val="none" w:sz="0" w:space="0" w:color="auto"/>
      </w:divBdr>
    </w:div>
    <w:div w:id="866529498">
      <w:bodyDiv w:val="1"/>
      <w:marLeft w:val="0"/>
      <w:marRight w:val="0"/>
      <w:marTop w:val="0"/>
      <w:marBottom w:val="0"/>
      <w:divBdr>
        <w:top w:val="none" w:sz="0" w:space="0" w:color="auto"/>
        <w:left w:val="none" w:sz="0" w:space="0" w:color="auto"/>
        <w:bottom w:val="none" w:sz="0" w:space="0" w:color="auto"/>
        <w:right w:val="none" w:sz="0" w:space="0" w:color="auto"/>
      </w:divBdr>
    </w:div>
    <w:div w:id="885331084">
      <w:bodyDiv w:val="1"/>
      <w:marLeft w:val="0"/>
      <w:marRight w:val="0"/>
      <w:marTop w:val="0"/>
      <w:marBottom w:val="0"/>
      <w:divBdr>
        <w:top w:val="none" w:sz="0" w:space="0" w:color="auto"/>
        <w:left w:val="none" w:sz="0" w:space="0" w:color="auto"/>
        <w:bottom w:val="none" w:sz="0" w:space="0" w:color="auto"/>
        <w:right w:val="none" w:sz="0" w:space="0" w:color="auto"/>
      </w:divBdr>
    </w:div>
    <w:div w:id="894699575">
      <w:bodyDiv w:val="1"/>
      <w:marLeft w:val="0"/>
      <w:marRight w:val="0"/>
      <w:marTop w:val="0"/>
      <w:marBottom w:val="0"/>
      <w:divBdr>
        <w:top w:val="none" w:sz="0" w:space="0" w:color="auto"/>
        <w:left w:val="none" w:sz="0" w:space="0" w:color="auto"/>
        <w:bottom w:val="none" w:sz="0" w:space="0" w:color="auto"/>
        <w:right w:val="none" w:sz="0" w:space="0" w:color="auto"/>
      </w:divBdr>
    </w:div>
    <w:div w:id="900598808">
      <w:bodyDiv w:val="1"/>
      <w:marLeft w:val="0"/>
      <w:marRight w:val="0"/>
      <w:marTop w:val="0"/>
      <w:marBottom w:val="0"/>
      <w:divBdr>
        <w:top w:val="none" w:sz="0" w:space="0" w:color="auto"/>
        <w:left w:val="none" w:sz="0" w:space="0" w:color="auto"/>
        <w:bottom w:val="none" w:sz="0" w:space="0" w:color="auto"/>
        <w:right w:val="none" w:sz="0" w:space="0" w:color="auto"/>
      </w:divBdr>
    </w:div>
    <w:div w:id="900864805">
      <w:bodyDiv w:val="1"/>
      <w:marLeft w:val="0"/>
      <w:marRight w:val="0"/>
      <w:marTop w:val="0"/>
      <w:marBottom w:val="0"/>
      <w:divBdr>
        <w:top w:val="none" w:sz="0" w:space="0" w:color="auto"/>
        <w:left w:val="none" w:sz="0" w:space="0" w:color="auto"/>
        <w:bottom w:val="none" w:sz="0" w:space="0" w:color="auto"/>
        <w:right w:val="none" w:sz="0" w:space="0" w:color="auto"/>
      </w:divBdr>
    </w:div>
    <w:div w:id="905603126">
      <w:bodyDiv w:val="1"/>
      <w:marLeft w:val="0"/>
      <w:marRight w:val="0"/>
      <w:marTop w:val="0"/>
      <w:marBottom w:val="0"/>
      <w:divBdr>
        <w:top w:val="none" w:sz="0" w:space="0" w:color="auto"/>
        <w:left w:val="none" w:sz="0" w:space="0" w:color="auto"/>
        <w:bottom w:val="none" w:sz="0" w:space="0" w:color="auto"/>
        <w:right w:val="none" w:sz="0" w:space="0" w:color="auto"/>
      </w:divBdr>
    </w:div>
    <w:div w:id="920675153">
      <w:bodyDiv w:val="1"/>
      <w:marLeft w:val="0"/>
      <w:marRight w:val="0"/>
      <w:marTop w:val="0"/>
      <w:marBottom w:val="0"/>
      <w:divBdr>
        <w:top w:val="none" w:sz="0" w:space="0" w:color="auto"/>
        <w:left w:val="none" w:sz="0" w:space="0" w:color="auto"/>
        <w:bottom w:val="none" w:sz="0" w:space="0" w:color="auto"/>
        <w:right w:val="none" w:sz="0" w:space="0" w:color="auto"/>
      </w:divBdr>
    </w:div>
    <w:div w:id="937978774">
      <w:bodyDiv w:val="1"/>
      <w:marLeft w:val="0"/>
      <w:marRight w:val="0"/>
      <w:marTop w:val="0"/>
      <w:marBottom w:val="0"/>
      <w:divBdr>
        <w:top w:val="none" w:sz="0" w:space="0" w:color="auto"/>
        <w:left w:val="none" w:sz="0" w:space="0" w:color="auto"/>
        <w:bottom w:val="none" w:sz="0" w:space="0" w:color="auto"/>
        <w:right w:val="none" w:sz="0" w:space="0" w:color="auto"/>
      </w:divBdr>
    </w:div>
    <w:div w:id="949556063">
      <w:bodyDiv w:val="1"/>
      <w:marLeft w:val="0"/>
      <w:marRight w:val="0"/>
      <w:marTop w:val="0"/>
      <w:marBottom w:val="0"/>
      <w:divBdr>
        <w:top w:val="none" w:sz="0" w:space="0" w:color="auto"/>
        <w:left w:val="none" w:sz="0" w:space="0" w:color="auto"/>
        <w:bottom w:val="none" w:sz="0" w:space="0" w:color="auto"/>
        <w:right w:val="none" w:sz="0" w:space="0" w:color="auto"/>
      </w:divBdr>
    </w:div>
    <w:div w:id="973751055">
      <w:bodyDiv w:val="1"/>
      <w:marLeft w:val="0"/>
      <w:marRight w:val="0"/>
      <w:marTop w:val="0"/>
      <w:marBottom w:val="0"/>
      <w:divBdr>
        <w:top w:val="none" w:sz="0" w:space="0" w:color="auto"/>
        <w:left w:val="none" w:sz="0" w:space="0" w:color="auto"/>
        <w:bottom w:val="none" w:sz="0" w:space="0" w:color="auto"/>
        <w:right w:val="none" w:sz="0" w:space="0" w:color="auto"/>
      </w:divBdr>
    </w:div>
    <w:div w:id="979191514">
      <w:bodyDiv w:val="1"/>
      <w:marLeft w:val="0"/>
      <w:marRight w:val="0"/>
      <w:marTop w:val="0"/>
      <w:marBottom w:val="0"/>
      <w:divBdr>
        <w:top w:val="none" w:sz="0" w:space="0" w:color="auto"/>
        <w:left w:val="none" w:sz="0" w:space="0" w:color="auto"/>
        <w:bottom w:val="none" w:sz="0" w:space="0" w:color="auto"/>
        <w:right w:val="none" w:sz="0" w:space="0" w:color="auto"/>
      </w:divBdr>
    </w:div>
    <w:div w:id="1022626923">
      <w:bodyDiv w:val="1"/>
      <w:marLeft w:val="0"/>
      <w:marRight w:val="0"/>
      <w:marTop w:val="0"/>
      <w:marBottom w:val="0"/>
      <w:divBdr>
        <w:top w:val="none" w:sz="0" w:space="0" w:color="auto"/>
        <w:left w:val="none" w:sz="0" w:space="0" w:color="auto"/>
        <w:bottom w:val="none" w:sz="0" w:space="0" w:color="auto"/>
        <w:right w:val="none" w:sz="0" w:space="0" w:color="auto"/>
      </w:divBdr>
    </w:div>
    <w:div w:id="1033648328">
      <w:bodyDiv w:val="1"/>
      <w:marLeft w:val="0"/>
      <w:marRight w:val="0"/>
      <w:marTop w:val="0"/>
      <w:marBottom w:val="0"/>
      <w:divBdr>
        <w:top w:val="none" w:sz="0" w:space="0" w:color="auto"/>
        <w:left w:val="none" w:sz="0" w:space="0" w:color="auto"/>
        <w:bottom w:val="none" w:sz="0" w:space="0" w:color="auto"/>
        <w:right w:val="none" w:sz="0" w:space="0" w:color="auto"/>
      </w:divBdr>
    </w:div>
    <w:div w:id="1043483120">
      <w:bodyDiv w:val="1"/>
      <w:marLeft w:val="0"/>
      <w:marRight w:val="0"/>
      <w:marTop w:val="0"/>
      <w:marBottom w:val="0"/>
      <w:divBdr>
        <w:top w:val="none" w:sz="0" w:space="0" w:color="auto"/>
        <w:left w:val="none" w:sz="0" w:space="0" w:color="auto"/>
        <w:bottom w:val="none" w:sz="0" w:space="0" w:color="auto"/>
        <w:right w:val="none" w:sz="0" w:space="0" w:color="auto"/>
      </w:divBdr>
    </w:div>
    <w:div w:id="1047493646">
      <w:bodyDiv w:val="1"/>
      <w:marLeft w:val="0"/>
      <w:marRight w:val="0"/>
      <w:marTop w:val="0"/>
      <w:marBottom w:val="0"/>
      <w:divBdr>
        <w:top w:val="none" w:sz="0" w:space="0" w:color="auto"/>
        <w:left w:val="none" w:sz="0" w:space="0" w:color="auto"/>
        <w:bottom w:val="none" w:sz="0" w:space="0" w:color="auto"/>
        <w:right w:val="none" w:sz="0" w:space="0" w:color="auto"/>
      </w:divBdr>
    </w:div>
    <w:div w:id="1055354322">
      <w:bodyDiv w:val="1"/>
      <w:marLeft w:val="0"/>
      <w:marRight w:val="0"/>
      <w:marTop w:val="0"/>
      <w:marBottom w:val="0"/>
      <w:divBdr>
        <w:top w:val="none" w:sz="0" w:space="0" w:color="auto"/>
        <w:left w:val="none" w:sz="0" w:space="0" w:color="auto"/>
        <w:bottom w:val="none" w:sz="0" w:space="0" w:color="auto"/>
        <w:right w:val="none" w:sz="0" w:space="0" w:color="auto"/>
      </w:divBdr>
    </w:div>
    <w:div w:id="1057782413">
      <w:bodyDiv w:val="1"/>
      <w:marLeft w:val="0"/>
      <w:marRight w:val="0"/>
      <w:marTop w:val="0"/>
      <w:marBottom w:val="0"/>
      <w:divBdr>
        <w:top w:val="none" w:sz="0" w:space="0" w:color="auto"/>
        <w:left w:val="none" w:sz="0" w:space="0" w:color="auto"/>
        <w:bottom w:val="none" w:sz="0" w:space="0" w:color="auto"/>
        <w:right w:val="none" w:sz="0" w:space="0" w:color="auto"/>
      </w:divBdr>
    </w:div>
    <w:div w:id="1075935160">
      <w:bodyDiv w:val="1"/>
      <w:marLeft w:val="0"/>
      <w:marRight w:val="0"/>
      <w:marTop w:val="0"/>
      <w:marBottom w:val="0"/>
      <w:divBdr>
        <w:top w:val="none" w:sz="0" w:space="0" w:color="auto"/>
        <w:left w:val="none" w:sz="0" w:space="0" w:color="auto"/>
        <w:bottom w:val="none" w:sz="0" w:space="0" w:color="auto"/>
        <w:right w:val="none" w:sz="0" w:space="0" w:color="auto"/>
      </w:divBdr>
    </w:div>
    <w:div w:id="1097671380">
      <w:bodyDiv w:val="1"/>
      <w:marLeft w:val="0"/>
      <w:marRight w:val="0"/>
      <w:marTop w:val="0"/>
      <w:marBottom w:val="0"/>
      <w:divBdr>
        <w:top w:val="none" w:sz="0" w:space="0" w:color="auto"/>
        <w:left w:val="none" w:sz="0" w:space="0" w:color="auto"/>
        <w:bottom w:val="none" w:sz="0" w:space="0" w:color="auto"/>
        <w:right w:val="none" w:sz="0" w:space="0" w:color="auto"/>
      </w:divBdr>
    </w:div>
    <w:div w:id="1118529213">
      <w:bodyDiv w:val="1"/>
      <w:marLeft w:val="0"/>
      <w:marRight w:val="0"/>
      <w:marTop w:val="0"/>
      <w:marBottom w:val="0"/>
      <w:divBdr>
        <w:top w:val="none" w:sz="0" w:space="0" w:color="auto"/>
        <w:left w:val="none" w:sz="0" w:space="0" w:color="auto"/>
        <w:bottom w:val="none" w:sz="0" w:space="0" w:color="auto"/>
        <w:right w:val="none" w:sz="0" w:space="0" w:color="auto"/>
      </w:divBdr>
    </w:div>
    <w:div w:id="1133526699">
      <w:bodyDiv w:val="1"/>
      <w:marLeft w:val="0"/>
      <w:marRight w:val="0"/>
      <w:marTop w:val="0"/>
      <w:marBottom w:val="0"/>
      <w:divBdr>
        <w:top w:val="none" w:sz="0" w:space="0" w:color="auto"/>
        <w:left w:val="none" w:sz="0" w:space="0" w:color="auto"/>
        <w:bottom w:val="none" w:sz="0" w:space="0" w:color="auto"/>
        <w:right w:val="none" w:sz="0" w:space="0" w:color="auto"/>
      </w:divBdr>
    </w:div>
    <w:div w:id="1174147961">
      <w:bodyDiv w:val="1"/>
      <w:marLeft w:val="0"/>
      <w:marRight w:val="0"/>
      <w:marTop w:val="0"/>
      <w:marBottom w:val="0"/>
      <w:divBdr>
        <w:top w:val="none" w:sz="0" w:space="0" w:color="auto"/>
        <w:left w:val="none" w:sz="0" w:space="0" w:color="auto"/>
        <w:bottom w:val="none" w:sz="0" w:space="0" w:color="auto"/>
        <w:right w:val="none" w:sz="0" w:space="0" w:color="auto"/>
      </w:divBdr>
    </w:div>
    <w:div w:id="1185754077">
      <w:bodyDiv w:val="1"/>
      <w:marLeft w:val="0"/>
      <w:marRight w:val="0"/>
      <w:marTop w:val="0"/>
      <w:marBottom w:val="0"/>
      <w:divBdr>
        <w:top w:val="none" w:sz="0" w:space="0" w:color="auto"/>
        <w:left w:val="none" w:sz="0" w:space="0" w:color="auto"/>
        <w:bottom w:val="none" w:sz="0" w:space="0" w:color="auto"/>
        <w:right w:val="none" w:sz="0" w:space="0" w:color="auto"/>
      </w:divBdr>
    </w:div>
    <w:div w:id="1216090073">
      <w:bodyDiv w:val="1"/>
      <w:marLeft w:val="0"/>
      <w:marRight w:val="0"/>
      <w:marTop w:val="0"/>
      <w:marBottom w:val="0"/>
      <w:divBdr>
        <w:top w:val="none" w:sz="0" w:space="0" w:color="auto"/>
        <w:left w:val="none" w:sz="0" w:space="0" w:color="auto"/>
        <w:bottom w:val="none" w:sz="0" w:space="0" w:color="auto"/>
        <w:right w:val="none" w:sz="0" w:space="0" w:color="auto"/>
      </w:divBdr>
    </w:div>
    <w:div w:id="1219512423">
      <w:bodyDiv w:val="1"/>
      <w:marLeft w:val="0"/>
      <w:marRight w:val="0"/>
      <w:marTop w:val="0"/>
      <w:marBottom w:val="0"/>
      <w:divBdr>
        <w:top w:val="none" w:sz="0" w:space="0" w:color="auto"/>
        <w:left w:val="none" w:sz="0" w:space="0" w:color="auto"/>
        <w:bottom w:val="none" w:sz="0" w:space="0" w:color="auto"/>
        <w:right w:val="none" w:sz="0" w:space="0" w:color="auto"/>
      </w:divBdr>
    </w:div>
    <w:div w:id="1229145306">
      <w:bodyDiv w:val="1"/>
      <w:marLeft w:val="0"/>
      <w:marRight w:val="0"/>
      <w:marTop w:val="0"/>
      <w:marBottom w:val="0"/>
      <w:divBdr>
        <w:top w:val="none" w:sz="0" w:space="0" w:color="auto"/>
        <w:left w:val="none" w:sz="0" w:space="0" w:color="auto"/>
        <w:bottom w:val="none" w:sz="0" w:space="0" w:color="auto"/>
        <w:right w:val="none" w:sz="0" w:space="0" w:color="auto"/>
      </w:divBdr>
    </w:div>
    <w:div w:id="1243561387">
      <w:bodyDiv w:val="1"/>
      <w:marLeft w:val="0"/>
      <w:marRight w:val="0"/>
      <w:marTop w:val="0"/>
      <w:marBottom w:val="0"/>
      <w:divBdr>
        <w:top w:val="none" w:sz="0" w:space="0" w:color="auto"/>
        <w:left w:val="none" w:sz="0" w:space="0" w:color="auto"/>
        <w:bottom w:val="none" w:sz="0" w:space="0" w:color="auto"/>
        <w:right w:val="none" w:sz="0" w:space="0" w:color="auto"/>
      </w:divBdr>
    </w:div>
    <w:div w:id="1246181836">
      <w:bodyDiv w:val="1"/>
      <w:marLeft w:val="0"/>
      <w:marRight w:val="0"/>
      <w:marTop w:val="0"/>
      <w:marBottom w:val="0"/>
      <w:divBdr>
        <w:top w:val="none" w:sz="0" w:space="0" w:color="auto"/>
        <w:left w:val="none" w:sz="0" w:space="0" w:color="auto"/>
        <w:bottom w:val="none" w:sz="0" w:space="0" w:color="auto"/>
        <w:right w:val="none" w:sz="0" w:space="0" w:color="auto"/>
      </w:divBdr>
    </w:div>
    <w:div w:id="1251770251">
      <w:bodyDiv w:val="1"/>
      <w:marLeft w:val="0"/>
      <w:marRight w:val="0"/>
      <w:marTop w:val="0"/>
      <w:marBottom w:val="0"/>
      <w:divBdr>
        <w:top w:val="none" w:sz="0" w:space="0" w:color="auto"/>
        <w:left w:val="none" w:sz="0" w:space="0" w:color="auto"/>
        <w:bottom w:val="none" w:sz="0" w:space="0" w:color="auto"/>
        <w:right w:val="none" w:sz="0" w:space="0" w:color="auto"/>
      </w:divBdr>
    </w:div>
    <w:div w:id="1263299774">
      <w:bodyDiv w:val="1"/>
      <w:marLeft w:val="0"/>
      <w:marRight w:val="0"/>
      <w:marTop w:val="0"/>
      <w:marBottom w:val="0"/>
      <w:divBdr>
        <w:top w:val="none" w:sz="0" w:space="0" w:color="auto"/>
        <w:left w:val="none" w:sz="0" w:space="0" w:color="auto"/>
        <w:bottom w:val="none" w:sz="0" w:space="0" w:color="auto"/>
        <w:right w:val="none" w:sz="0" w:space="0" w:color="auto"/>
      </w:divBdr>
    </w:div>
    <w:div w:id="1295603710">
      <w:bodyDiv w:val="1"/>
      <w:marLeft w:val="0"/>
      <w:marRight w:val="0"/>
      <w:marTop w:val="0"/>
      <w:marBottom w:val="0"/>
      <w:divBdr>
        <w:top w:val="none" w:sz="0" w:space="0" w:color="auto"/>
        <w:left w:val="none" w:sz="0" w:space="0" w:color="auto"/>
        <w:bottom w:val="none" w:sz="0" w:space="0" w:color="auto"/>
        <w:right w:val="none" w:sz="0" w:space="0" w:color="auto"/>
      </w:divBdr>
    </w:div>
    <w:div w:id="1303458789">
      <w:bodyDiv w:val="1"/>
      <w:marLeft w:val="0"/>
      <w:marRight w:val="0"/>
      <w:marTop w:val="0"/>
      <w:marBottom w:val="0"/>
      <w:divBdr>
        <w:top w:val="none" w:sz="0" w:space="0" w:color="auto"/>
        <w:left w:val="none" w:sz="0" w:space="0" w:color="auto"/>
        <w:bottom w:val="none" w:sz="0" w:space="0" w:color="auto"/>
        <w:right w:val="none" w:sz="0" w:space="0" w:color="auto"/>
      </w:divBdr>
    </w:div>
    <w:div w:id="1354306936">
      <w:bodyDiv w:val="1"/>
      <w:marLeft w:val="0"/>
      <w:marRight w:val="0"/>
      <w:marTop w:val="0"/>
      <w:marBottom w:val="0"/>
      <w:divBdr>
        <w:top w:val="none" w:sz="0" w:space="0" w:color="auto"/>
        <w:left w:val="none" w:sz="0" w:space="0" w:color="auto"/>
        <w:bottom w:val="none" w:sz="0" w:space="0" w:color="auto"/>
        <w:right w:val="none" w:sz="0" w:space="0" w:color="auto"/>
      </w:divBdr>
    </w:div>
    <w:div w:id="1362173533">
      <w:bodyDiv w:val="1"/>
      <w:marLeft w:val="0"/>
      <w:marRight w:val="0"/>
      <w:marTop w:val="0"/>
      <w:marBottom w:val="0"/>
      <w:divBdr>
        <w:top w:val="none" w:sz="0" w:space="0" w:color="auto"/>
        <w:left w:val="none" w:sz="0" w:space="0" w:color="auto"/>
        <w:bottom w:val="none" w:sz="0" w:space="0" w:color="auto"/>
        <w:right w:val="none" w:sz="0" w:space="0" w:color="auto"/>
      </w:divBdr>
    </w:div>
    <w:div w:id="1372653169">
      <w:bodyDiv w:val="1"/>
      <w:marLeft w:val="0"/>
      <w:marRight w:val="0"/>
      <w:marTop w:val="0"/>
      <w:marBottom w:val="0"/>
      <w:divBdr>
        <w:top w:val="none" w:sz="0" w:space="0" w:color="auto"/>
        <w:left w:val="none" w:sz="0" w:space="0" w:color="auto"/>
        <w:bottom w:val="none" w:sz="0" w:space="0" w:color="auto"/>
        <w:right w:val="none" w:sz="0" w:space="0" w:color="auto"/>
      </w:divBdr>
    </w:div>
    <w:div w:id="1383476861">
      <w:bodyDiv w:val="1"/>
      <w:marLeft w:val="0"/>
      <w:marRight w:val="0"/>
      <w:marTop w:val="0"/>
      <w:marBottom w:val="0"/>
      <w:divBdr>
        <w:top w:val="none" w:sz="0" w:space="0" w:color="auto"/>
        <w:left w:val="none" w:sz="0" w:space="0" w:color="auto"/>
        <w:bottom w:val="none" w:sz="0" w:space="0" w:color="auto"/>
        <w:right w:val="none" w:sz="0" w:space="0" w:color="auto"/>
      </w:divBdr>
    </w:div>
    <w:div w:id="1387947074">
      <w:bodyDiv w:val="1"/>
      <w:marLeft w:val="0"/>
      <w:marRight w:val="0"/>
      <w:marTop w:val="0"/>
      <w:marBottom w:val="0"/>
      <w:divBdr>
        <w:top w:val="none" w:sz="0" w:space="0" w:color="auto"/>
        <w:left w:val="none" w:sz="0" w:space="0" w:color="auto"/>
        <w:bottom w:val="none" w:sz="0" w:space="0" w:color="auto"/>
        <w:right w:val="none" w:sz="0" w:space="0" w:color="auto"/>
      </w:divBdr>
    </w:div>
    <w:div w:id="1390153136">
      <w:bodyDiv w:val="1"/>
      <w:marLeft w:val="0"/>
      <w:marRight w:val="0"/>
      <w:marTop w:val="0"/>
      <w:marBottom w:val="0"/>
      <w:divBdr>
        <w:top w:val="none" w:sz="0" w:space="0" w:color="auto"/>
        <w:left w:val="none" w:sz="0" w:space="0" w:color="auto"/>
        <w:bottom w:val="none" w:sz="0" w:space="0" w:color="auto"/>
        <w:right w:val="none" w:sz="0" w:space="0" w:color="auto"/>
      </w:divBdr>
    </w:div>
    <w:div w:id="1397364605">
      <w:bodyDiv w:val="1"/>
      <w:marLeft w:val="0"/>
      <w:marRight w:val="0"/>
      <w:marTop w:val="0"/>
      <w:marBottom w:val="0"/>
      <w:divBdr>
        <w:top w:val="none" w:sz="0" w:space="0" w:color="auto"/>
        <w:left w:val="none" w:sz="0" w:space="0" w:color="auto"/>
        <w:bottom w:val="none" w:sz="0" w:space="0" w:color="auto"/>
        <w:right w:val="none" w:sz="0" w:space="0" w:color="auto"/>
      </w:divBdr>
    </w:div>
    <w:div w:id="1398287509">
      <w:bodyDiv w:val="1"/>
      <w:marLeft w:val="0"/>
      <w:marRight w:val="0"/>
      <w:marTop w:val="0"/>
      <w:marBottom w:val="0"/>
      <w:divBdr>
        <w:top w:val="none" w:sz="0" w:space="0" w:color="auto"/>
        <w:left w:val="none" w:sz="0" w:space="0" w:color="auto"/>
        <w:bottom w:val="none" w:sz="0" w:space="0" w:color="auto"/>
        <w:right w:val="none" w:sz="0" w:space="0" w:color="auto"/>
      </w:divBdr>
    </w:div>
    <w:div w:id="1435856118">
      <w:bodyDiv w:val="1"/>
      <w:marLeft w:val="0"/>
      <w:marRight w:val="0"/>
      <w:marTop w:val="0"/>
      <w:marBottom w:val="0"/>
      <w:divBdr>
        <w:top w:val="none" w:sz="0" w:space="0" w:color="auto"/>
        <w:left w:val="none" w:sz="0" w:space="0" w:color="auto"/>
        <w:bottom w:val="none" w:sz="0" w:space="0" w:color="auto"/>
        <w:right w:val="none" w:sz="0" w:space="0" w:color="auto"/>
      </w:divBdr>
    </w:div>
    <w:div w:id="1453671359">
      <w:bodyDiv w:val="1"/>
      <w:marLeft w:val="0"/>
      <w:marRight w:val="0"/>
      <w:marTop w:val="0"/>
      <w:marBottom w:val="0"/>
      <w:divBdr>
        <w:top w:val="none" w:sz="0" w:space="0" w:color="auto"/>
        <w:left w:val="none" w:sz="0" w:space="0" w:color="auto"/>
        <w:bottom w:val="none" w:sz="0" w:space="0" w:color="auto"/>
        <w:right w:val="none" w:sz="0" w:space="0" w:color="auto"/>
      </w:divBdr>
    </w:div>
    <w:div w:id="1457942906">
      <w:bodyDiv w:val="1"/>
      <w:marLeft w:val="0"/>
      <w:marRight w:val="0"/>
      <w:marTop w:val="0"/>
      <w:marBottom w:val="0"/>
      <w:divBdr>
        <w:top w:val="none" w:sz="0" w:space="0" w:color="auto"/>
        <w:left w:val="none" w:sz="0" w:space="0" w:color="auto"/>
        <w:bottom w:val="none" w:sz="0" w:space="0" w:color="auto"/>
        <w:right w:val="none" w:sz="0" w:space="0" w:color="auto"/>
      </w:divBdr>
    </w:div>
    <w:div w:id="1527525630">
      <w:bodyDiv w:val="1"/>
      <w:marLeft w:val="0"/>
      <w:marRight w:val="0"/>
      <w:marTop w:val="0"/>
      <w:marBottom w:val="0"/>
      <w:divBdr>
        <w:top w:val="none" w:sz="0" w:space="0" w:color="auto"/>
        <w:left w:val="none" w:sz="0" w:space="0" w:color="auto"/>
        <w:bottom w:val="none" w:sz="0" w:space="0" w:color="auto"/>
        <w:right w:val="none" w:sz="0" w:space="0" w:color="auto"/>
      </w:divBdr>
    </w:div>
    <w:div w:id="1534341760">
      <w:bodyDiv w:val="1"/>
      <w:marLeft w:val="0"/>
      <w:marRight w:val="0"/>
      <w:marTop w:val="0"/>
      <w:marBottom w:val="0"/>
      <w:divBdr>
        <w:top w:val="none" w:sz="0" w:space="0" w:color="auto"/>
        <w:left w:val="none" w:sz="0" w:space="0" w:color="auto"/>
        <w:bottom w:val="none" w:sz="0" w:space="0" w:color="auto"/>
        <w:right w:val="none" w:sz="0" w:space="0" w:color="auto"/>
      </w:divBdr>
    </w:div>
    <w:div w:id="1538424303">
      <w:bodyDiv w:val="1"/>
      <w:marLeft w:val="0"/>
      <w:marRight w:val="0"/>
      <w:marTop w:val="0"/>
      <w:marBottom w:val="0"/>
      <w:divBdr>
        <w:top w:val="none" w:sz="0" w:space="0" w:color="auto"/>
        <w:left w:val="none" w:sz="0" w:space="0" w:color="auto"/>
        <w:bottom w:val="none" w:sz="0" w:space="0" w:color="auto"/>
        <w:right w:val="none" w:sz="0" w:space="0" w:color="auto"/>
      </w:divBdr>
    </w:div>
    <w:div w:id="1590459068">
      <w:bodyDiv w:val="1"/>
      <w:marLeft w:val="0"/>
      <w:marRight w:val="0"/>
      <w:marTop w:val="0"/>
      <w:marBottom w:val="0"/>
      <w:divBdr>
        <w:top w:val="none" w:sz="0" w:space="0" w:color="auto"/>
        <w:left w:val="none" w:sz="0" w:space="0" w:color="auto"/>
        <w:bottom w:val="none" w:sz="0" w:space="0" w:color="auto"/>
        <w:right w:val="none" w:sz="0" w:space="0" w:color="auto"/>
      </w:divBdr>
    </w:div>
    <w:div w:id="1592161975">
      <w:bodyDiv w:val="1"/>
      <w:marLeft w:val="0"/>
      <w:marRight w:val="0"/>
      <w:marTop w:val="0"/>
      <w:marBottom w:val="0"/>
      <w:divBdr>
        <w:top w:val="none" w:sz="0" w:space="0" w:color="auto"/>
        <w:left w:val="none" w:sz="0" w:space="0" w:color="auto"/>
        <w:bottom w:val="none" w:sz="0" w:space="0" w:color="auto"/>
        <w:right w:val="none" w:sz="0" w:space="0" w:color="auto"/>
      </w:divBdr>
    </w:div>
    <w:div w:id="1602030265">
      <w:bodyDiv w:val="1"/>
      <w:marLeft w:val="0"/>
      <w:marRight w:val="0"/>
      <w:marTop w:val="0"/>
      <w:marBottom w:val="0"/>
      <w:divBdr>
        <w:top w:val="none" w:sz="0" w:space="0" w:color="auto"/>
        <w:left w:val="none" w:sz="0" w:space="0" w:color="auto"/>
        <w:bottom w:val="none" w:sz="0" w:space="0" w:color="auto"/>
        <w:right w:val="none" w:sz="0" w:space="0" w:color="auto"/>
      </w:divBdr>
    </w:div>
    <w:div w:id="1628702896">
      <w:bodyDiv w:val="1"/>
      <w:marLeft w:val="0"/>
      <w:marRight w:val="0"/>
      <w:marTop w:val="0"/>
      <w:marBottom w:val="0"/>
      <w:divBdr>
        <w:top w:val="none" w:sz="0" w:space="0" w:color="auto"/>
        <w:left w:val="none" w:sz="0" w:space="0" w:color="auto"/>
        <w:bottom w:val="none" w:sz="0" w:space="0" w:color="auto"/>
        <w:right w:val="none" w:sz="0" w:space="0" w:color="auto"/>
      </w:divBdr>
    </w:div>
    <w:div w:id="1665235078">
      <w:bodyDiv w:val="1"/>
      <w:marLeft w:val="0"/>
      <w:marRight w:val="0"/>
      <w:marTop w:val="0"/>
      <w:marBottom w:val="0"/>
      <w:divBdr>
        <w:top w:val="none" w:sz="0" w:space="0" w:color="auto"/>
        <w:left w:val="none" w:sz="0" w:space="0" w:color="auto"/>
        <w:bottom w:val="none" w:sz="0" w:space="0" w:color="auto"/>
        <w:right w:val="none" w:sz="0" w:space="0" w:color="auto"/>
      </w:divBdr>
    </w:div>
    <w:div w:id="1670644092">
      <w:bodyDiv w:val="1"/>
      <w:marLeft w:val="0"/>
      <w:marRight w:val="0"/>
      <w:marTop w:val="0"/>
      <w:marBottom w:val="0"/>
      <w:divBdr>
        <w:top w:val="none" w:sz="0" w:space="0" w:color="auto"/>
        <w:left w:val="none" w:sz="0" w:space="0" w:color="auto"/>
        <w:bottom w:val="none" w:sz="0" w:space="0" w:color="auto"/>
        <w:right w:val="none" w:sz="0" w:space="0" w:color="auto"/>
      </w:divBdr>
    </w:div>
    <w:div w:id="1682128107">
      <w:bodyDiv w:val="1"/>
      <w:marLeft w:val="0"/>
      <w:marRight w:val="0"/>
      <w:marTop w:val="0"/>
      <w:marBottom w:val="0"/>
      <w:divBdr>
        <w:top w:val="none" w:sz="0" w:space="0" w:color="auto"/>
        <w:left w:val="none" w:sz="0" w:space="0" w:color="auto"/>
        <w:bottom w:val="none" w:sz="0" w:space="0" w:color="auto"/>
        <w:right w:val="none" w:sz="0" w:space="0" w:color="auto"/>
      </w:divBdr>
    </w:div>
    <w:div w:id="1742605678">
      <w:bodyDiv w:val="1"/>
      <w:marLeft w:val="0"/>
      <w:marRight w:val="0"/>
      <w:marTop w:val="0"/>
      <w:marBottom w:val="0"/>
      <w:divBdr>
        <w:top w:val="none" w:sz="0" w:space="0" w:color="auto"/>
        <w:left w:val="none" w:sz="0" w:space="0" w:color="auto"/>
        <w:bottom w:val="none" w:sz="0" w:space="0" w:color="auto"/>
        <w:right w:val="none" w:sz="0" w:space="0" w:color="auto"/>
      </w:divBdr>
    </w:div>
    <w:div w:id="1778060677">
      <w:bodyDiv w:val="1"/>
      <w:marLeft w:val="0"/>
      <w:marRight w:val="0"/>
      <w:marTop w:val="0"/>
      <w:marBottom w:val="0"/>
      <w:divBdr>
        <w:top w:val="none" w:sz="0" w:space="0" w:color="auto"/>
        <w:left w:val="none" w:sz="0" w:space="0" w:color="auto"/>
        <w:bottom w:val="none" w:sz="0" w:space="0" w:color="auto"/>
        <w:right w:val="none" w:sz="0" w:space="0" w:color="auto"/>
      </w:divBdr>
    </w:div>
    <w:div w:id="1796673969">
      <w:bodyDiv w:val="1"/>
      <w:marLeft w:val="0"/>
      <w:marRight w:val="0"/>
      <w:marTop w:val="0"/>
      <w:marBottom w:val="0"/>
      <w:divBdr>
        <w:top w:val="none" w:sz="0" w:space="0" w:color="auto"/>
        <w:left w:val="none" w:sz="0" w:space="0" w:color="auto"/>
        <w:bottom w:val="none" w:sz="0" w:space="0" w:color="auto"/>
        <w:right w:val="none" w:sz="0" w:space="0" w:color="auto"/>
      </w:divBdr>
    </w:div>
    <w:div w:id="1830827169">
      <w:bodyDiv w:val="1"/>
      <w:marLeft w:val="0"/>
      <w:marRight w:val="0"/>
      <w:marTop w:val="0"/>
      <w:marBottom w:val="0"/>
      <w:divBdr>
        <w:top w:val="none" w:sz="0" w:space="0" w:color="auto"/>
        <w:left w:val="none" w:sz="0" w:space="0" w:color="auto"/>
        <w:bottom w:val="none" w:sz="0" w:space="0" w:color="auto"/>
        <w:right w:val="none" w:sz="0" w:space="0" w:color="auto"/>
      </w:divBdr>
    </w:div>
    <w:div w:id="1843471293">
      <w:bodyDiv w:val="1"/>
      <w:marLeft w:val="0"/>
      <w:marRight w:val="0"/>
      <w:marTop w:val="0"/>
      <w:marBottom w:val="0"/>
      <w:divBdr>
        <w:top w:val="none" w:sz="0" w:space="0" w:color="auto"/>
        <w:left w:val="none" w:sz="0" w:space="0" w:color="auto"/>
        <w:bottom w:val="none" w:sz="0" w:space="0" w:color="auto"/>
        <w:right w:val="none" w:sz="0" w:space="0" w:color="auto"/>
      </w:divBdr>
    </w:div>
    <w:div w:id="1893345783">
      <w:bodyDiv w:val="1"/>
      <w:marLeft w:val="0"/>
      <w:marRight w:val="0"/>
      <w:marTop w:val="0"/>
      <w:marBottom w:val="0"/>
      <w:divBdr>
        <w:top w:val="none" w:sz="0" w:space="0" w:color="auto"/>
        <w:left w:val="none" w:sz="0" w:space="0" w:color="auto"/>
        <w:bottom w:val="none" w:sz="0" w:space="0" w:color="auto"/>
        <w:right w:val="none" w:sz="0" w:space="0" w:color="auto"/>
      </w:divBdr>
    </w:div>
    <w:div w:id="1912763870">
      <w:bodyDiv w:val="1"/>
      <w:marLeft w:val="0"/>
      <w:marRight w:val="0"/>
      <w:marTop w:val="0"/>
      <w:marBottom w:val="0"/>
      <w:divBdr>
        <w:top w:val="none" w:sz="0" w:space="0" w:color="auto"/>
        <w:left w:val="none" w:sz="0" w:space="0" w:color="auto"/>
        <w:bottom w:val="none" w:sz="0" w:space="0" w:color="auto"/>
        <w:right w:val="none" w:sz="0" w:space="0" w:color="auto"/>
      </w:divBdr>
    </w:div>
    <w:div w:id="1917284520">
      <w:bodyDiv w:val="1"/>
      <w:marLeft w:val="0"/>
      <w:marRight w:val="0"/>
      <w:marTop w:val="0"/>
      <w:marBottom w:val="0"/>
      <w:divBdr>
        <w:top w:val="none" w:sz="0" w:space="0" w:color="auto"/>
        <w:left w:val="none" w:sz="0" w:space="0" w:color="auto"/>
        <w:bottom w:val="none" w:sz="0" w:space="0" w:color="auto"/>
        <w:right w:val="none" w:sz="0" w:space="0" w:color="auto"/>
      </w:divBdr>
    </w:div>
    <w:div w:id="1934583876">
      <w:bodyDiv w:val="1"/>
      <w:marLeft w:val="0"/>
      <w:marRight w:val="0"/>
      <w:marTop w:val="0"/>
      <w:marBottom w:val="0"/>
      <w:divBdr>
        <w:top w:val="none" w:sz="0" w:space="0" w:color="auto"/>
        <w:left w:val="none" w:sz="0" w:space="0" w:color="auto"/>
        <w:bottom w:val="none" w:sz="0" w:space="0" w:color="auto"/>
        <w:right w:val="none" w:sz="0" w:space="0" w:color="auto"/>
      </w:divBdr>
    </w:div>
    <w:div w:id="1936668279">
      <w:bodyDiv w:val="1"/>
      <w:marLeft w:val="0"/>
      <w:marRight w:val="0"/>
      <w:marTop w:val="0"/>
      <w:marBottom w:val="0"/>
      <w:divBdr>
        <w:top w:val="none" w:sz="0" w:space="0" w:color="auto"/>
        <w:left w:val="none" w:sz="0" w:space="0" w:color="auto"/>
        <w:bottom w:val="none" w:sz="0" w:space="0" w:color="auto"/>
        <w:right w:val="none" w:sz="0" w:space="0" w:color="auto"/>
      </w:divBdr>
    </w:div>
    <w:div w:id="1943756991">
      <w:bodyDiv w:val="1"/>
      <w:marLeft w:val="0"/>
      <w:marRight w:val="0"/>
      <w:marTop w:val="0"/>
      <w:marBottom w:val="0"/>
      <w:divBdr>
        <w:top w:val="none" w:sz="0" w:space="0" w:color="auto"/>
        <w:left w:val="none" w:sz="0" w:space="0" w:color="auto"/>
        <w:bottom w:val="none" w:sz="0" w:space="0" w:color="auto"/>
        <w:right w:val="none" w:sz="0" w:space="0" w:color="auto"/>
      </w:divBdr>
    </w:div>
    <w:div w:id="1965185713">
      <w:bodyDiv w:val="1"/>
      <w:marLeft w:val="0"/>
      <w:marRight w:val="0"/>
      <w:marTop w:val="0"/>
      <w:marBottom w:val="0"/>
      <w:divBdr>
        <w:top w:val="none" w:sz="0" w:space="0" w:color="auto"/>
        <w:left w:val="none" w:sz="0" w:space="0" w:color="auto"/>
        <w:bottom w:val="none" w:sz="0" w:space="0" w:color="auto"/>
        <w:right w:val="none" w:sz="0" w:space="0" w:color="auto"/>
      </w:divBdr>
    </w:div>
    <w:div w:id="1974404602">
      <w:bodyDiv w:val="1"/>
      <w:marLeft w:val="0"/>
      <w:marRight w:val="0"/>
      <w:marTop w:val="0"/>
      <w:marBottom w:val="0"/>
      <w:divBdr>
        <w:top w:val="none" w:sz="0" w:space="0" w:color="auto"/>
        <w:left w:val="none" w:sz="0" w:space="0" w:color="auto"/>
        <w:bottom w:val="none" w:sz="0" w:space="0" w:color="auto"/>
        <w:right w:val="none" w:sz="0" w:space="0" w:color="auto"/>
      </w:divBdr>
    </w:div>
    <w:div w:id="1982344551">
      <w:bodyDiv w:val="1"/>
      <w:marLeft w:val="0"/>
      <w:marRight w:val="0"/>
      <w:marTop w:val="0"/>
      <w:marBottom w:val="0"/>
      <w:divBdr>
        <w:top w:val="none" w:sz="0" w:space="0" w:color="auto"/>
        <w:left w:val="none" w:sz="0" w:space="0" w:color="auto"/>
        <w:bottom w:val="none" w:sz="0" w:space="0" w:color="auto"/>
        <w:right w:val="none" w:sz="0" w:space="0" w:color="auto"/>
      </w:divBdr>
    </w:div>
    <w:div w:id="2000228646">
      <w:bodyDiv w:val="1"/>
      <w:marLeft w:val="0"/>
      <w:marRight w:val="0"/>
      <w:marTop w:val="0"/>
      <w:marBottom w:val="0"/>
      <w:divBdr>
        <w:top w:val="none" w:sz="0" w:space="0" w:color="auto"/>
        <w:left w:val="none" w:sz="0" w:space="0" w:color="auto"/>
        <w:bottom w:val="none" w:sz="0" w:space="0" w:color="auto"/>
        <w:right w:val="none" w:sz="0" w:space="0" w:color="auto"/>
      </w:divBdr>
    </w:div>
    <w:div w:id="2007592150">
      <w:bodyDiv w:val="1"/>
      <w:marLeft w:val="0"/>
      <w:marRight w:val="0"/>
      <w:marTop w:val="0"/>
      <w:marBottom w:val="0"/>
      <w:divBdr>
        <w:top w:val="none" w:sz="0" w:space="0" w:color="auto"/>
        <w:left w:val="none" w:sz="0" w:space="0" w:color="auto"/>
        <w:bottom w:val="none" w:sz="0" w:space="0" w:color="auto"/>
        <w:right w:val="none" w:sz="0" w:space="0" w:color="auto"/>
      </w:divBdr>
    </w:div>
    <w:div w:id="2022272080">
      <w:bodyDiv w:val="1"/>
      <w:marLeft w:val="0"/>
      <w:marRight w:val="0"/>
      <w:marTop w:val="0"/>
      <w:marBottom w:val="0"/>
      <w:divBdr>
        <w:top w:val="none" w:sz="0" w:space="0" w:color="auto"/>
        <w:left w:val="none" w:sz="0" w:space="0" w:color="auto"/>
        <w:bottom w:val="none" w:sz="0" w:space="0" w:color="auto"/>
        <w:right w:val="none" w:sz="0" w:space="0" w:color="auto"/>
      </w:divBdr>
    </w:div>
    <w:div w:id="2026860130">
      <w:bodyDiv w:val="1"/>
      <w:marLeft w:val="0"/>
      <w:marRight w:val="0"/>
      <w:marTop w:val="0"/>
      <w:marBottom w:val="0"/>
      <w:divBdr>
        <w:top w:val="none" w:sz="0" w:space="0" w:color="auto"/>
        <w:left w:val="none" w:sz="0" w:space="0" w:color="auto"/>
        <w:bottom w:val="none" w:sz="0" w:space="0" w:color="auto"/>
        <w:right w:val="none" w:sz="0" w:space="0" w:color="auto"/>
      </w:divBdr>
    </w:div>
    <w:div w:id="2052806257">
      <w:bodyDiv w:val="1"/>
      <w:marLeft w:val="0"/>
      <w:marRight w:val="0"/>
      <w:marTop w:val="0"/>
      <w:marBottom w:val="0"/>
      <w:divBdr>
        <w:top w:val="none" w:sz="0" w:space="0" w:color="auto"/>
        <w:left w:val="none" w:sz="0" w:space="0" w:color="auto"/>
        <w:bottom w:val="none" w:sz="0" w:space="0" w:color="auto"/>
        <w:right w:val="none" w:sz="0" w:space="0" w:color="auto"/>
      </w:divBdr>
    </w:div>
    <w:div w:id="2053576783">
      <w:bodyDiv w:val="1"/>
      <w:marLeft w:val="0"/>
      <w:marRight w:val="0"/>
      <w:marTop w:val="0"/>
      <w:marBottom w:val="0"/>
      <w:divBdr>
        <w:top w:val="none" w:sz="0" w:space="0" w:color="auto"/>
        <w:left w:val="none" w:sz="0" w:space="0" w:color="auto"/>
        <w:bottom w:val="none" w:sz="0" w:space="0" w:color="auto"/>
        <w:right w:val="none" w:sz="0" w:space="0" w:color="auto"/>
      </w:divBdr>
    </w:div>
    <w:div w:id="2058891407">
      <w:bodyDiv w:val="1"/>
      <w:marLeft w:val="0"/>
      <w:marRight w:val="0"/>
      <w:marTop w:val="0"/>
      <w:marBottom w:val="0"/>
      <w:divBdr>
        <w:top w:val="none" w:sz="0" w:space="0" w:color="auto"/>
        <w:left w:val="none" w:sz="0" w:space="0" w:color="auto"/>
        <w:bottom w:val="none" w:sz="0" w:space="0" w:color="auto"/>
        <w:right w:val="none" w:sz="0" w:space="0" w:color="auto"/>
      </w:divBdr>
    </w:div>
    <w:div w:id="2064600823">
      <w:bodyDiv w:val="1"/>
      <w:marLeft w:val="0"/>
      <w:marRight w:val="0"/>
      <w:marTop w:val="0"/>
      <w:marBottom w:val="0"/>
      <w:divBdr>
        <w:top w:val="none" w:sz="0" w:space="0" w:color="auto"/>
        <w:left w:val="none" w:sz="0" w:space="0" w:color="auto"/>
        <w:bottom w:val="none" w:sz="0" w:space="0" w:color="auto"/>
        <w:right w:val="none" w:sz="0" w:space="0" w:color="auto"/>
      </w:divBdr>
    </w:div>
    <w:div w:id="2071725541">
      <w:bodyDiv w:val="1"/>
      <w:marLeft w:val="0"/>
      <w:marRight w:val="0"/>
      <w:marTop w:val="0"/>
      <w:marBottom w:val="0"/>
      <w:divBdr>
        <w:top w:val="none" w:sz="0" w:space="0" w:color="auto"/>
        <w:left w:val="none" w:sz="0" w:space="0" w:color="auto"/>
        <w:bottom w:val="none" w:sz="0" w:space="0" w:color="auto"/>
        <w:right w:val="none" w:sz="0" w:space="0" w:color="auto"/>
      </w:divBdr>
    </w:div>
    <w:div w:id="2094274393">
      <w:bodyDiv w:val="1"/>
      <w:marLeft w:val="0"/>
      <w:marRight w:val="0"/>
      <w:marTop w:val="0"/>
      <w:marBottom w:val="0"/>
      <w:divBdr>
        <w:top w:val="none" w:sz="0" w:space="0" w:color="auto"/>
        <w:left w:val="none" w:sz="0" w:space="0" w:color="auto"/>
        <w:bottom w:val="none" w:sz="0" w:space="0" w:color="auto"/>
        <w:right w:val="none" w:sz="0" w:space="0" w:color="auto"/>
      </w:divBdr>
    </w:div>
    <w:div w:id="2118333393">
      <w:bodyDiv w:val="1"/>
      <w:marLeft w:val="0"/>
      <w:marRight w:val="0"/>
      <w:marTop w:val="0"/>
      <w:marBottom w:val="0"/>
      <w:divBdr>
        <w:top w:val="none" w:sz="0" w:space="0" w:color="auto"/>
        <w:left w:val="none" w:sz="0" w:space="0" w:color="auto"/>
        <w:bottom w:val="none" w:sz="0" w:space="0" w:color="auto"/>
        <w:right w:val="none" w:sz="0" w:space="0" w:color="auto"/>
      </w:divBdr>
    </w:div>
    <w:div w:id="21397610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package" Target="embeddings/Microsoft_Visio_Drawing2.vsdx"/><Relationship Id="rId21" Type="http://schemas.openxmlformats.org/officeDocument/2006/relationships/image" Target="media/image6.emf"/><Relationship Id="rId42" Type="http://schemas.openxmlformats.org/officeDocument/2006/relationships/chart" Target="charts/chart8.xml"/><Relationship Id="rId47" Type="http://schemas.openxmlformats.org/officeDocument/2006/relationships/image" Target="media/image16.emf"/><Relationship Id="rId63" Type="http://schemas.openxmlformats.org/officeDocument/2006/relationships/chart" Target="charts/chart22.xml"/><Relationship Id="rId68" Type="http://schemas.openxmlformats.org/officeDocument/2006/relationships/chart" Target="charts/chart27.xml"/><Relationship Id="rId84" Type="http://schemas.openxmlformats.org/officeDocument/2006/relationships/header" Target="header7.xml"/><Relationship Id="rId89" Type="http://schemas.openxmlformats.org/officeDocument/2006/relationships/customXml" Target="../customXml/item3.xml"/><Relationship Id="rId16" Type="http://schemas.openxmlformats.org/officeDocument/2006/relationships/footer" Target="footer3.xml"/><Relationship Id="rId11" Type="http://schemas.openxmlformats.org/officeDocument/2006/relationships/image" Target="media/image4.png"/><Relationship Id="rId32" Type="http://schemas.openxmlformats.org/officeDocument/2006/relationships/package" Target="embeddings/Microsoft_Visio_Drawing5.vsdx"/><Relationship Id="rId37" Type="http://schemas.openxmlformats.org/officeDocument/2006/relationships/chart" Target="charts/chart3.xml"/><Relationship Id="rId53" Type="http://schemas.openxmlformats.org/officeDocument/2006/relationships/chart" Target="charts/chart15.xml"/><Relationship Id="rId58" Type="http://schemas.openxmlformats.org/officeDocument/2006/relationships/image" Target="media/image20.emf"/><Relationship Id="rId74" Type="http://schemas.openxmlformats.org/officeDocument/2006/relationships/chart" Target="charts/chart30.xml"/><Relationship Id="rId79" Type="http://schemas.openxmlformats.org/officeDocument/2006/relationships/header" Target="header5.xml"/><Relationship Id="rId5" Type="http://schemas.openxmlformats.org/officeDocument/2006/relationships/webSettings" Target="webSettings.xml"/><Relationship Id="rId90" Type="http://schemas.openxmlformats.org/officeDocument/2006/relationships/customXml" Target="../customXml/item4.xml"/><Relationship Id="rId14" Type="http://schemas.openxmlformats.org/officeDocument/2006/relationships/footer" Target="footer2.xml"/><Relationship Id="rId22" Type="http://schemas.openxmlformats.org/officeDocument/2006/relationships/package" Target="embeddings/Microsoft_Visio_Drawing.vsdx"/><Relationship Id="rId27" Type="http://schemas.openxmlformats.org/officeDocument/2006/relationships/image" Target="media/image9.emf"/><Relationship Id="rId30" Type="http://schemas.openxmlformats.org/officeDocument/2006/relationships/package" Target="embeddings/Microsoft_Visio_Drawing4.vsdx"/><Relationship Id="rId35" Type="http://schemas.openxmlformats.org/officeDocument/2006/relationships/chart" Target="charts/chart1.xml"/><Relationship Id="rId43" Type="http://schemas.openxmlformats.org/officeDocument/2006/relationships/chart" Target="charts/chart9.xml"/><Relationship Id="rId48" Type="http://schemas.openxmlformats.org/officeDocument/2006/relationships/image" Target="media/image17.emf"/><Relationship Id="rId56" Type="http://schemas.openxmlformats.org/officeDocument/2006/relationships/image" Target="media/image18.png"/><Relationship Id="rId64" Type="http://schemas.openxmlformats.org/officeDocument/2006/relationships/chart" Target="charts/chart23.xml"/><Relationship Id="rId69" Type="http://schemas.openxmlformats.org/officeDocument/2006/relationships/chart" Target="charts/chart28.xml"/><Relationship Id="rId77" Type="http://schemas.openxmlformats.org/officeDocument/2006/relationships/chart" Target="charts/chart33.xml"/><Relationship Id="rId8" Type="http://schemas.openxmlformats.org/officeDocument/2006/relationships/image" Target="media/image1.jpeg"/><Relationship Id="rId51" Type="http://schemas.openxmlformats.org/officeDocument/2006/relationships/chart" Target="charts/chart13.xml"/><Relationship Id="rId72" Type="http://schemas.openxmlformats.org/officeDocument/2006/relationships/image" Target="media/image22.png"/><Relationship Id="rId80" Type="http://schemas.openxmlformats.org/officeDocument/2006/relationships/footer" Target="footer6.xml"/><Relationship Id="rId85" Type="http://schemas.openxmlformats.org/officeDocument/2006/relationships/footer" Target="footer8.xml"/><Relationship Id="rId3" Type="http://schemas.openxmlformats.org/officeDocument/2006/relationships/styles" Target="styles.xml"/><Relationship Id="rId12" Type="http://schemas.openxmlformats.org/officeDocument/2006/relationships/header" Target="header1.xml"/><Relationship Id="rId17" Type="http://schemas.openxmlformats.org/officeDocument/2006/relationships/header" Target="header3.xml"/><Relationship Id="rId25" Type="http://schemas.openxmlformats.org/officeDocument/2006/relationships/image" Target="media/image8.emf"/><Relationship Id="rId33" Type="http://schemas.openxmlformats.org/officeDocument/2006/relationships/image" Target="media/image12.png"/><Relationship Id="rId38" Type="http://schemas.openxmlformats.org/officeDocument/2006/relationships/chart" Target="charts/chart4.xml"/><Relationship Id="rId46" Type="http://schemas.openxmlformats.org/officeDocument/2006/relationships/image" Target="media/image15.emf"/><Relationship Id="rId59" Type="http://schemas.openxmlformats.org/officeDocument/2006/relationships/chart" Target="charts/chart18.xml"/><Relationship Id="rId67" Type="http://schemas.openxmlformats.org/officeDocument/2006/relationships/chart" Target="charts/chart26.xml"/><Relationship Id="rId20" Type="http://schemas.openxmlformats.org/officeDocument/2006/relationships/footer" Target="footer5.xml"/><Relationship Id="rId41" Type="http://schemas.openxmlformats.org/officeDocument/2006/relationships/chart" Target="charts/chart7.xml"/><Relationship Id="rId54" Type="http://schemas.openxmlformats.org/officeDocument/2006/relationships/chart" Target="charts/chart16.xml"/><Relationship Id="rId62" Type="http://schemas.openxmlformats.org/officeDocument/2006/relationships/chart" Target="charts/chart21.xml"/><Relationship Id="rId70" Type="http://schemas.openxmlformats.org/officeDocument/2006/relationships/chart" Target="charts/chart29.xml"/><Relationship Id="rId75" Type="http://schemas.openxmlformats.org/officeDocument/2006/relationships/chart" Target="charts/chart31.xml"/><Relationship Id="rId83" Type="http://schemas.openxmlformats.org/officeDocument/2006/relationships/footer" Target="footer7.xml"/><Relationship Id="rId88"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header" Target="header2.xml"/><Relationship Id="rId23" Type="http://schemas.openxmlformats.org/officeDocument/2006/relationships/image" Target="media/image7.emf"/><Relationship Id="rId28" Type="http://schemas.openxmlformats.org/officeDocument/2006/relationships/package" Target="embeddings/Microsoft_Visio_Drawing3.vsdx"/><Relationship Id="rId36" Type="http://schemas.openxmlformats.org/officeDocument/2006/relationships/chart" Target="charts/chart2.xml"/><Relationship Id="rId49" Type="http://schemas.openxmlformats.org/officeDocument/2006/relationships/chart" Target="charts/chart11.xml"/><Relationship Id="rId57" Type="http://schemas.openxmlformats.org/officeDocument/2006/relationships/image" Target="media/image19.png"/><Relationship Id="rId10" Type="http://schemas.openxmlformats.org/officeDocument/2006/relationships/image" Target="media/image3.jpeg"/><Relationship Id="rId31" Type="http://schemas.openxmlformats.org/officeDocument/2006/relationships/image" Target="media/image11.emf"/><Relationship Id="rId44" Type="http://schemas.openxmlformats.org/officeDocument/2006/relationships/chart" Target="charts/chart10.xml"/><Relationship Id="rId52" Type="http://schemas.openxmlformats.org/officeDocument/2006/relationships/chart" Target="charts/chart14.xml"/><Relationship Id="rId60" Type="http://schemas.openxmlformats.org/officeDocument/2006/relationships/chart" Target="charts/chart19.xml"/><Relationship Id="rId65" Type="http://schemas.openxmlformats.org/officeDocument/2006/relationships/chart" Target="charts/chart24.xml"/><Relationship Id="rId73" Type="http://schemas.openxmlformats.org/officeDocument/2006/relationships/image" Target="media/image23.png"/><Relationship Id="rId78" Type="http://schemas.openxmlformats.org/officeDocument/2006/relationships/image" Target="media/image24.jpg"/><Relationship Id="rId81" Type="http://schemas.openxmlformats.org/officeDocument/2006/relationships/image" Target="media/image25.jpeg"/><Relationship Id="rId86" Type="http://schemas.openxmlformats.org/officeDocument/2006/relationships/fontTable" Target="fontTable.xml"/><Relationship Id="rId4" Type="http://schemas.openxmlformats.org/officeDocument/2006/relationships/settings" Target="settings.xml"/><Relationship Id="rId9" Type="http://schemas.openxmlformats.org/officeDocument/2006/relationships/image" Target="media/image2.png"/><Relationship Id="rId13" Type="http://schemas.openxmlformats.org/officeDocument/2006/relationships/footer" Target="footer1.xml"/><Relationship Id="rId18" Type="http://schemas.openxmlformats.org/officeDocument/2006/relationships/footer" Target="footer4.xml"/><Relationship Id="rId39" Type="http://schemas.openxmlformats.org/officeDocument/2006/relationships/chart" Target="charts/chart5.xml"/><Relationship Id="rId34" Type="http://schemas.openxmlformats.org/officeDocument/2006/relationships/image" Target="media/image13.png"/><Relationship Id="rId50" Type="http://schemas.openxmlformats.org/officeDocument/2006/relationships/chart" Target="charts/chart12.xml"/><Relationship Id="rId55" Type="http://schemas.openxmlformats.org/officeDocument/2006/relationships/chart" Target="charts/chart17.xml"/><Relationship Id="rId76" Type="http://schemas.openxmlformats.org/officeDocument/2006/relationships/chart" Target="charts/chart32.xml"/><Relationship Id="rId7" Type="http://schemas.openxmlformats.org/officeDocument/2006/relationships/endnotes" Target="endnotes.xml"/><Relationship Id="rId71" Type="http://schemas.openxmlformats.org/officeDocument/2006/relationships/image" Target="media/image21.png"/><Relationship Id="rId2" Type="http://schemas.openxmlformats.org/officeDocument/2006/relationships/numbering" Target="numbering.xml"/><Relationship Id="rId29" Type="http://schemas.openxmlformats.org/officeDocument/2006/relationships/image" Target="media/image10.emf"/><Relationship Id="rId24" Type="http://schemas.openxmlformats.org/officeDocument/2006/relationships/package" Target="embeddings/Microsoft_Visio_Drawing1.vsdx"/><Relationship Id="rId40" Type="http://schemas.openxmlformats.org/officeDocument/2006/relationships/chart" Target="charts/chart6.xml"/><Relationship Id="rId45" Type="http://schemas.openxmlformats.org/officeDocument/2006/relationships/image" Target="media/image14.emf"/><Relationship Id="rId66" Type="http://schemas.openxmlformats.org/officeDocument/2006/relationships/chart" Target="charts/chart25.xml"/><Relationship Id="rId87" Type="http://schemas.openxmlformats.org/officeDocument/2006/relationships/theme" Target="theme/theme1.xml"/><Relationship Id="rId61" Type="http://schemas.openxmlformats.org/officeDocument/2006/relationships/chart" Target="charts/chart20.xml"/><Relationship Id="rId82" Type="http://schemas.openxmlformats.org/officeDocument/2006/relationships/header" Target="header6.xml"/><Relationship Id="rId19" Type="http://schemas.openxmlformats.org/officeDocument/2006/relationships/header" Target="header4.xml"/></Relationships>
</file>

<file path=word/_rels/header2.xml.rels><?xml version="1.0" encoding="UTF-8" standalone="yes"?>
<Relationships xmlns="http://schemas.openxmlformats.org/package/2006/relationships"><Relationship Id="rId1" Type="http://schemas.openxmlformats.org/officeDocument/2006/relationships/image" Target="media/image5.png"/></Relationships>
</file>

<file path=word/charts/_rels/chart1.xml.rels><?xml version="1.0" encoding="UTF-8" standalone="yes"?>
<Relationships xmlns="http://schemas.openxmlformats.org/package/2006/relationships"><Relationship Id="rId3" Type="http://schemas.openxmlformats.org/officeDocument/2006/relationships/oleObject" Target="Chart%20in%20Microsoft%20Word"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Chart%20in%20Microsoft%20Word"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Chart%20in%20Microsoft%20Word"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smoke.eait.uq.edu.au\rdm\FFCRCTEAH2-A5507\Project%20Data\Costing%20Data\DCF%20Model_Natural%20Gas\Result.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Chart%20in%20Microsoft%20Word"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Chart%20in%20Microsoft%20Word"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Chart%20in%20Microsoft%20Word"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26.xml"/><Relationship Id="rId1" Type="http://schemas.microsoft.com/office/2011/relationships/chartStyle" Target="style26.xml"/><Relationship Id="rId4" Type="http://schemas.openxmlformats.org/officeDocument/2006/relationships/chartUserShapes" Target="../drawings/drawing1.xml"/></Relationships>
</file>

<file path=word/charts/_rels/chart27.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29.xml"/><Relationship Id="rId1" Type="http://schemas.microsoft.com/office/2011/relationships/chartStyle" Target="style29.xml"/></Relationships>
</file>

<file path=word/charts/_rels/chart30.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30.xml"/><Relationship Id="rId1" Type="http://schemas.microsoft.com/office/2011/relationships/chartStyle" Target="style30.xml"/></Relationships>
</file>

<file path=word/charts/_rels/chart31.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31.xml"/><Relationship Id="rId1" Type="http://schemas.microsoft.com/office/2011/relationships/chartStyle" Target="style31.xml"/></Relationships>
</file>

<file path=word/charts/_rels/chart32.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32.xml"/><Relationship Id="rId1" Type="http://schemas.microsoft.com/office/2011/relationships/chartStyle" Target="style32.xml"/></Relationships>
</file>

<file path=word/charts/_rels/chart33.xml.rels><?xml version="1.0" encoding="UTF-8" standalone="yes"?>
<Relationships xmlns="http://schemas.openxmlformats.org/package/2006/relationships"><Relationship Id="rId3" Type="http://schemas.openxmlformats.org/officeDocument/2006/relationships/oleObject" Target="file:///C:\Users\uqssmart\Dropbox\Project%20Files\CRC\Future%20Fuels\RP1.2-02\2022_Summary%20Report\sensitivity%20charts.xlsx" TargetMode="External"/><Relationship Id="rId2" Type="http://schemas.microsoft.com/office/2011/relationships/chartColorStyle" Target="colors33.xml"/><Relationship Id="rId1" Type="http://schemas.microsoft.com/office/2011/relationships/chartStyle" Target="style3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243332123677466"/>
          <c:y val="8.0780644725152936E-2"/>
          <c:w val="0.75730331136260698"/>
          <c:h val="0.62475634742085806"/>
        </c:manualLayout>
      </c:layout>
      <c:barChart>
        <c:barDir val="col"/>
        <c:grouping val="stacked"/>
        <c:varyColors val="0"/>
        <c:ser>
          <c:idx val="0"/>
          <c:order val="0"/>
          <c:tx>
            <c:strRef>
              <c:f>'[Chart in Microsoft Word]Capex opex summary'!$B$3</c:f>
              <c:strCache>
                <c:ptCount val="1"/>
                <c:pt idx="0">
                  <c:v>Reformer section</c:v>
                </c:pt>
              </c:strCache>
            </c:strRef>
          </c:tx>
          <c:spPr>
            <a:solidFill>
              <a:schemeClr val="accent1"/>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summary'!$C$3:$F$3</c:f>
              <c:numCache>
                <c:formatCode>_("$"* #,##0.00_);_("$"* \(#,##0.00\);_("$"* "-"??_);_(@_)</c:formatCode>
                <c:ptCount val="4"/>
                <c:pt idx="0">
                  <c:v>67.367263169595745</c:v>
                </c:pt>
                <c:pt idx="1">
                  <c:v>74.310462903329068</c:v>
                </c:pt>
                <c:pt idx="2">
                  <c:v>89.517834290770253</c:v>
                </c:pt>
                <c:pt idx="3">
                  <c:v>87.886769380740631</c:v>
                </c:pt>
              </c:numCache>
            </c:numRef>
          </c:val>
          <c:extLst>
            <c:ext xmlns:c16="http://schemas.microsoft.com/office/drawing/2014/chart" uri="{C3380CC4-5D6E-409C-BE32-E72D297353CC}">
              <c16:uniqueId val="{00000000-E768-423F-8138-D827ECE59DC1}"/>
            </c:ext>
          </c:extLst>
        </c:ser>
        <c:ser>
          <c:idx val="1"/>
          <c:order val="1"/>
          <c:tx>
            <c:strRef>
              <c:f>'[Chart in Microsoft Word]Capex opex summary'!$B$4</c:f>
              <c:strCache>
                <c:ptCount val="1"/>
                <c:pt idx="0">
                  <c:v>Water gas shift+ syngas Quench</c:v>
                </c:pt>
              </c:strCache>
            </c:strRef>
          </c:tx>
          <c:spPr>
            <a:solidFill>
              <a:schemeClr val="accent2"/>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summary'!$C$4:$F$4</c:f>
              <c:numCache>
                <c:formatCode>_("$"* #,##0.00_);_("$"* \(#,##0.00\);_("$"* "-"??_);_(@_)</c:formatCode>
                <c:ptCount val="4"/>
                <c:pt idx="0">
                  <c:v>16.044779950569868</c:v>
                </c:pt>
                <c:pt idx="1">
                  <c:v>15.972835021776133</c:v>
                </c:pt>
                <c:pt idx="2">
                  <c:v>15.439863119922199</c:v>
                </c:pt>
                <c:pt idx="3">
                  <c:v>16.156369425379125</c:v>
                </c:pt>
              </c:numCache>
            </c:numRef>
          </c:val>
          <c:extLst>
            <c:ext xmlns:c16="http://schemas.microsoft.com/office/drawing/2014/chart" uri="{C3380CC4-5D6E-409C-BE32-E72D297353CC}">
              <c16:uniqueId val="{00000001-E768-423F-8138-D827ECE59DC1}"/>
            </c:ext>
          </c:extLst>
        </c:ser>
        <c:ser>
          <c:idx val="2"/>
          <c:order val="2"/>
          <c:tx>
            <c:strRef>
              <c:f>'[Chart in Microsoft Word]Capex opex summary'!$B$5</c:f>
              <c:strCache>
                <c:ptCount val="1"/>
                <c:pt idx="0">
                  <c:v>CO2 removal from syngas</c:v>
                </c:pt>
              </c:strCache>
            </c:strRef>
          </c:tx>
          <c:spPr>
            <a:solidFill>
              <a:schemeClr val="accent6">
                <a:lumMod val="60000"/>
                <a:lumOff val="40000"/>
              </a:schemeClr>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summary'!$C$5:$F$5</c:f>
              <c:numCache>
                <c:formatCode>_("$"* #,##0.00_);_("$"* \(#,##0.00\);_("$"* "-"??_);_(@_)</c:formatCode>
                <c:ptCount val="4"/>
                <c:pt idx="0">
                  <c:v>16.7661763091848</c:v>
                </c:pt>
                <c:pt idx="1">
                  <c:v>16.668469894240005</c:v>
                </c:pt>
                <c:pt idx="2">
                  <c:v>17.378871697775491</c:v>
                </c:pt>
                <c:pt idx="3">
                  <c:v>17.722427246038119</c:v>
                </c:pt>
              </c:numCache>
            </c:numRef>
          </c:val>
          <c:extLst>
            <c:ext xmlns:c16="http://schemas.microsoft.com/office/drawing/2014/chart" uri="{C3380CC4-5D6E-409C-BE32-E72D297353CC}">
              <c16:uniqueId val="{00000002-E768-423F-8138-D827ECE59DC1}"/>
            </c:ext>
          </c:extLst>
        </c:ser>
        <c:ser>
          <c:idx val="3"/>
          <c:order val="3"/>
          <c:tx>
            <c:strRef>
              <c:f>'[Chart in Microsoft Word]Capex opex summary'!$B$6</c:f>
              <c:strCache>
                <c:ptCount val="1"/>
                <c:pt idx="0">
                  <c:v>Hydrogen separation &amp; compression</c:v>
                </c:pt>
              </c:strCache>
            </c:strRef>
          </c:tx>
          <c:spPr>
            <a:solidFill>
              <a:schemeClr val="accent4"/>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summary'!$C$6:$F$6</c:f>
              <c:numCache>
                <c:formatCode>_("$"* #,##0.00_);_("$"* \(#,##0.00\);_("$"* "-"??_);_(@_)</c:formatCode>
                <c:ptCount val="4"/>
                <c:pt idx="0">
                  <c:v>48.220683355907894</c:v>
                </c:pt>
                <c:pt idx="1">
                  <c:v>47.632341998113688</c:v>
                </c:pt>
                <c:pt idx="2">
                  <c:v>47.835355152571289</c:v>
                </c:pt>
                <c:pt idx="3">
                  <c:v>47.849531630538486</c:v>
                </c:pt>
              </c:numCache>
            </c:numRef>
          </c:val>
          <c:extLst>
            <c:ext xmlns:c16="http://schemas.microsoft.com/office/drawing/2014/chart" uri="{C3380CC4-5D6E-409C-BE32-E72D297353CC}">
              <c16:uniqueId val="{00000003-E768-423F-8138-D827ECE59DC1}"/>
            </c:ext>
          </c:extLst>
        </c:ser>
        <c:ser>
          <c:idx val="4"/>
          <c:order val="4"/>
          <c:tx>
            <c:strRef>
              <c:f>'[Chart in Microsoft Word]Capex opex summary'!$B$7</c:f>
              <c:strCache>
                <c:ptCount val="1"/>
                <c:pt idx="0">
                  <c:v>Flue gas Quench</c:v>
                </c:pt>
              </c:strCache>
            </c:strRef>
          </c:tx>
          <c:spPr>
            <a:solidFill>
              <a:schemeClr val="accent5"/>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summary'!$C$7:$F$7</c:f>
              <c:numCache>
                <c:formatCode>_("$"* #,##0.00_);_("$"* \(#,##0.00\);_("$"* "-"??_);_(@_)</c:formatCode>
                <c:ptCount val="4"/>
                <c:pt idx="0">
                  <c:v>10.209682611848782</c:v>
                </c:pt>
                <c:pt idx="1">
                  <c:v>9.1443598989164077</c:v>
                </c:pt>
                <c:pt idx="2">
                  <c:v>4.722404949022339</c:v>
                </c:pt>
                <c:pt idx="3">
                  <c:v>0</c:v>
                </c:pt>
              </c:numCache>
            </c:numRef>
          </c:val>
          <c:extLst>
            <c:ext xmlns:c16="http://schemas.microsoft.com/office/drawing/2014/chart" uri="{C3380CC4-5D6E-409C-BE32-E72D297353CC}">
              <c16:uniqueId val="{00000004-E768-423F-8138-D827ECE59DC1}"/>
            </c:ext>
          </c:extLst>
        </c:ser>
        <c:ser>
          <c:idx val="5"/>
          <c:order val="5"/>
          <c:tx>
            <c:strRef>
              <c:f>'[Chart in Microsoft Word]Capex opex summary'!$B$8</c:f>
              <c:strCache>
                <c:ptCount val="1"/>
                <c:pt idx="0">
                  <c:v>CO2 removal from flue gas</c:v>
                </c:pt>
              </c:strCache>
            </c:strRef>
          </c:tx>
          <c:spPr>
            <a:solidFill>
              <a:schemeClr val="accent6"/>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summary'!$C$8:$F$8</c:f>
              <c:numCache>
                <c:formatCode>_("$"* #,##0.00_);_("$"* \(#,##0.00\);_("$"* "-"??_);_(@_)</c:formatCode>
                <c:ptCount val="4"/>
                <c:pt idx="0">
                  <c:v>114.21228176092916</c:v>
                </c:pt>
                <c:pt idx="1">
                  <c:v>99.020870482343867</c:v>
                </c:pt>
                <c:pt idx="2">
                  <c:v>49.982088716693973</c:v>
                </c:pt>
                <c:pt idx="3">
                  <c:v>0</c:v>
                </c:pt>
              </c:numCache>
            </c:numRef>
          </c:val>
          <c:extLst>
            <c:ext xmlns:c16="http://schemas.microsoft.com/office/drawing/2014/chart" uri="{C3380CC4-5D6E-409C-BE32-E72D297353CC}">
              <c16:uniqueId val="{00000005-E768-423F-8138-D827ECE59DC1}"/>
            </c:ext>
          </c:extLst>
        </c:ser>
        <c:ser>
          <c:idx val="6"/>
          <c:order val="6"/>
          <c:tx>
            <c:strRef>
              <c:f>'[Chart in Microsoft Word]Capex opex summary'!$B$9</c:f>
              <c:strCache>
                <c:ptCount val="1"/>
                <c:pt idx="0">
                  <c:v>CO2 de-hydration and compression</c:v>
                </c:pt>
              </c:strCache>
            </c:strRef>
          </c:tx>
          <c:spPr>
            <a:solidFill>
              <a:schemeClr val="accent1">
                <a:lumMod val="60000"/>
              </a:schemeClr>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summary'!$C$9:$F$9</c:f>
              <c:numCache>
                <c:formatCode>_("$"* #,##0.00_);_("$"* \(#,##0.00\);_("$"* "-"??_);_(@_)</c:formatCode>
                <c:ptCount val="4"/>
                <c:pt idx="0">
                  <c:v>64.896747880350219</c:v>
                </c:pt>
                <c:pt idx="1">
                  <c:v>60.74091649859735</c:v>
                </c:pt>
                <c:pt idx="2">
                  <c:v>91.54218077527733</c:v>
                </c:pt>
                <c:pt idx="3">
                  <c:v>84.280188169918972</c:v>
                </c:pt>
              </c:numCache>
            </c:numRef>
          </c:val>
          <c:extLst>
            <c:ext xmlns:c16="http://schemas.microsoft.com/office/drawing/2014/chart" uri="{C3380CC4-5D6E-409C-BE32-E72D297353CC}">
              <c16:uniqueId val="{00000006-E768-423F-8138-D827ECE59DC1}"/>
            </c:ext>
          </c:extLst>
        </c:ser>
        <c:ser>
          <c:idx val="7"/>
          <c:order val="7"/>
          <c:tx>
            <c:strRef>
              <c:f>'[Chart in Microsoft Word]Capex opex summary'!$B$10</c:f>
              <c:strCache>
                <c:ptCount val="1"/>
                <c:pt idx="0">
                  <c:v>Steam Turbine</c:v>
                </c:pt>
              </c:strCache>
            </c:strRef>
          </c:tx>
          <c:spPr>
            <a:solidFill>
              <a:schemeClr val="accent2">
                <a:lumMod val="60000"/>
              </a:schemeClr>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summary'!$C$10:$F$10</c:f>
              <c:numCache>
                <c:formatCode>_("$"* #,##0.00_);_("$"* \(#,##0.00\);_("$"* "-"??_);_(@_)</c:formatCode>
                <c:ptCount val="4"/>
                <c:pt idx="0">
                  <c:v>12.668505474835557</c:v>
                </c:pt>
                <c:pt idx="1">
                  <c:v>10.504072640129166</c:v>
                </c:pt>
                <c:pt idx="2">
                  <c:v>8.3731035100662456</c:v>
                </c:pt>
                <c:pt idx="3">
                  <c:v>4.1351371933592107</c:v>
                </c:pt>
              </c:numCache>
            </c:numRef>
          </c:val>
          <c:extLst>
            <c:ext xmlns:c16="http://schemas.microsoft.com/office/drawing/2014/chart" uri="{C3380CC4-5D6E-409C-BE32-E72D297353CC}">
              <c16:uniqueId val="{00000007-E768-423F-8138-D827ECE59DC1}"/>
            </c:ext>
          </c:extLst>
        </c:ser>
        <c:ser>
          <c:idx val="8"/>
          <c:order val="8"/>
          <c:tx>
            <c:strRef>
              <c:f>'[Chart in Microsoft Word]Capex opex summary'!$B$11</c:f>
              <c:strCache>
                <c:ptCount val="1"/>
                <c:pt idx="0">
                  <c:v>ASU+O2 compressor</c:v>
                </c:pt>
              </c:strCache>
            </c:strRef>
          </c:tx>
          <c:spPr>
            <a:solidFill>
              <a:schemeClr val="accent3">
                <a:lumMod val="60000"/>
              </a:schemeClr>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summary'!$C$11:$F$11</c:f>
              <c:numCache>
                <c:formatCode>_("$"* #,##0.00_);_("$"* \(#,##0.00\);_("$"* "-"??_);_(@_)</c:formatCode>
                <c:ptCount val="4"/>
                <c:pt idx="1">
                  <c:v>49.576397623965178</c:v>
                </c:pt>
                <c:pt idx="2">
                  <c:v>102.24196830799245</c:v>
                </c:pt>
                <c:pt idx="3">
                  <c:v>100.40863857529571</c:v>
                </c:pt>
              </c:numCache>
            </c:numRef>
          </c:val>
          <c:extLst>
            <c:ext xmlns:c16="http://schemas.microsoft.com/office/drawing/2014/chart" uri="{C3380CC4-5D6E-409C-BE32-E72D297353CC}">
              <c16:uniqueId val="{00000008-E768-423F-8138-D827ECE59DC1}"/>
            </c:ext>
          </c:extLst>
        </c:ser>
        <c:ser>
          <c:idx val="9"/>
          <c:order val="9"/>
          <c:tx>
            <c:strRef>
              <c:f>'[Chart in Microsoft Word]Capex opex summary'!$B$12</c:f>
              <c:strCache>
                <c:ptCount val="1"/>
                <c:pt idx="0">
                  <c:v>Total OSBL</c:v>
                </c:pt>
              </c:strCache>
            </c:strRef>
          </c:tx>
          <c:spPr>
            <a:solidFill>
              <a:srgbClr val="7030A0"/>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summary'!$C$12:$F$12</c:f>
              <c:numCache>
                <c:formatCode>_("$"* #,##0.00_);_("$"* \(#,##0.00\);_("$"* "-"??_);_(@_)</c:formatCode>
                <c:ptCount val="4"/>
                <c:pt idx="0">
                  <c:v>140.15444820528879</c:v>
                </c:pt>
                <c:pt idx="1">
                  <c:v>153.42829078456433</c:v>
                </c:pt>
                <c:pt idx="2">
                  <c:v>170.81346820803671</c:v>
                </c:pt>
                <c:pt idx="3">
                  <c:v>143.37562464850811</c:v>
                </c:pt>
              </c:numCache>
            </c:numRef>
          </c:val>
          <c:extLst>
            <c:ext xmlns:c16="http://schemas.microsoft.com/office/drawing/2014/chart" uri="{C3380CC4-5D6E-409C-BE32-E72D297353CC}">
              <c16:uniqueId val="{00000009-E768-423F-8138-D827ECE59DC1}"/>
            </c:ext>
          </c:extLst>
        </c:ser>
        <c:ser>
          <c:idx val="10"/>
          <c:order val="10"/>
          <c:tx>
            <c:strRef>
              <c:f>'[Chart in Microsoft Word]Capex opex summary'!$B$13</c:f>
              <c:strCache>
                <c:ptCount val="1"/>
                <c:pt idx="0">
                  <c:v>Contingency+EPCM</c:v>
                </c:pt>
              </c:strCache>
            </c:strRef>
          </c:tx>
          <c:spPr>
            <a:pattFill prst="dkUpDiag">
              <a:fgClr>
                <a:schemeClr val="accent1"/>
              </a:fgClr>
              <a:bgClr>
                <a:schemeClr val="bg1"/>
              </a:bgClr>
            </a:patt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summary'!$C$13:$F$13</c:f>
              <c:numCache>
                <c:formatCode>_("$"* #,##0.00_);_("$"* \(#,##0.00\);_("$"* "-"??_);_(@_)</c:formatCode>
                <c:ptCount val="4"/>
                <c:pt idx="0">
                  <c:v>190.89035845560323</c:v>
                </c:pt>
                <c:pt idx="1">
                  <c:v>208.96928225402482</c:v>
                </c:pt>
                <c:pt idx="2">
                  <c:v>225.47376127187178</c:v>
                </c:pt>
                <c:pt idx="3">
                  <c:v>189.25582453603067</c:v>
                </c:pt>
              </c:numCache>
            </c:numRef>
          </c:val>
          <c:extLst>
            <c:ext xmlns:c16="http://schemas.microsoft.com/office/drawing/2014/chart" uri="{C3380CC4-5D6E-409C-BE32-E72D297353CC}">
              <c16:uniqueId val="{0000000A-E768-423F-8138-D827ECE59DC1}"/>
            </c:ext>
          </c:extLst>
        </c:ser>
        <c:ser>
          <c:idx val="11"/>
          <c:order val="11"/>
          <c:tx>
            <c:strRef>
              <c:f>'[Chart in Microsoft Word]Capex opex summary'!$B$14</c:f>
              <c:strCache>
                <c:ptCount val="1"/>
                <c:pt idx="0">
                  <c:v>Working Capital+Start-up</c:v>
                </c:pt>
              </c:strCache>
            </c:strRef>
          </c:tx>
          <c:spPr>
            <a:pattFill prst="dkDnDiag">
              <a:fgClr>
                <a:schemeClr val="accent6">
                  <a:lumMod val="50000"/>
                </a:schemeClr>
              </a:fgClr>
              <a:bgClr>
                <a:schemeClr val="bg1"/>
              </a:bgClr>
            </a:patt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summary'!$C$14:$F$14</c:f>
              <c:numCache>
                <c:formatCode>_("$"* #,##0.00_);_("$"* \(#,##0.00\);_("$"* "-"??_);_(@_)</c:formatCode>
                <c:ptCount val="4"/>
                <c:pt idx="0">
                  <c:v>122.65756689134054</c:v>
                </c:pt>
                <c:pt idx="1">
                  <c:v>134.27426798356413</c:v>
                </c:pt>
                <c:pt idx="2">
                  <c:v>148.19777334101892</c:v>
                </c:pt>
                <c:pt idx="3">
                  <c:v>124.39274086446471</c:v>
                </c:pt>
              </c:numCache>
            </c:numRef>
          </c:val>
          <c:extLst>
            <c:ext xmlns:c16="http://schemas.microsoft.com/office/drawing/2014/chart" uri="{C3380CC4-5D6E-409C-BE32-E72D297353CC}">
              <c16:uniqueId val="{0000000B-E768-423F-8138-D827ECE59DC1}"/>
            </c:ext>
          </c:extLst>
        </c:ser>
        <c:dLbls>
          <c:showLegendKey val="0"/>
          <c:showVal val="0"/>
          <c:showCatName val="0"/>
          <c:showSerName val="0"/>
          <c:showPercent val="0"/>
          <c:showBubbleSize val="0"/>
        </c:dLbls>
        <c:gapWidth val="150"/>
        <c:overlap val="100"/>
        <c:axId val="521747087"/>
        <c:axId val="676881407"/>
      </c:barChart>
      <c:catAx>
        <c:axId val="52174708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676881407"/>
        <c:crosses val="autoZero"/>
        <c:auto val="1"/>
        <c:lblAlgn val="ctr"/>
        <c:lblOffset val="100"/>
        <c:noMultiLvlLbl val="0"/>
      </c:catAx>
      <c:valAx>
        <c:axId val="676881407"/>
        <c:scaling>
          <c:orientation val="minMax"/>
          <c:max val="1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A$MM</a:t>
                </a:r>
              </a:p>
            </c:rich>
          </c:tx>
          <c:overlay val="0"/>
          <c:spPr>
            <a:noFill/>
            <a:ln>
              <a:noFill/>
            </a:ln>
            <a:effectLst/>
          </c:spPr>
          <c:txPr>
            <a:bodyPr rot="-54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521747087"/>
        <c:crosses val="autoZero"/>
        <c:crossBetween val="between"/>
        <c:majorUnit val="500"/>
      </c:valAx>
      <c:spPr>
        <a:noFill/>
        <a:ln>
          <a:noFill/>
        </a:ln>
        <a:effectLst/>
      </c:spPr>
    </c:plotArea>
    <c:legend>
      <c:legendPos val="b"/>
      <c:layout>
        <c:manualLayout>
          <c:xMode val="edge"/>
          <c:yMode val="edge"/>
          <c:x val="0.10336244946873602"/>
          <c:y val="0.79548971557126791"/>
          <c:w val="0.81042408284173484"/>
          <c:h val="0.18155110075526273"/>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700">
          <a:latin typeface="Arial" panose="020B0604020202020204" pitchFamily="34" charset="0"/>
          <a:cs typeface="Arial" panose="020B0604020202020204" pitchFamily="34" charset="0"/>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'[Chart in Microsoft Word]Capex opex summary-ESc'!$B$3</c:f>
              <c:strCache>
                <c:ptCount val="1"/>
                <c:pt idx="0">
                  <c:v>Pre treatment</c:v>
                </c:pt>
              </c:strCache>
            </c:strRef>
          </c:tx>
          <c:spPr>
            <a:solidFill>
              <a:srgbClr val="C00000"/>
            </a:solidFill>
            <a:ln>
              <a:noFill/>
            </a:ln>
            <a:effectLst/>
          </c:spPr>
          <c:invertIfNegative val="0"/>
          <c:cat>
            <c:strRef>
              <c:f>'[Chart in Microsoft Word]Capex opex summary-ESc'!$C$2:$E$2</c:f>
              <c:strCache>
                <c:ptCount val="3"/>
                <c:pt idx="0">
                  <c:v>NG-SCP</c:v>
                </c:pt>
                <c:pt idx="1">
                  <c:v>CSG-SCP</c:v>
                </c:pt>
                <c:pt idx="2">
                  <c:v>CSG-SCP+RE</c:v>
                </c:pt>
              </c:strCache>
            </c:strRef>
          </c:cat>
          <c:val>
            <c:numRef>
              <c:f>'[Chart in Microsoft Word]Capex opex summary-ESc'!$C$3:$E$3</c:f>
              <c:numCache>
                <c:formatCode>_("$"* #,##0.00_);_("$"* \(#,##0.00\);_("$"* "-"??_);_(@_)</c:formatCode>
                <c:ptCount val="3"/>
                <c:pt idx="0">
                  <c:v>14.21435605970829</c:v>
                </c:pt>
                <c:pt idx="1">
                  <c:v>13.627576550522695</c:v>
                </c:pt>
                <c:pt idx="2">
                  <c:v>11.356473613913062</c:v>
                </c:pt>
              </c:numCache>
            </c:numRef>
          </c:val>
          <c:extLst>
            <c:ext xmlns:c16="http://schemas.microsoft.com/office/drawing/2014/chart" uri="{C3380CC4-5D6E-409C-BE32-E72D297353CC}">
              <c16:uniqueId val="{00000000-340A-485A-856D-0F632DB69210}"/>
            </c:ext>
          </c:extLst>
        </c:ser>
        <c:ser>
          <c:idx val="1"/>
          <c:order val="1"/>
          <c:tx>
            <c:strRef>
              <c:f>'[Chart in Microsoft Word]Capex opex summary-ESc'!$B$4</c:f>
              <c:strCache>
                <c:ptCount val="1"/>
                <c:pt idx="0">
                  <c:v>Pyrolysis section</c:v>
                </c:pt>
              </c:strCache>
            </c:strRef>
          </c:tx>
          <c:spPr>
            <a:solidFill>
              <a:schemeClr val="accent4">
                <a:lumMod val="50000"/>
              </a:schemeClr>
            </a:solidFill>
            <a:ln>
              <a:noFill/>
            </a:ln>
            <a:effectLst/>
          </c:spPr>
          <c:invertIfNegative val="0"/>
          <c:cat>
            <c:strRef>
              <c:f>'[Chart in Microsoft Word]Capex opex summary-ESc'!$C$2:$E$2</c:f>
              <c:strCache>
                <c:ptCount val="3"/>
                <c:pt idx="0">
                  <c:v>NG-SCP</c:v>
                </c:pt>
                <c:pt idx="1">
                  <c:v>CSG-SCP</c:v>
                </c:pt>
                <c:pt idx="2">
                  <c:v>CSG-SCP+RE</c:v>
                </c:pt>
              </c:strCache>
            </c:strRef>
          </c:cat>
          <c:val>
            <c:numRef>
              <c:f>'[Chart in Microsoft Word]Capex opex summary-ESc'!$C$4:$E$4</c:f>
              <c:numCache>
                <c:formatCode>_("$"* #,##0.00_);_("$"* \(#,##0.00\);_("$"* "-"??_);_(@_)</c:formatCode>
                <c:ptCount val="3"/>
                <c:pt idx="0">
                  <c:v>128.10910020197088</c:v>
                </c:pt>
                <c:pt idx="1">
                  <c:v>125.73072918964289</c:v>
                </c:pt>
                <c:pt idx="2">
                  <c:v>101.96458618039667</c:v>
                </c:pt>
              </c:numCache>
            </c:numRef>
          </c:val>
          <c:extLst>
            <c:ext xmlns:c16="http://schemas.microsoft.com/office/drawing/2014/chart" uri="{C3380CC4-5D6E-409C-BE32-E72D297353CC}">
              <c16:uniqueId val="{00000001-340A-485A-856D-0F632DB69210}"/>
            </c:ext>
          </c:extLst>
        </c:ser>
        <c:ser>
          <c:idx val="2"/>
          <c:order val="2"/>
          <c:tx>
            <c:strRef>
              <c:f>'[Chart in Microsoft Word]Capex opex summary-ESc'!$B$5</c:f>
              <c:strCache>
                <c:ptCount val="1"/>
                <c:pt idx="0">
                  <c:v>Hydrogen separation &amp; compression</c:v>
                </c:pt>
              </c:strCache>
            </c:strRef>
          </c:tx>
          <c:spPr>
            <a:solidFill>
              <a:schemeClr val="accent1">
                <a:lumMod val="60000"/>
                <a:lumOff val="40000"/>
              </a:schemeClr>
            </a:solidFill>
            <a:ln>
              <a:noFill/>
            </a:ln>
            <a:effectLst/>
          </c:spPr>
          <c:invertIfNegative val="0"/>
          <c:cat>
            <c:strRef>
              <c:f>'[Chart in Microsoft Word]Capex opex summary-ESc'!$C$2:$E$2</c:f>
              <c:strCache>
                <c:ptCount val="3"/>
                <c:pt idx="0">
                  <c:v>NG-SCP</c:v>
                </c:pt>
                <c:pt idx="1">
                  <c:v>CSG-SCP</c:v>
                </c:pt>
                <c:pt idx="2">
                  <c:v>CSG-SCP+RE</c:v>
                </c:pt>
              </c:strCache>
            </c:strRef>
          </c:cat>
          <c:val>
            <c:numRef>
              <c:f>'[Chart in Microsoft Word]Capex opex summary-ESc'!$C$5:$E$5</c:f>
              <c:numCache>
                <c:formatCode>_("$"* #,##0.00_);_("$"* \(#,##0.00\);_("$"* "-"??_);_(@_)</c:formatCode>
                <c:ptCount val="3"/>
                <c:pt idx="0">
                  <c:v>85.105414447296411</c:v>
                </c:pt>
                <c:pt idx="1">
                  <c:v>84.489212315842209</c:v>
                </c:pt>
                <c:pt idx="2">
                  <c:v>93.81584032417345</c:v>
                </c:pt>
              </c:numCache>
            </c:numRef>
          </c:val>
          <c:extLst>
            <c:ext xmlns:c16="http://schemas.microsoft.com/office/drawing/2014/chart" uri="{C3380CC4-5D6E-409C-BE32-E72D297353CC}">
              <c16:uniqueId val="{00000002-340A-485A-856D-0F632DB69210}"/>
            </c:ext>
          </c:extLst>
        </c:ser>
        <c:ser>
          <c:idx val="3"/>
          <c:order val="3"/>
          <c:tx>
            <c:strRef>
              <c:f>'[Chart in Microsoft Word]Capex opex summary-ESc'!$B$6</c:f>
              <c:strCache>
                <c:ptCount val="1"/>
                <c:pt idx="0">
                  <c:v>Flue gas Quench</c:v>
                </c:pt>
              </c:strCache>
            </c:strRef>
          </c:tx>
          <c:spPr>
            <a:solidFill>
              <a:schemeClr val="accent6">
                <a:lumMod val="75000"/>
              </a:schemeClr>
            </a:solidFill>
            <a:ln>
              <a:noFill/>
            </a:ln>
            <a:effectLst/>
          </c:spPr>
          <c:invertIfNegative val="0"/>
          <c:cat>
            <c:strRef>
              <c:f>'[Chart in Microsoft Word]Capex opex summary-ESc'!$C$2:$E$2</c:f>
              <c:strCache>
                <c:ptCount val="3"/>
                <c:pt idx="0">
                  <c:v>NG-SCP</c:v>
                </c:pt>
                <c:pt idx="1">
                  <c:v>CSG-SCP</c:v>
                </c:pt>
                <c:pt idx="2">
                  <c:v>CSG-SCP+RE</c:v>
                </c:pt>
              </c:strCache>
            </c:strRef>
          </c:cat>
          <c:val>
            <c:numRef>
              <c:f>'[Chart in Microsoft Word]Capex opex summary-ESc'!$C$6:$E$6</c:f>
              <c:numCache>
                <c:formatCode>_("$"* #,##0.00_);_("$"* \(#,##0.00\);_("$"* "-"??_);_(@_)</c:formatCode>
                <c:ptCount val="3"/>
                <c:pt idx="0">
                  <c:v>6.4441379590344434</c:v>
                </c:pt>
                <c:pt idx="1">
                  <c:v>6.0726282033210053</c:v>
                </c:pt>
                <c:pt idx="2">
                  <c:v>0</c:v>
                </c:pt>
              </c:numCache>
            </c:numRef>
          </c:val>
          <c:extLst>
            <c:ext xmlns:c16="http://schemas.microsoft.com/office/drawing/2014/chart" uri="{C3380CC4-5D6E-409C-BE32-E72D297353CC}">
              <c16:uniqueId val="{00000003-340A-485A-856D-0F632DB69210}"/>
            </c:ext>
          </c:extLst>
        </c:ser>
        <c:ser>
          <c:idx val="4"/>
          <c:order val="4"/>
          <c:tx>
            <c:strRef>
              <c:f>'[Chart in Microsoft Word]Capex opex summary-ESc'!$B$7</c:f>
              <c:strCache>
                <c:ptCount val="1"/>
                <c:pt idx="0">
                  <c:v>CO2 removal from flue gas</c:v>
                </c:pt>
              </c:strCache>
            </c:strRef>
          </c:tx>
          <c:spPr>
            <a:solidFill>
              <a:schemeClr val="accent1">
                <a:lumMod val="75000"/>
              </a:schemeClr>
            </a:solidFill>
            <a:ln>
              <a:noFill/>
            </a:ln>
            <a:effectLst/>
          </c:spPr>
          <c:invertIfNegative val="0"/>
          <c:cat>
            <c:strRef>
              <c:f>'[Chart in Microsoft Word]Capex opex summary-ESc'!$C$2:$E$2</c:f>
              <c:strCache>
                <c:ptCount val="3"/>
                <c:pt idx="0">
                  <c:v>NG-SCP</c:v>
                </c:pt>
                <c:pt idx="1">
                  <c:v>CSG-SCP</c:v>
                </c:pt>
                <c:pt idx="2">
                  <c:v>CSG-SCP+RE</c:v>
                </c:pt>
              </c:strCache>
            </c:strRef>
          </c:cat>
          <c:val>
            <c:numRef>
              <c:f>'[Chart in Microsoft Word]Capex opex summary-ESc'!$C$7:$E$7</c:f>
              <c:numCache>
                <c:formatCode>_("$"* #,##0.00_);_("$"* \(#,##0.00\);_("$"* "-"??_);_(@_)</c:formatCode>
                <c:ptCount val="3"/>
                <c:pt idx="0">
                  <c:v>83.730089997172229</c:v>
                </c:pt>
                <c:pt idx="1">
                  <c:v>83.444144727520182</c:v>
                </c:pt>
                <c:pt idx="2">
                  <c:v>0</c:v>
                </c:pt>
              </c:numCache>
            </c:numRef>
          </c:val>
          <c:extLst>
            <c:ext xmlns:c16="http://schemas.microsoft.com/office/drawing/2014/chart" uri="{C3380CC4-5D6E-409C-BE32-E72D297353CC}">
              <c16:uniqueId val="{00000004-340A-485A-856D-0F632DB69210}"/>
            </c:ext>
          </c:extLst>
        </c:ser>
        <c:ser>
          <c:idx val="5"/>
          <c:order val="5"/>
          <c:tx>
            <c:strRef>
              <c:f>'[Chart in Microsoft Word]Capex opex summary-ESc'!$B$8</c:f>
              <c:strCache>
                <c:ptCount val="1"/>
                <c:pt idx="0">
                  <c:v>CO2 de-hydration and compression</c:v>
                </c:pt>
              </c:strCache>
            </c:strRef>
          </c:tx>
          <c:spPr>
            <a:solidFill>
              <a:schemeClr val="accent2"/>
            </a:solidFill>
            <a:ln>
              <a:noFill/>
            </a:ln>
            <a:effectLst/>
          </c:spPr>
          <c:invertIfNegative val="0"/>
          <c:cat>
            <c:strRef>
              <c:f>'[Chart in Microsoft Word]Capex opex summary-ESc'!$C$2:$E$2</c:f>
              <c:strCache>
                <c:ptCount val="3"/>
                <c:pt idx="0">
                  <c:v>NG-SCP</c:v>
                </c:pt>
                <c:pt idx="1">
                  <c:v>CSG-SCP</c:v>
                </c:pt>
                <c:pt idx="2">
                  <c:v>CSG-SCP+RE</c:v>
                </c:pt>
              </c:strCache>
            </c:strRef>
          </c:cat>
          <c:val>
            <c:numRef>
              <c:f>'[Chart in Microsoft Word]Capex opex summary-ESc'!$C$8:$E$8</c:f>
              <c:numCache>
                <c:formatCode>_("$"* #,##0.00_);_("$"* \(#,##0.00\);_("$"* "-"??_);_(@_)</c:formatCode>
                <c:ptCount val="3"/>
                <c:pt idx="0">
                  <c:v>20.699829080763653</c:v>
                </c:pt>
                <c:pt idx="1">
                  <c:v>20.522434833437288</c:v>
                </c:pt>
                <c:pt idx="2">
                  <c:v>0</c:v>
                </c:pt>
              </c:numCache>
            </c:numRef>
          </c:val>
          <c:extLst>
            <c:ext xmlns:c16="http://schemas.microsoft.com/office/drawing/2014/chart" uri="{C3380CC4-5D6E-409C-BE32-E72D297353CC}">
              <c16:uniqueId val="{00000005-340A-485A-856D-0F632DB69210}"/>
            </c:ext>
          </c:extLst>
        </c:ser>
        <c:ser>
          <c:idx val="6"/>
          <c:order val="6"/>
          <c:tx>
            <c:strRef>
              <c:f>'[Chart in Microsoft Word]Capex opex summary-ESc'!$B$9</c:f>
              <c:strCache>
                <c:ptCount val="1"/>
                <c:pt idx="0">
                  <c:v>Turbines</c:v>
                </c:pt>
              </c:strCache>
            </c:strRef>
          </c:tx>
          <c:spPr>
            <a:solidFill>
              <a:srgbClr val="002060"/>
            </a:solidFill>
            <a:ln>
              <a:noFill/>
            </a:ln>
            <a:effectLst/>
          </c:spPr>
          <c:invertIfNegative val="0"/>
          <c:cat>
            <c:strRef>
              <c:f>'[Chart in Microsoft Word]Capex opex summary-ESc'!$C$2:$E$2</c:f>
              <c:strCache>
                <c:ptCount val="3"/>
                <c:pt idx="0">
                  <c:v>NG-SCP</c:v>
                </c:pt>
                <c:pt idx="1">
                  <c:v>CSG-SCP</c:v>
                </c:pt>
                <c:pt idx="2">
                  <c:v>CSG-SCP+RE</c:v>
                </c:pt>
              </c:strCache>
            </c:strRef>
          </c:cat>
          <c:val>
            <c:numRef>
              <c:f>'[Chart in Microsoft Word]Capex opex summary-ESc'!$C$9:$E$9</c:f>
              <c:numCache>
                <c:formatCode>_("$"* #,##0.00_);_("$"* \(#,##0.00\);_("$"* "-"??_);_(@_)</c:formatCode>
                <c:ptCount val="3"/>
                <c:pt idx="0">
                  <c:v>11.0582933367268</c:v>
                </c:pt>
                <c:pt idx="1">
                  <c:v>11.063799948013267</c:v>
                </c:pt>
                <c:pt idx="2">
                  <c:v>26.574169966818012</c:v>
                </c:pt>
              </c:numCache>
            </c:numRef>
          </c:val>
          <c:extLst>
            <c:ext xmlns:c16="http://schemas.microsoft.com/office/drawing/2014/chart" uri="{C3380CC4-5D6E-409C-BE32-E72D297353CC}">
              <c16:uniqueId val="{00000006-340A-485A-856D-0F632DB69210}"/>
            </c:ext>
          </c:extLst>
        </c:ser>
        <c:ser>
          <c:idx val="7"/>
          <c:order val="7"/>
          <c:tx>
            <c:strRef>
              <c:f>'[Chart in Microsoft Word]Capex opex summary-ESc'!$B$10</c:f>
              <c:strCache>
                <c:ptCount val="1"/>
                <c:pt idx="0">
                  <c:v>Total OSBL</c:v>
                </c:pt>
              </c:strCache>
            </c:strRef>
          </c:tx>
          <c:spPr>
            <a:pattFill prst="ltVert">
              <a:fgClr>
                <a:schemeClr val="accent3"/>
              </a:fgClr>
              <a:bgClr>
                <a:schemeClr val="bg1"/>
              </a:bgClr>
            </a:pattFill>
            <a:ln>
              <a:noFill/>
            </a:ln>
            <a:effectLst/>
          </c:spPr>
          <c:invertIfNegative val="0"/>
          <c:cat>
            <c:strRef>
              <c:f>'[Chart in Microsoft Word]Capex opex summary-ESc'!$C$2:$E$2</c:f>
              <c:strCache>
                <c:ptCount val="3"/>
                <c:pt idx="0">
                  <c:v>NG-SCP</c:v>
                </c:pt>
                <c:pt idx="1">
                  <c:v>CSG-SCP</c:v>
                </c:pt>
                <c:pt idx="2">
                  <c:v>CSG-SCP+RE</c:v>
                </c:pt>
              </c:strCache>
            </c:strRef>
          </c:cat>
          <c:val>
            <c:numRef>
              <c:f>'[Chart in Microsoft Word]Capex opex summary-ESc'!$C$10:$E$10</c:f>
              <c:numCache>
                <c:formatCode>_("$"* #,##0.00_);_("$"* \(#,##0.00\);_("$"* "-"??_);_(@_)</c:formatCode>
                <c:ptCount val="3"/>
                <c:pt idx="0">
                  <c:v>139.74448843306905</c:v>
                </c:pt>
                <c:pt idx="1">
                  <c:v>137.98021030731982</c:v>
                </c:pt>
                <c:pt idx="2">
                  <c:v>93.484428034120469</c:v>
                </c:pt>
              </c:numCache>
            </c:numRef>
          </c:val>
          <c:extLst>
            <c:ext xmlns:c16="http://schemas.microsoft.com/office/drawing/2014/chart" uri="{C3380CC4-5D6E-409C-BE32-E72D297353CC}">
              <c16:uniqueId val="{00000007-340A-485A-856D-0F632DB69210}"/>
            </c:ext>
          </c:extLst>
        </c:ser>
        <c:ser>
          <c:idx val="8"/>
          <c:order val="8"/>
          <c:tx>
            <c:strRef>
              <c:f>'[Chart in Microsoft Word]Capex opex summary-ESc'!$B$11</c:f>
              <c:strCache>
                <c:ptCount val="1"/>
                <c:pt idx="0">
                  <c:v>EPCM</c:v>
                </c:pt>
              </c:strCache>
            </c:strRef>
          </c:tx>
          <c:spPr>
            <a:pattFill prst="dkDnDiag">
              <a:fgClr>
                <a:schemeClr val="tx2">
                  <a:lumMod val="75000"/>
                </a:schemeClr>
              </a:fgClr>
              <a:bgClr>
                <a:schemeClr val="bg1"/>
              </a:bgClr>
            </a:pattFill>
            <a:ln>
              <a:noFill/>
            </a:ln>
            <a:effectLst/>
          </c:spPr>
          <c:invertIfNegative val="0"/>
          <c:cat>
            <c:strRef>
              <c:f>'[Chart in Microsoft Word]Capex opex summary-ESc'!$C$2:$E$2</c:f>
              <c:strCache>
                <c:ptCount val="3"/>
                <c:pt idx="0">
                  <c:v>NG-SCP</c:v>
                </c:pt>
                <c:pt idx="1">
                  <c:v>CSG-SCP</c:v>
                </c:pt>
                <c:pt idx="2">
                  <c:v>CSG-SCP+RE</c:v>
                </c:pt>
              </c:strCache>
            </c:strRef>
          </c:cat>
          <c:val>
            <c:numRef>
              <c:f>'[Chart in Microsoft Word]Capex opex summary-ESc'!$C$11:$E$11</c:f>
              <c:numCache>
                <c:formatCode>_("$"* #,##0.00_);_("$"* \(#,##0.00\);_("$"* "-"??_);_(@_)</c:formatCode>
                <c:ptCount val="3"/>
                <c:pt idx="0">
                  <c:v>86.64158282850299</c:v>
                </c:pt>
                <c:pt idx="1">
                  <c:v>85.547730390538291</c:v>
                </c:pt>
                <c:pt idx="2">
                  <c:v>57.960345381154617</c:v>
                </c:pt>
              </c:numCache>
            </c:numRef>
          </c:val>
          <c:extLst>
            <c:ext xmlns:c16="http://schemas.microsoft.com/office/drawing/2014/chart" uri="{C3380CC4-5D6E-409C-BE32-E72D297353CC}">
              <c16:uniqueId val="{00000008-340A-485A-856D-0F632DB69210}"/>
            </c:ext>
          </c:extLst>
        </c:ser>
        <c:ser>
          <c:idx val="9"/>
          <c:order val="9"/>
          <c:tx>
            <c:strRef>
              <c:f>'[Chart in Microsoft Word]Capex opex summary-ESc'!$B$12</c:f>
              <c:strCache>
                <c:ptCount val="1"/>
                <c:pt idx="0">
                  <c:v>Contingency</c:v>
                </c:pt>
              </c:strCache>
            </c:strRef>
          </c:tx>
          <c:spPr>
            <a:pattFill prst="wdDnDiag">
              <a:fgClr>
                <a:schemeClr val="accent6">
                  <a:lumMod val="75000"/>
                </a:schemeClr>
              </a:fgClr>
              <a:bgClr>
                <a:schemeClr val="bg1"/>
              </a:bgClr>
            </a:pattFill>
            <a:ln>
              <a:noFill/>
            </a:ln>
            <a:effectLst/>
          </c:spPr>
          <c:invertIfNegative val="0"/>
          <c:cat>
            <c:strRef>
              <c:f>'[Chart in Microsoft Word]Capex opex summary-ESc'!$C$2:$E$2</c:f>
              <c:strCache>
                <c:ptCount val="3"/>
                <c:pt idx="0">
                  <c:v>NG-SCP</c:v>
                </c:pt>
                <c:pt idx="1">
                  <c:v>CSG-SCP</c:v>
                </c:pt>
                <c:pt idx="2">
                  <c:v>CSG-SCP+RE</c:v>
                </c:pt>
              </c:strCache>
            </c:strRef>
          </c:cat>
          <c:val>
            <c:numRef>
              <c:f>'[Chart in Microsoft Word]Capex opex summary-ESc'!$C$12:$E$12</c:f>
              <c:numCache>
                <c:formatCode>_("$"* #,##0.00_);_("$"* \(#,##0.00\);_("$"* "-"??_);_(@_)</c:formatCode>
                <c:ptCount val="3"/>
                <c:pt idx="0">
                  <c:v>391.28456761259338</c:v>
                </c:pt>
                <c:pt idx="1">
                  <c:v>386.34458886049549</c:v>
                </c:pt>
                <c:pt idx="2">
                  <c:v>261.75639849553733</c:v>
                </c:pt>
              </c:numCache>
            </c:numRef>
          </c:val>
          <c:extLst>
            <c:ext xmlns:c16="http://schemas.microsoft.com/office/drawing/2014/chart" uri="{C3380CC4-5D6E-409C-BE32-E72D297353CC}">
              <c16:uniqueId val="{00000009-340A-485A-856D-0F632DB69210}"/>
            </c:ext>
          </c:extLst>
        </c:ser>
        <c:ser>
          <c:idx val="10"/>
          <c:order val="10"/>
          <c:tx>
            <c:strRef>
              <c:f>'[Chart in Microsoft Word]Capex opex summary-ESc'!$B$13</c:f>
              <c:strCache>
                <c:ptCount val="1"/>
                <c:pt idx="0">
                  <c:v>Working Capital+Start-up</c:v>
                </c:pt>
              </c:strCache>
            </c:strRef>
          </c:tx>
          <c:spPr>
            <a:pattFill prst="dkUpDiag">
              <a:fgClr>
                <a:schemeClr val="accent2">
                  <a:lumMod val="75000"/>
                </a:schemeClr>
              </a:fgClr>
              <a:bgClr>
                <a:schemeClr val="bg1"/>
              </a:bgClr>
            </a:pattFill>
            <a:ln>
              <a:noFill/>
            </a:ln>
            <a:effectLst/>
          </c:spPr>
          <c:invertIfNegative val="0"/>
          <c:cat>
            <c:strRef>
              <c:f>'[Chart in Microsoft Word]Capex opex summary-ESc'!$C$2:$E$2</c:f>
              <c:strCache>
                <c:ptCount val="3"/>
                <c:pt idx="0">
                  <c:v>NG-SCP</c:v>
                </c:pt>
                <c:pt idx="1">
                  <c:v>CSG-SCP</c:v>
                </c:pt>
                <c:pt idx="2">
                  <c:v>CSG-SCP+RE</c:v>
                </c:pt>
              </c:strCache>
            </c:strRef>
          </c:cat>
          <c:val>
            <c:numRef>
              <c:f>'[Chart in Microsoft Word]Capex opex summary-ESc'!$C$13:$E$13</c:f>
              <c:numCache>
                <c:formatCode>_("$"* #,##0.00_);_("$"* \(#,##0.00\);_("$"* "-"??_);_(@_)</c:formatCode>
                <c:ptCount val="3"/>
                <c:pt idx="0">
                  <c:v>174.06573479223087</c:v>
                </c:pt>
                <c:pt idx="1">
                  <c:v>171.86814995879757</c:v>
                </c:pt>
                <c:pt idx="2">
                  <c:v>116.44420355930048</c:v>
                </c:pt>
              </c:numCache>
            </c:numRef>
          </c:val>
          <c:extLst>
            <c:ext xmlns:c16="http://schemas.microsoft.com/office/drawing/2014/chart" uri="{C3380CC4-5D6E-409C-BE32-E72D297353CC}">
              <c16:uniqueId val="{0000000A-340A-485A-856D-0F632DB69210}"/>
            </c:ext>
          </c:extLst>
        </c:ser>
        <c:dLbls>
          <c:showLegendKey val="0"/>
          <c:showVal val="0"/>
          <c:showCatName val="0"/>
          <c:showSerName val="0"/>
          <c:showPercent val="0"/>
          <c:showBubbleSize val="0"/>
        </c:dLbls>
        <c:gapWidth val="75"/>
        <c:overlap val="100"/>
        <c:axId val="486937888"/>
        <c:axId val="946915120"/>
      </c:barChart>
      <c:catAx>
        <c:axId val="4869378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46915120"/>
        <c:crosses val="autoZero"/>
        <c:auto val="1"/>
        <c:lblAlgn val="ctr"/>
        <c:lblOffset val="100"/>
        <c:noMultiLvlLbl val="0"/>
      </c:catAx>
      <c:valAx>
        <c:axId val="946915120"/>
        <c:scaling>
          <c:orientation val="minMax"/>
          <c:max val="150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A$MM</a:t>
                </a:r>
              </a:p>
            </c:rich>
          </c:tx>
          <c:overlay val="0"/>
          <c:spPr>
            <a:noFill/>
            <a:ln>
              <a:noFill/>
            </a:ln>
            <a:effectLst/>
          </c:spPr>
          <c:txPr>
            <a:bodyPr rot="-54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0" sourceLinked="0"/>
        <c:majorTickMark val="out"/>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86937888"/>
        <c:crosses val="autoZero"/>
        <c:crossBetween val="between"/>
        <c:majorUnit val="500"/>
      </c:valAx>
      <c:spPr>
        <a:noFill/>
        <a:ln>
          <a:noFill/>
        </a:ln>
        <a:effectLst/>
      </c:spPr>
    </c:plotArea>
    <c:legend>
      <c:legendPos val="b"/>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sz="700">
          <a:latin typeface="Arial" panose="020B0604020202020204" pitchFamily="34" charset="0"/>
          <a:cs typeface="Arial" panose="020B0604020202020204" pitchFamily="34" charset="0"/>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'[Chart in Microsoft Word]Capex opex summary-EMM'!$B$3</c:f>
              <c:strCache>
                <c:ptCount val="1"/>
                <c:pt idx="0">
                  <c:v>Pre-treatment</c:v>
                </c:pt>
              </c:strCache>
            </c:strRef>
          </c:tx>
          <c:spPr>
            <a:solidFill>
              <a:srgbClr val="C00000"/>
            </a:solid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summary-EMM'!$C$3:$G$3</c:f>
              <c:numCache>
                <c:formatCode>_("$"* #,##0.00_);_("$"* \(#,##0.00\);_("$"* "-"??_);_(@_)</c:formatCode>
                <c:ptCount val="4"/>
                <c:pt idx="0">
                  <c:v>8.2721460750264999</c:v>
                </c:pt>
                <c:pt idx="1">
                  <c:v>7.9263827993677252</c:v>
                </c:pt>
                <c:pt idx="2">
                  <c:v>8.9231377973253529</c:v>
                </c:pt>
                <c:pt idx="3">
                  <c:v>6.3465818150835274</c:v>
                </c:pt>
              </c:numCache>
              <c:extLst/>
            </c:numRef>
          </c:val>
          <c:extLst>
            <c:ext xmlns:c16="http://schemas.microsoft.com/office/drawing/2014/chart" uri="{C3380CC4-5D6E-409C-BE32-E72D297353CC}">
              <c16:uniqueId val="{00000000-E39F-46B5-AF62-9C4DEF8BB48B}"/>
            </c:ext>
          </c:extLst>
        </c:ser>
        <c:ser>
          <c:idx val="1"/>
          <c:order val="1"/>
          <c:tx>
            <c:strRef>
              <c:f>'[Chart in Microsoft Word]Capex opex summary-EMM'!$B$4</c:f>
              <c:strCache>
                <c:ptCount val="1"/>
                <c:pt idx="0">
                  <c:v>Pyrolysis section and Carbon separation</c:v>
                </c:pt>
              </c:strCache>
            </c:strRef>
          </c:tx>
          <c:spPr>
            <a:solidFill>
              <a:schemeClr val="accent4">
                <a:lumMod val="50000"/>
              </a:schemeClr>
            </a:solid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summary-EMM'!$C$4:$G$4</c:f>
              <c:numCache>
                <c:formatCode>_("$"* #,##0.00_);_("$"* \(#,##0.00\);_("$"* "-"??_);_(@_)</c:formatCode>
                <c:ptCount val="4"/>
                <c:pt idx="0">
                  <c:v>107.67032494318795</c:v>
                </c:pt>
                <c:pt idx="1">
                  <c:v>89.742883907041787</c:v>
                </c:pt>
                <c:pt idx="2">
                  <c:v>114.09313994343773</c:v>
                </c:pt>
                <c:pt idx="3">
                  <c:v>110.15987802910126</c:v>
                </c:pt>
              </c:numCache>
              <c:extLst/>
            </c:numRef>
          </c:val>
          <c:extLst>
            <c:ext xmlns:c16="http://schemas.microsoft.com/office/drawing/2014/chart" uri="{C3380CC4-5D6E-409C-BE32-E72D297353CC}">
              <c16:uniqueId val="{00000001-E39F-46B5-AF62-9C4DEF8BB48B}"/>
            </c:ext>
          </c:extLst>
        </c:ser>
        <c:ser>
          <c:idx val="2"/>
          <c:order val="2"/>
          <c:tx>
            <c:strRef>
              <c:f>'[Chart in Microsoft Word]Capex opex summary-EMM'!$B$5</c:f>
              <c:strCache>
                <c:ptCount val="1"/>
                <c:pt idx="0">
                  <c:v>Molten media heat integration</c:v>
                </c:pt>
              </c:strCache>
            </c:strRef>
          </c:tx>
          <c:spPr>
            <a:solidFill>
              <a:schemeClr val="accent4"/>
            </a:solid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summary-EMM'!$C$5:$G$5</c:f>
              <c:numCache>
                <c:formatCode>_("$"* #,##0.00_);_("$"* \(#,##0.00\);_("$"* "-"??_);_(@_)</c:formatCode>
                <c:ptCount val="4"/>
                <c:pt idx="0">
                  <c:v>67.337197849165548</c:v>
                </c:pt>
                <c:pt idx="1">
                  <c:v>55.438764123011829</c:v>
                </c:pt>
                <c:pt idx="2">
                  <c:v>63.994747932130579</c:v>
                </c:pt>
                <c:pt idx="3">
                  <c:v>9.1392650723835036</c:v>
                </c:pt>
              </c:numCache>
              <c:extLst/>
            </c:numRef>
          </c:val>
          <c:extLst>
            <c:ext xmlns:c16="http://schemas.microsoft.com/office/drawing/2014/chart" uri="{C3380CC4-5D6E-409C-BE32-E72D297353CC}">
              <c16:uniqueId val="{00000002-E39F-46B5-AF62-9C4DEF8BB48B}"/>
            </c:ext>
          </c:extLst>
        </c:ser>
        <c:ser>
          <c:idx val="3"/>
          <c:order val="3"/>
          <c:tx>
            <c:strRef>
              <c:f>'[Chart in Microsoft Word]Capex opex summary-EMM'!$B$6</c:f>
              <c:strCache>
                <c:ptCount val="1"/>
                <c:pt idx="0">
                  <c:v>Hydrogen separation &amp; compression</c:v>
                </c:pt>
              </c:strCache>
            </c:strRef>
          </c:tx>
          <c:spPr>
            <a:solidFill>
              <a:schemeClr val="accent1">
                <a:lumMod val="40000"/>
                <a:lumOff val="60000"/>
              </a:schemeClr>
            </a:solid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summary-EMM'!$C$6:$G$6</c:f>
              <c:numCache>
                <c:formatCode>_("$"* #,##0.00_);_("$"* \(#,##0.00\);_("$"* "-"??_);_(@_)</c:formatCode>
                <c:ptCount val="4"/>
                <c:pt idx="0">
                  <c:v>58.659885029675536</c:v>
                </c:pt>
                <c:pt idx="1">
                  <c:v>15.144927116895202</c:v>
                </c:pt>
                <c:pt idx="2">
                  <c:v>57.792515930455558</c:v>
                </c:pt>
                <c:pt idx="3">
                  <c:v>62.211276347399725</c:v>
                </c:pt>
              </c:numCache>
              <c:extLst/>
            </c:numRef>
          </c:val>
          <c:extLst>
            <c:ext xmlns:c16="http://schemas.microsoft.com/office/drawing/2014/chart" uri="{C3380CC4-5D6E-409C-BE32-E72D297353CC}">
              <c16:uniqueId val="{00000003-E39F-46B5-AF62-9C4DEF8BB48B}"/>
            </c:ext>
          </c:extLst>
        </c:ser>
        <c:ser>
          <c:idx val="4"/>
          <c:order val="4"/>
          <c:tx>
            <c:strRef>
              <c:f>'[Chart in Microsoft Word]Capex opex summary-EMM'!$B$7</c:f>
              <c:strCache>
                <c:ptCount val="1"/>
                <c:pt idx="0">
                  <c:v>Flue gas Quench</c:v>
                </c:pt>
              </c:strCache>
            </c:strRef>
          </c:tx>
          <c:spPr>
            <a:solidFill>
              <a:schemeClr val="accent6">
                <a:lumMod val="75000"/>
              </a:schemeClr>
            </a:solid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summary-EMM'!$C$7:$G$7</c:f>
              <c:numCache>
                <c:formatCode>_("$"* #,##0.00_);_("$"* \(#,##0.00\);_("$"* "-"??_);_(@_)</c:formatCode>
                <c:ptCount val="4"/>
                <c:pt idx="0">
                  <c:v>7.015116077463821</c:v>
                </c:pt>
                <c:pt idx="1">
                  <c:v>6.183687874620249</c:v>
                </c:pt>
                <c:pt idx="2">
                  <c:v>6.9963279277254093</c:v>
                </c:pt>
                <c:pt idx="3">
                  <c:v>0</c:v>
                </c:pt>
              </c:numCache>
              <c:extLst/>
            </c:numRef>
          </c:val>
          <c:extLst>
            <c:ext xmlns:c16="http://schemas.microsoft.com/office/drawing/2014/chart" uri="{C3380CC4-5D6E-409C-BE32-E72D297353CC}">
              <c16:uniqueId val="{00000004-E39F-46B5-AF62-9C4DEF8BB48B}"/>
            </c:ext>
          </c:extLst>
        </c:ser>
        <c:ser>
          <c:idx val="5"/>
          <c:order val="5"/>
          <c:tx>
            <c:strRef>
              <c:f>'[Chart in Microsoft Word]Capex opex summary-EMM'!$B$8</c:f>
              <c:strCache>
                <c:ptCount val="1"/>
                <c:pt idx="0">
                  <c:v>CO2 removal from flue gas</c:v>
                </c:pt>
              </c:strCache>
            </c:strRef>
          </c:tx>
          <c:spPr>
            <a:solidFill>
              <a:schemeClr val="accent1">
                <a:lumMod val="75000"/>
              </a:schemeClr>
            </a:solid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summary-EMM'!$C$8:$G$8</c:f>
              <c:numCache>
                <c:formatCode>_("$"* #,##0.00_);_("$"* \(#,##0.00\);_("$"* "-"??_);_(@_)</c:formatCode>
                <c:ptCount val="4"/>
                <c:pt idx="0">
                  <c:v>99.851281121391111</c:v>
                </c:pt>
                <c:pt idx="1">
                  <c:v>77.977019830389352</c:v>
                </c:pt>
                <c:pt idx="2">
                  <c:v>97.080497142545482</c:v>
                </c:pt>
                <c:pt idx="3">
                  <c:v>0</c:v>
                </c:pt>
              </c:numCache>
              <c:extLst/>
            </c:numRef>
          </c:val>
          <c:extLst>
            <c:ext xmlns:c16="http://schemas.microsoft.com/office/drawing/2014/chart" uri="{C3380CC4-5D6E-409C-BE32-E72D297353CC}">
              <c16:uniqueId val="{00000005-E39F-46B5-AF62-9C4DEF8BB48B}"/>
            </c:ext>
          </c:extLst>
        </c:ser>
        <c:ser>
          <c:idx val="6"/>
          <c:order val="6"/>
          <c:tx>
            <c:strRef>
              <c:f>'[Chart in Microsoft Word]Capex opex summary-EMM'!$B$9</c:f>
              <c:strCache>
                <c:ptCount val="1"/>
                <c:pt idx="0">
                  <c:v>CO2 de-hydration and compression</c:v>
                </c:pt>
              </c:strCache>
            </c:strRef>
          </c:tx>
          <c:spPr>
            <a:solidFill>
              <a:schemeClr val="accent2">
                <a:lumMod val="75000"/>
              </a:schemeClr>
            </a:solid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summary-EMM'!$C$9:$G$9</c:f>
              <c:numCache>
                <c:formatCode>_("$"* #,##0.00_);_("$"* \(#,##0.00\);_("$"* "-"??_);_(@_)</c:formatCode>
                <c:ptCount val="4"/>
                <c:pt idx="0">
                  <c:v>26.521864749249367</c:v>
                </c:pt>
                <c:pt idx="1">
                  <c:v>13.169078063088749</c:v>
                </c:pt>
                <c:pt idx="2">
                  <c:v>26.135116459452977</c:v>
                </c:pt>
                <c:pt idx="3">
                  <c:v>0</c:v>
                </c:pt>
              </c:numCache>
              <c:extLst/>
            </c:numRef>
          </c:val>
          <c:extLst>
            <c:ext xmlns:c16="http://schemas.microsoft.com/office/drawing/2014/chart" uri="{C3380CC4-5D6E-409C-BE32-E72D297353CC}">
              <c16:uniqueId val="{00000006-E39F-46B5-AF62-9C4DEF8BB48B}"/>
            </c:ext>
          </c:extLst>
        </c:ser>
        <c:ser>
          <c:idx val="7"/>
          <c:order val="7"/>
          <c:tx>
            <c:strRef>
              <c:f>'[Chart in Microsoft Word]Capex opex summary-EMM'!$B$10</c:f>
              <c:strCache>
                <c:ptCount val="1"/>
                <c:pt idx="0">
                  <c:v>Turbines</c:v>
                </c:pt>
              </c:strCache>
            </c:strRef>
          </c:tx>
          <c:spPr>
            <a:solidFill>
              <a:srgbClr val="7030A0"/>
            </a:solid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summary-EMM'!$C$10:$G$10</c:f>
              <c:numCache>
                <c:formatCode>_("$"* #,##0.00_);_("$"* \(#,##0.00\);_("$"* "-"??_);_(@_)</c:formatCode>
                <c:ptCount val="4"/>
                <c:pt idx="0">
                  <c:v>16.152121980716572</c:v>
                </c:pt>
                <c:pt idx="1">
                  <c:v>13.979622800024352</c:v>
                </c:pt>
                <c:pt idx="2">
                  <c:v>16.138248146490984</c:v>
                </c:pt>
                <c:pt idx="3">
                  <c:v>34.542235827625511</c:v>
                </c:pt>
              </c:numCache>
              <c:extLst/>
            </c:numRef>
          </c:val>
          <c:extLst>
            <c:ext xmlns:c16="http://schemas.microsoft.com/office/drawing/2014/chart" uri="{C3380CC4-5D6E-409C-BE32-E72D297353CC}">
              <c16:uniqueId val="{00000007-E39F-46B5-AF62-9C4DEF8BB48B}"/>
            </c:ext>
          </c:extLst>
        </c:ser>
        <c:ser>
          <c:idx val="8"/>
          <c:order val="8"/>
          <c:tx>
            <c:strRef>
              <c:f>'[Chart in Microsoft Word]Capex opex summary-EMM'!$B$11</c:f>
              <c:strCache>
                <c:ptCount val="1"/>
                <c:pt idx="0">
                  <c:v>Total OSBL</c:v>
                </c:pt>
              </c:strCache>
            </c:strRef>
          </c:tx>
          <c:spPr>
            <a:pattFill prst="narVert">
              <a:fgClr>
                <a:schemeClr val="accent3"/>
              </a:fgClr>
              <a:bgClr>
                <a:schemeClr val="bg1"/>
              </a:bgClr>
            </a:patt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summary-EMM'!$C$11:$G$11</c:f>
              <c:numCache>
                <c:formatCode>_("$"* #,##0.00_);_("$"* \(#,##0.00\);_("$"* "-"??_);_(@_)</c:formatCode>
                <c:ptCount val="4"/>
                <c:pt idx="0">
                  <c:v>156.59197513035056</c:v>
                </c:pt>
                <c:pt idx="1">
                  <c:v>111.82494660577572</c:v>
                </c:pt>
                <c:pt idx="2">
                  <c:v>156.46149251182564</c:v>
                </c:pt>
                <c:pt idx="3">
                  <c:v>88.959694836637411</c:v>
                </c:pt>
              </c:numCache>
              <c:extLst/>
            </c:numRef>
          </c:val>
          <c:extLst>
            <c:ext xmlns:c16="http://schemas.microsoft.com/office/drawing/2014/chart" uri="{C3380CC4-5D6E-409C-BE32-E72D297353CC}">
              <c16:uniqueId val="{00000008-E39F-46B5-AF62-9C4DEF8BB48B}"/>
            </c:ext>
          </c:extLst>
        </c:ser>
        <c:ser>
          <c:idx val="9"/>
          <c:order val="9"/>
          <c:tx>
            <c:strRef>
              <c:f>'[Chart in Microsoft Word]Capex opex summary-EMM'!$B$12</c:f>
              <c:strCache>
                <c:ptCount val="1"/>
                <c:pt idx="0">
                  <c:v>EPCM</c:v>
                </c:pt>
              </c:strCache>
            </c:strRef>
          </c:tx>
          <c:spPr>
            <a:pattFill prst="dkDnDiag">
              <a:fgClr>
                <a:schemeClr val="tx2"/>
              </a:fgClr>
              <a:bgClr>
                <a:schemeClr val="bg1"/>
              </a:bgClr>
            </a:patt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summary-EMM'!$C$12:$G$12</c:f>
              <c:numCache>
                <c:formatCode>_("$"* #,##0.00_);_("$"* \(#,##0.00\);_("$"* "-"??_);_(@_)</c:formatCode>
                <c:ptCount val="4"/>
                <c:pt idx="0">
                  <c:v>97.087024580817086</c:v>
                </c:pt>
                <c:pt idx="1">
                  <c:v>69.33146689558076</c:v>
                </c:pt>
                <c:pt idx="2">
                  <c:v>97.006125357331712</c:v>
                </c:pt>
                <c:pt idx="3">
                  <c:v>55.155010798715139</c:v>
                </c:pt>
              </c:numCache>
              <c:extLst/>
            </c:numRef>
          </c:val>
          <c:extLst>
            <c:ext xmlns:c16="http://schemas.microsoft.com/office/drawing/2014/chart" uri="{C3380CC4-5D6E-409C-BE32-E72D297353CC}">
              <c16:uniqueId val="{00000009-E39F-46B5-AF62-9C4DEF8BB48B}"/>
            </c:ext>
          </c:extLst>
        </c:ser>
        <c:ser>
          <c:idx val="10"/>
          <c:order val="10"/>
          <c:tx>
            <c:strRef>
              <c:f>'[Chart in Microsoft Word]Capex opex summary-EMM'!$B$13</c:f>
              <c:strCache>
                <c:ptCount val="1"/>
                <c:pt idx="0">
                  <c:v>Contingency</c:v>
                </c:pt>
              </c:strCache>
            </c:strRef>
          </c:tx>
          <c:spPr>
            <a:pattFill prst="wdDnDiag">
              <a:fgClr>
                <a:schemeClr val="accent6">
                  <a:lumMod val="75000"/>
                </a:schemeClr>
              </a:fgClr>
              <a:bgClr>
                <a:schemeClr val="bg1"/>
              </a:bgClr>
            </a:patt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summary-EMM'!$C$13:$G$13</c:f>
              <c:numCache>
                <c:formatCode>_("$"* #,##0.00_);_("$"* \(#,##0.00\);_("$"* "-"??_);_(@_)</c:formatCode>
                <c:ptCount val="4"/>
                <c:pt idx="0">
                  <c:v>438.45753036498161</c:v>
                </c:pt>
                <c:pt idx="1">
                  <c:v>313.10985049617204</c:v>
                </c:pt>
                <c:pt idx="2">
                  <c:v>438.09217903311179</c:v>
                </c:pt>
                <c:pt idx="3">
                  <c:v>249.08714554258475</c:v>
                </c:pt>
              </c:numCache>
              <c:extLst/>
            </c:numRef>
          </c:val>
          <c:extLst>
            <c:ext xmlns:c16="http://schemas.microsoft.com/office/drawing/2014/chart" uri="{C3380CC4-5D6E-409C-BE32-E72D297353CC}">
              <c16:uniqueId val="{0000000A-E39F-46B5-AF62-9C4DEF8BB48B}"/>
            </c:ext>
          </c:extLst>
        </c:ser>
        <c:ser>
          <c:idx val="11"/>
          <c:order val="11"/>
          <c:tx>
            <c:strRef>
              <c:f>'[Chart in Microsoft Word]Capex opex summary-EMM'!$B$14</c:f>
              <c:strCache>
                <c:ptCount val="1"/>
                <c:pt idx="0">
                  <c:v>Working Capital+Start-up</c:v>
                </c:pt>
              </c:strCache>
            </c:strRef>
          </c:tx>
          <c:spPr>
            <a:pattFill prst="dkDnDiag">
              <a:fgClr>
                <a:schemeClr val="accent2">
                  <a:lumMod val="75000"/>
                </a:schemeClr>
              </a:fgClr>
              <a:bgClr>
                <a:schemeClr val="bg1"/>
              </a:bgClr>
            </a:pattFill>
            <a:ln>
              <a:noFill/>
            </a:ln>
            <a:effectLst/>
          </c:spPr>
          <c:invertIfNegative val="0"/>
          <c:cat>
            <c:strRef>
              <c:f>'[Chart in Microsoft Word]Capex opex summary-EMM'!$C$2:$G$2</c:f>
              <c:strCache>
                <c:ptCount val="4"/>
                <c:pt idx="0">
                  <c:v>NG-MMP</c:v>
                </c:pt>
                <c:pt idx="1">
                  <c:v>NG-MMP-BL</c:v>
                </c:pt>
                <c:pt idx="2">
                  <c:v>CSG-MMP</c:v>
                </c:pt>
                <c:pt idx="3">
                  <c:v>CSG-MMP+RE</c:v>
                </c:pt>
              </c:strCache>
              <c:extLst/>
            </c:strRef>
          </c:cat>
          <c:val>
            <c:numRef>
              <c:f>'[Chart in Microsoft Word]Capex opex summary-EMM'!$C$14:$G$14</c:f>
              <c:numCache>
                <c:formatCode>_("$"* #,##0.00_);_("$"* \(#,##0.00\);_("$"* "-"??_);_(@_)</c:formatCode>
                <c:ptCount val="4"/>
                <c:pt idx="0">
                  <c:v>195.05096422236466</c:v>
                </c:pt>
                <c:pt idx="1">
                  <c:v>139.28915349215421</c:v>
                </c:pt>
                <c:pt idx="2">
                  <c:v>194.88843507273</c:v>
                </c:pt>
                <c:pt idx="3">
                  <c:v>110.80819588851554</c:v>
                </c:pt>
              </c:numCache>
              <c:extLst/>
            </c:numRef>
          </c:val>
          <c:extLst>
            <c:ext xmlns:c16="http://schemas.microsoft.com/office/drawing/2014/chart" uri="{C3380CC4-5D6E-409C-BE32-E72D297353CC}">
              <c16:uniqueId val="{0000000B-E39F-46B5-AF62-9C4DEF8BB48B}"/>
            </c:ext>
          </c:extLst>
        </c:ser>
        <c:dLbls>
          <c:showLegendKey val="0"/>
          <c:showVal val="0"/>
          <c:showCatName val="0"/>
          <c:showSerName val="0"/>
          <c:showPercent val="0"/>
          <c:showBubbleSize val="0"/>
        </c:dLbls>
        <c:gapWidth val="75"/>
        <c:overlap val="100"/>
        <c:axId val="486937888"/>
        <c:axId val="946915120"/>
      </c:barChart>
      <c:catAx>
        <c:axId val="4869378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46915120"/>
        <c:crosses val="autoZero"/>
        <c:auto val="1"/>
        <c:lblAlgn val="ctr"/>
        <c:lblOffset val="100"/>
        <c:noMultiLvlLbl val="0"/>
      </c:catAx>
      <c:valAx>
        <c:axId val="946915120"/>
        <c:scaling>
          <c:orientation val="minMax"/>
          <c:max val="1500"/>
          <c:min val="0"/>
        </c:scaling>
        <c:delete val="0"/>
        <c:axPos val="l"/>
        <c:majorGridlines>
          <c:spPr>
            <a:ln w="9525" cap="flat" cmpd="sng" algn="ctr">
              <a:solidFill>
                <a:schemeClr val="tx1">
                  <a:lumMod val="15000"/>
                  <a:lumOff val="85000"/>
                </a:schemeClr>
              </a:solidFill>
              <a:round/>
            </a:ln>
            <a:effectLst/>
          </c:spPr>
        </c:majorGridlines>
        <c:minorGridlines>
          <c:spPr>
            <a:ln w="9525" cap="flat" cmpd="sng" algn="ctr">
              <a:noFill/>
              <a:round/>
            </a:ln>
            <a:effectLst/>
          </c:spPr>
        </c:minorGridlines>
        <c:title>
          <c:tx>
            <c:rich>
              <a:bodyPr rot="-54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A$MM</a:t>
                </a:r>
              </a:p>
            </c:rich>
          </c:tx>
          <c:overlay val="0"/>
          <c:spPr>
            <a:noFill/>
            <a:ln>
              <a:noFill/>
            </a:ln>
            <a:effectLst/>
          </c:spPr>
          <c:txPr>
            <a:bodyPr rot="-54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0" sourceLinked="0"/>
        <c:majorTickMark val="out"/>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86937888"/>
        <c:crosses val="autoZero"/>
        <c:crossBetween val="between"/>
        <c:majorUnit val="500"/>
      </c:valAx>
      <c:spPr>
        <a:noFill/>
        <a:ln>
          <a:noFill/>
        </a:ln>
        <a:effectLst/>
      </c:spPr>
    </c:plotArea>
    <c:legend>
      <c:legendPos val="b"/>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sz="700">
          <a:latin typeface="Arial" panose="020B0604020202020204" pitchFamily="34" charset="0"/>
          <a:cs typeface="Arial" panose="020B0604020202020204" pitchFamily="34" charset="0"/>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140776165443311"/>
          <c:y val="8.0780644725152936E-2"/>
          <c:w val="0.82515183607810161"/>
          <c:h val="0.61764164800500854"/>
        </c:manualLayout>
      </c:layout>
      <c:barChart>
        <c:barDir val="col"/>
        <c:grouping val="stacked"/>
        <c:varyColors val="0"/>
        <c:ser>
          <c:idx val="0"/>
          <c:order val="0"/>
          <c:tx>
            <c:strRef>
              <c:f>'Operating cost-C'!$G$6</c:f>
              <c:strCache>
                <c:ptCount val="1"/>
                <c:pt idx="0">
                  <c:v>Natural Gas</c:v>
                </c:pt>
              </c:strCache>
            </c:strRef>
          </c:tx>
          <c:spPr>
            <a:solidFill>
              <a:schemeClr val="accent1"/>
            </a:solidFill>
            <a:ln>
              <a:noFill/>
            </a:ln>
            <a:effectLst/>
          </c:spPr>
          <c:invertIfNegative val="0"/>
          <c:cat>
            <c:strRef>
              <c:f>'Operating cost-C'!$H$5:$K$5</c:f>
              <c:strCache>
                <c:ptCount val="4"/>
                <c:pt idx="0">
                  <c:v>NG-S-SMR</c:v>
                </c:pt>
                <c:pt idx="1">
                  <c:v>NG-C-SMR</c:v>
                </c:pt>
                <c:pt idx="2">
                  <c:v>NG-ATR</c:v>
                </c:pt>
                <c:pt idx="3">
                  <c:v>NG-ATR-OP</c:v>
                </c:pt>
              </c:strCache>
            </c:strRef>
          </c:cat>
          <c:val>
            <c:numRef>
              <c:f>'Operating cost-C'!$H$6:$K$6</c:f>
              <c:numCache>
                <c:formatCode>_("$"* #,##0.00_);_("$"* \(#,##0.00\);_("$"* "-"??_);_(@_)</c:formatCode>
                <c:ptCount val="4"/>
                <c:pt idx="0">
                  <c:v>1.1877870918006035</c:v>
                </c:pt>
                <c:pt idx="1">
                  <c:v>1.1537816613903948</c:v>
                </c:pt>
                <c:pt idx="2">
                  <c:v>1.0930309417846802</c:v>
                </c:pt>
                <c:pt idx="3">
                  <c:v>1.0578011092007846</c:v>
                </c:pt>
              </c:numCache>
            </c:numRef>
          </c:val>
          <c:extLst>
            <c:ext xmlns:c16="http://schemas.microsoft.com/office/drawing/2014/chart" uri="{C3380CC4-5D6E-409C-BE32-E72D297353CC}">
              <c16:uniqueId val="{00000000-21E9-44FE-BD50-80D6D7642C97}"/>
            </c:ext>
          </c:extLst>
        </c:ser>
        <c:ser>
          <c:idx val="1"/>
          <c:order val="1"/>
          <c:tx>
            <c:strRef>
              <c:f>'Operating cost-C'!$G$7</c:f>
              <c:strCache>
                <c:ptCount val="1"/>
                <c:pt idx="0">
                  <c:v>Utilities</c:v>
                </c:pt>
              </c:strCache>
            </c:strRef>
          </c:tx>
          <c:spPr>
            <a:solidFill>
              <a:schemeClr val="accent2"/>
            </a:solidFill>
            <a:ln>
              <a:noFill/>
            </a:ln>
            <a:effectLst/>
          </c:spPr>
          <c:invertIfNegative val="0"/>
          <c:cat>
            <c:strRef>
              <c:f>'Operating cost-C'!$H$5:$K$5</c:f>
              <c:strCache>
                <c:ptCount val="4"/>
                <c:pt idx="0">
                  <c:v>NG-S-SMR</c:v>
                </c:pt>
                <c:pt idx="1">
                  <c:v>NG-C-SMR</c:v>
                </c:pt>
                <c:pt idx="2">
                  <c:v>NG-ATR</c:v>
                </c:pt>
                <c:pt idx="3">
                  <c:v>NG-ATR-OP</c:v>
                </c:pt>
              </c:strCache>
            </c:strRef>
          </c:cat>
          <c:val>
            <c:numRef>
              <c:f>'Operating cost-C'!$H$7:$K$7</c:f>
              <c:numCache>
                <c:formatCode>_("$"* #,##0.00_);_("$"* \(#,##0.00\);_("$"* "-"??_);_(@_)</c:formatCode>
                <c:ptCount val="4"/>
                <c:pt idx="0">
                  <c:v>0.23424982748829601</c:v>
                </c:pt>
                <c:pt idx="1">
                  <c:v>0.23916451456853202</c:v>
                </c:pt>
                <c:pt idx="2">
                  <c:v>0.32475024662986607</c:v>
                </c:pt>
                <c:pt idx="3">
                  <c:v>0.30795869891329852</c:v>
                </c:pt>
              </c:numCache>
            </c:numRef>
          </c:val>
          <c:extLst>
            <c:ext xmlns:c16="http://schemas.microsoft.com/office/drawing/2014/chart" uri="{C3380CC4-5D6E-409C-BE32-E72D297353CC}">
              <c16:uniqueId val="{00000001-21E9-44FE-BD50-80D6D7642C97}"/>
            </c:ext>
          </c:extLst>
        </c:ser>
        <c:ser>
          <c:idx val="2"/>
          <c:order val="2"/>
          <c:tx>
            <c:strRef>
              <c:f>'Operating cost-C'!$G$8</c:f>
              <c:strCache>
                <c:ptCount val="1"/>
                <c:pt idx="0">
                  <c:v>Chemical and Catalyst</c:v>
                </c:pt>
              </c:strCache>
            </c:strRef>
          </c:tx>
          <c:spPr>
            <a:solidFill>
              <a:schemeClr val="tx2"/>
            </a:solidFill>
            <a:ln>
              <a:noFill/>
            </a:ln>
            <a:effectLst/>
          </c:spPr>
          <c:invertIfNegative val="0"/>
          <c:cat>
            <c:strRef>
              <c:f>'Operating cost-C'!$H$5:$K$5</c:f>
              <c:strCache>
                <c:ptCount val="4"/>
                <c:pt idx="0">
                  <c:v>NG-S-SMR</c:v>
                </c:pt>
                <c:pt idx="1">
                  <c:v>NG-C-SMR</c:v>
                </c:pt>
                <c:pt idx="2">
                  <c:v>NG-ATR</c:v>
                </c:pt>
                <c:pt idx="3">
                  <c:v>NG-ATR-OP</c:v>
                </c:pt>
              </c:strCache>
            </c:strRef>
          </c:cat>
          <c:val>
            <c:numRef>
              <c:f>'Operating cost-C'!$H$8:$K$8</c:f>
              <c:numCache>
                <c:formatCode>_-"$"* #,##0.000_-;\-"$"* #,##0.000_-;_-"$"* "-"??_-;_-@_-</c:formatCode>
                <c:ptCount val="4"/>
                <c:pt idx="0">
                  <c:v>1.3110880054429229E-2</c:v>
                </c:pt>
                <c:pt idx="1">
                  <c:v>1.2247102298459605E-2</c:v>
                </c:pt>
                <c:pt idx="2">
                  <c:v>1.4511483891418188E-2</c:v>
                </c:pt>
                <c:pt idx="3">
                  <c:v>1.6635946997552411E-2</c:v>
                </c:pt>
              </c:numCache>
            </c:numRef>
          </c:val>
          <c:extLst>
            <c:ext xmlns:c16="http://schemas.microsoft.com/office/drawing/2014/chart" uri="{C3380CC4-5D6E-409C-BE32-E72D297353CC}">
              <c16:uniqueId val="{00000002-21E9-44FE-BD50-80D6D7642C97}"/>
            </c:ext>
          </c:extLst>
        </c:ser>
        <c:ser>
          <c:idx val="3"/>
          <c:order val="3"/>
          <c:tx>
            <c:strRef>
              <c:f>'Operating cost-C'!$G$9</c:f>
              <c:strCache>
                <c:ptCount val="1"/>
                <c:pt idx="0">
                  <c:v>CO2 transport and storage</c:v>
                </c:pt>
              </c:strCache>
            </c:strRef>
          </c:tx>
          <c:spPr>
            <a:solidFill>
              <a:schemeClr val="accent4"/>
            </a:solidFill>
            <a:ln>
              <a:noFill/>
            </a:ln>
            <a:effectLst/>
          </c:spPr>
          <c:invertIfNegative val="0"/>
          <c:cat>
            <c:strRef>
              <c:f>'Operating cost-C'!$H$5:$K$5</c:f>
              <c:strCache>
                <c:ptCount val="4"/>
                <c:pt idx="0">
                  <c:v>NG-S-SMR</c:v>
                </c:pt>
                <c:pt idx="1">
                  <c:v>NG-C-SMR</c:v>
                </c:pt>
                <c:pt idx="2">
                  <c:v>NG-ATR</c:v>
                </c:pt>
                <c:pt idx="3">
                  <c:v>NG-ATR-OP</c:v>
                </c:pt>
              </c:strCache>
            </c:strRef>
          </c:cat>
          <c:val>
            <c:numRef>
              <c:f>'Operating cost-C'!$H$9:$K$9</c:f>
              <c:numCache>
                <c:formatCode>_("$"* #,##0.00_);_("$"* \(#,##0.00\);_("$"* "-"??_);_(@_)</c:formatCode>
                <c:ptCount val="4"/>
                <c:pt idx="0">
                  <c:v>0.17197676252199187</c:v>
                </c:pt>
                <c:pt idx="1">
                  <c:v>0.1676130954765509</c:v>
                </c:pt>
                <c:pt idx="2">
                  <c:v>0.15851877966888719</c:v>
                </c:pt>
                <c:pt idx="3">
                  <c:v>0.14223125636622341</c:v>
                </c:pt>
              </c:numCache>
            </c:numRef>
          </c:val>
          <c:extLst>
            <c:ext xmlns:c16="http://schemas.microsoft.com/office/drawing/2014/chart" uri="{C3380CC4-5D6E-409C-BE32-E72D297353CC}">
              <c16:uniqueId val="{00000003-21E9-44FE-BD50-80D6D7642C97}"/>
            </c:ext>
          </c:extLst>
        </c:ser>
        <c:ser>
          <c:idx val="5"/>
          <c:order val="4"/>
          <c:tx>
            <c:strRef>
              <c:f>'Operating cost-C'!$G$11</c:f>
              <c:strCache>
                <c:ptCount val="1"/>
                <c:pt idx="0">
                  <c:v>Maintenance (Materials &amp; Labour)</c:v>
                </c:pt>
              </c:strCache>
            </c:strRef>
          </c:tx>
          <c:spPr>
            <a:solidFill>
              <a:schemeClr val="accent6"/>
            </a:solidFill>
            <a:ln>
              <a:noFill/>
            </a:ln>
            <a:effectLst/>
          </c:spPr>
          <c:invertIfNegative val="0"/>
          <c:cat>
            <c:strRef>
              <c:f>'Operating cost-C'!$H$5:$K$5</c:f>
              <c:strCache>
                <c:ptCount val="4"/>
                <c:pt idx="0">
                  <c:v>NG-S-SMR</c:v>
                </c:pt>
                <c:pt idx="1">
                  <c:v>NG-C-SMR</c:v>
                </c:pt>
                <c:pt idx="2">
                  <c:v>NG-ATR</c:v>
                </c:pt>
                <c:pt idx="3">
                  <c:v>NG-ATR-OP</c:v>
                </c:pt>
              </c:strCache>
            </c:strRef>
          </c:cat>
          <c:val>
            <c:numRef>
              <c:f>'Operating cost-C'!$H$11:$K$11</c:f>
              <c:numCache>
                <c:formatCode>_("$"* #,##0.00_);_("$"* \(#,##0.00\);_("$"* "-"??_);_(@_)</c:formatCode>
                <c:ptCount val="4"/>
                <c:pt idx="0">
                  <c:v>0.20441548010732696</c:v>
                </c:pt>
                <c:pt idx="1">
                  <c:v>0.22373924993383554</c:v>
                </c:pt>
                <c:pt idx="2">
                  <c:v>0.24699010027631413</c:v>
                </c:pt>
                <c:pt idx="3">
                  <c:v>0.2073159703424842</c:v>
                </c:pt>
              </c:numCache>
            </c:numRef>
          </c:val>
          <c:extLst>
            <c:ext xmlns:c16="http://schemas.microsoft.com/office/drawing/2014/chart" uri="{C3380CC4-5D6E-409C-BE32-E72D297353CC}">
              <c16:uniqueId val="{00000005-21E9-44FE-BD50-80D6D7642C97}"/>
            </c:ext>
          </c:extLst>
        </c:ser>
        <c:dLbls>
          <c:showLegendKey val="0"/>
          <c:showVal val="0"/>
          <c:showCatName val="0"/>
          <c:showSerName val="0"/>
          <c:showPercent val="0"/>
          <c:showBubbleSize val="0"/>
        </c:dLbls>
        <c:gapWidth val="150"/>
        <c:overlap val="100"/>
        <c:axId val="521747087"/>
        <c:axId val="676881407"/>
      </c:barChart>
      <c:catAx>
        <c:axId val="52174708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676881407"/>
        <c:crosses val="autoZero"/>
        <c:auto val="1"/>
        <c:lblAlgn val="ctr"/>
        <c:lblOffset val="100"/>
        <c:noMultiLvlLbl val="0"/>
      </c:catAx>
      <c:valAx>
        <c:axId val="676881407"/>
        <c:scaling>
          <c:orientation val="minMax"/>
          <c:max val="2.5"/>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sz="1000"/>
                  <a:t>$/kg H</a:t>
                </a:r>
                <a:r>
                  <a:rPr lang="en-AU" sz="1000" baseline="-25000"/>
                  <a:t>2</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521747087"/>
        <c:crosses val="autoZero"/>
        <c:crossBetween val="between"/>
        <c:majorUnit val="0.5"/>
      </c:valAx>
      <c:spPr>
        <a:noFill/>
        <a:ln>
          <a:noFill/>
        </a:ln>
        <a:effectLst/>
      </c:spPr>
    </c:plotArea>
    <c:legend>
      <c:legendPos val="b"/>
      <c:layout>
        <c:manualLayout>
          <c:xMode val="edge"/>
          <c:yMode val="edge"/>
          <c:x val="2.3356846625060493E-3"/>
          <c:y val="0.79293414689723274"/>
          <c:w val="0.99532863067498789"/>
          <c:h val="0.2027786076579655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900">
          <a:latin typeface="Arial" panose="020B0604020202020204" pitchFamily="34" charset="0"/>
          <a:cs typeface="Arial" panose="020B0604020202020204" pitchFamily="34" charset="0"/>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'[Chart in Microsoft Word]sensitivity Summary'!$A$83</c:f>
              <c:strCache>
                <c:ptCount val="1"/>
                <c:pt idx="0">
                  <c:v>NG feedstock</c:v>
                </c:pt>
              </c:strCache>
            </c:strRef>
          </c:tx>
          <c:spPr>
            <a:solidFill>
              <a:schemeClr val="accent1"/>
            </a:solidFill>
            <a:ln>
              <a:noFill/>
            </a:ln>
            <a:effectLst/>
          </c:spPr>
          <c:invertIfNegative val="0"/>
          <c:cat>
            <c:strRef>
              <c:f>'[Chart in Microsoft Word]sensitivity Summary'!$B$82:$I$82</c:f>
              <c:strCache>
                <c:ptCount val="7"/>
                <c:pt idx="0">
                  <c:v>NG-SCP</c:v>
                </c:pt>
                <c:pt idx="1">
                  <c:v>CSG-SCP</c:v>
                </c:pt>
                <c:pt idx="2">
                  <c:v>CSG-SCP+RE</c:v>
                </c:pt>
                <c:pt idx="3">
                  <c:v>NG-MMP</c:v>
                </c:pt>
                <c:pt idx="4">
                  <c:v>NG-MMP-BL</c:v>
                </c:pt>
                <c:pt idx="5">
                  <c:v>CSG-MMP</c:v>
                </c:pt>
                <c:pt idx="6">
                  <c:v>CSG-MMP+RE</c:v>
                </c:pt>
              </c:strCache>
              <c:extLst/>
            </c:strRef>
          </c:cat>
          <c:val>
            <c:numRef>
              <c:f>'[Chart in Microsoft Word]sensitivity Summary'!$B$83:$I$83</c:f>
              <c:numCache>
                <c:formatCode>_("$"* #,##0.00_);_("$"* \(#,##0.00\);_("$"* "-"??_);_(@_)</c:formatCode>
                <c:ptCount val="7"/>
                <c:pt idx="0">
                  <c:v>1.7523973905692185</c:v>
                </c:pt>
                <c:pt idx="1">
                  <c:v>1.7336923520169818</c:v>
                </c:pt>
                <c:pt idx="2">
                  <c:v>1.4237762384375769</c:v>
                </c:pt>
                <c:pt idx="3">
                  <c:v>1.8111024005501437</c:v>
                </c:pt>
                <c:pt idx="4">
                  <c:v>0.81492845430812277</c:v>
                </c:pt>
                <c:pt idx="5">
                  <c:v>1.7871311297219714</c:v>
                </c:pt>
                <c:pt idx="6">
                  <c:v>1.4906982220346523</c:v>
                </c:pt>
              </c:numCache>
              <c:extLst/>
            </c:numRef>
          </c:val>
          <c:extLst>
            <c:ext xmlns:c16="http://schemas.microsoft.com/office/drawing/2014/chart" uri="{C3380CC4-5D6E-409C-BE32-E72D297353CC}">
              <c16:uniqueId val="{00000000-C63E-4572-BC82-EFD622E04B28}"/>
            </c:ext>
          </c:extLst>
        </c:ser>
        <c:ser>
          <c:idx val="1"/>
          <c:order val="1"/>
          <c:tx>
            <c:strRef>
              <c:f>'[Chart in Microsoft Word]sensitivity Summary'!$A$84</c:f>
              <c:strCache>
                <c:ptCount val="1"/>
                <c:pt idx="0">
                  <c:v>Utilities(Electricity+Water)</c:v>
                </c:pt>
              </c:strCache>
            </c:strRef>
          </c:tx>
          <c:spPr>
            <a:solidFill>
              <a:schemeClr val="accent6">
                <a:lumMod val="60000"/>
                <a:lumOff val="40000"/>
              </a:schemeClr>
            </a:solidFill>
            <a:ln>
              <a:noFill/>
            </a:ln>
            <a:effectLst/>
          </c:spPr>
          <c:invertIfNegative val="0"/>
          <c:cat>
            <c:strRef>
              <c:f>'[Chart in Microsoft Word]sensitivity Summary'!$B$82:$I$82</c:f>
              <c:strCache>
                <c:ptCount val="7"/>
                <c:pt idx="0">
                  <c:v>NG-SCP</c:v>
                </c:pt>
                <c:pt idx="1">
                  <c:v>CSG-SCP</c:v>
                </c:pt>
                <c:pt idx="2">
                  <c:v>CSG-SCP+RE</c:v>
                </c:pt>
                <c:pt idx="3">
                  <c:v>NG-MMP</c:v>
                </c:pt>
                <c:pt idx="4">
                  <c:v>NG-MMP-BL</c:v>
                </c:pt>
                <c:pt idx="5">
                  <c:v>CSG-MMP</c:v>
                </c:pt>
                <c:pt idx="6">
                  <c:v>CSG-MMP+RE</c:v>
                </c:pt>
              </c:strCache>
              <c:extLst/>
            </c:strRef>
          </c:cat>
          <c:val>
            <c:numRef>
              <c:f>'[Chart in Microsoft Word]sensitivity Summary'!$B$84:$I$84</c:f>
              <c:numCache>
                <c:formatCode>_("$"* #,##0.00_);_("$"* \(#,##0.00\);_("$"* "-"??_);_(@_)</c:formatCode>
                <c:ptCount val="7"/>
                <c:pt idx="0">
                  <c:v>0.26861439999363623</c:v>
                </c:pt>
                <c:pt idx="1">
                  <c:v>0.26564469217259296</c:v>
                </c:pt>
                <c:pt idx="2">
                  <c:v>0.99777739197163551</c:v>
                </c:pt>
                <c:pt idx="3">
                  <c:v>0.10782515484032848</c:v>
                </c:pt>
                <c:pt idx="4">
                  <c:v>3.0884514435148176E-2</c:v>
                </c:pt>
                <c:pt idx="5">
                  <c:v>9.5662934499810864E-2</c:v>
                </c:pt>
                <c:pt idx="6">
                  <c:v>1.0158205914569296</c:v>
                </c:pt>
              </c:numCache>
              <c:extLst/>
            </c:numRef>
          </c:val>
          <c:extLst>
            <c:ext xmlns:c16="http://schemas.microsoft.com/office/drawing/2014/chart" uri="{C3380CC4-5D6E-409C-BE32-E72D297353CC}">
              <c16:uniqueId val="{00000001-C63E-4572-BC82-EFD622E04B28}"/>
            </c:ext>
          </c:extLst>
        </c:ser>
        <c:ser>
          <c:idx val="2"/>
          <c:order val="2"/>
          <c:tx>
            <c:strRef>
              <c:f>'[Chart in Microsoft Word]sensitivity Summary'!$A$85</c:f>
              <c:strCache>
                <c:ptCount val="1"/>
                <c:pt idx="0">
                  <c:v>Chemical and Catalyst</c:v>
                </c:pt>
              </c:strCache>
            </c:strRef>
          </c:tx>
          <c:spPr>
            <a:solidFill>
              <a:schemeClr val="tx2"/>
            </a:solidFill>
            <a:ln>
              <a:noFill/>
            </a:ln>
            <a:effectLst/>
          </c:spPr>
          <c:invertIfNegative val="0"/>
          <c:cat>
            <c:strRef>
              <c:f>'[Chart in Microsoft Word]sensitivity Summary'!$B$82:$I$82</c:f>
              <c:strCache>
                <c:ptCount val="7"/>
                <c:pt idx="0">
                  <c:v>NG-SCP</c:v>
                </c:pt>
                <c:pt idx="1">
                  <c:v>CSG-SCP</c:v>
                </c:pt>
                <c:pt idx="2">
                  <c:v>CSG-SCP+RE</c:v>
                </c:pt>
                <c:pt idx="3">
                  <c:v>NG-MMP</c:v>
                </c:pt>
                <c:pt idx="4">
                  <c:v>NG-MMP-BL</c:v>
                </c:pt>
                <c:pt idx="5">
                  <c:v>CSG-MMP</c:v>
                </c:pt>
                <c:pt idx="6">
                  <c:v>CSG-MMP+RE</c:v>
                </c:pt>
              </c:strCache>
              <c:extLst/>
            </c:strRef>
          </c:cat>
          <c:val>
            <c:numRef>
              <c:f>'[Chart in Microsoft Word]sensitivity Summary'!$B$85:$I$85</c:f>
              <c:numCache>
                <c:formatCode>_("$"* #,##0.00_);_("$"* \(#,##0.00\);_("$"* "-"??_);_(@_)</c:formatCode>
                <c:ptCount val="7"/>
                <c:pt idx="0">
                  <c:v>6.5852835437158433E-2</c:v>
                </c:pt>
                <c:pt idx="1">
                  <c:v>6.5680639159975213E-2</c:v>
                </c:pt>
                <c:pt idx="2">
                  <c:v>6.5296198389606666E-2</c:v>
                </c:pt>
                <c:pt idx="3">
                  <c:v>6.6019308536398688E-2</c:v>
                </c:pt>
                <c:pt idx="4">
                  <c:v>6.4648883497514589E-2</c:v>
                </c:pt>
                <c:pt idx="5">
                  <c:v>6.6261923616529217E-2</c:v>
                </c:pt>
                <c:pt idx="6">
                  <c:v>6.5472793199191984E-2</c:v>
                </c:pt>
              </c:numCache>
              <c:extLst/>
            </c:numRef>
          </c:val>
          <c:extLst>
            <c:ext xmlns:c16="http://schemas.microsoft.com/office/drawing/2014/chart" uri="{C3380CC4-5D6E-409C-BE32-E72D297353CC}">
              <c16:uniqueId val="{00000002-C63E-4572-BC82-EFD622E04B28}"/>
            </c:ext>
          </c:extLst>
        </c:ser>
        <c:ser>
          <c:idx val="3"/>
          <c:order val="3"/>
          <c:tx>
            <c:strRef>
              <c:f>'[Chart in Microsoft Word]sensitivity Summary'!$A$86</c:f>
              <c:strCache>
                <c:ptCount val="1"/>
                <c:pt idx="0">
                  <c:v>CO2 transport and storage</c:v>
                </c:pt>
              </c:strCache>
            </c:strRef>
          </c:tx>
          <c:spPr>
            <a:solidFill>
              <a:schemeClr val="accent4"/>
            </a:solidFill>
            <a:ln>
              <a:noFill/>
            </a:ln>
            <a:effectLst/>
          </c:spPr>
          <c:invertIfNegative val="0"/>
          <c:cat>
            <c:strRef>
              <c:f>'[Chart in Microsoft Word]sensitivity Summary'!$B$82:$I$82</c:f>
              <c:strCache>
                <c:ptCount val="7"/>
                <c:pt idx="0">
                  <c:v>NG-SCP</c:v>
                </c:pt>
                <c:pt idx="1">
                  <c:v>CSG-SCP</c:v>
                </c:pt>
                <c:pt idx="2">
                  <c:v>CSG-SCP+RE</c:v>
                </c:pt>
                <c:pt idx="3">
                  <c:v>NG-MMP</c:v>
                </c:pt>
                <c:pt idx="4">
                  <c:v>NG-MMP-BL</c:v>
                </c:pt>
                <c:pt idx="5">
                  <c:v>CSG-MMP</c:v>
                </c:pt>
                <c:pt idx="6">
                  <c:v>CSG-MMP+RE</c:v>
                </c:pt>
              </c:strCache>
              <c:extLst/>
            </c:strRef>
          </c:cat>
          <c:val>
            <c:numRef>
              <c:f>'[Chart in Microsoft Word]sensitivity Summary'!$B$86:$I$86</c:f>
              <c:numCache>
                <c:formatCode>_("$"* #,##0.00_);_("$"* \(#,##0.00\);_("$"* "-"??_);_(@_)</c:formatCode>
                <c:ptCount val="7"/>
                <c:pt idx="0">
                  <c:v>4.1308911648463724E-2</c:v>
                </c:pt>
                <c:pt idx="1">
                  <c:v>4.0854996548300777E-2</c:v>
                </c:pt>
                <c:pt idx="2">
                  <c:v>0</c:v>
                </c:pt>
                <c:pt idx="3">
                  <c:v>5.5532555517254528E-2</c:v>
                </c:pt>
                <c:pt idx="4">
                  <c:v>1.0049973013583621E-2</c:v>
                </c:pt>
                <c:pt idx="5">
                  <c:v>5.4486832566782661E-2</c:v>
                </c:pt>
                <c:pt idx="6">
                  <c:v>0</c:v>
                </c:pt>
              </c:numCache>
              <c:extLst/>
            </c:numRef>
          </c:val>
          <c:extLst>
            <c:ext xmlns:c16="http://schemas.microsoft.com/office/drawing/2014/chart" uri="{C3380CC4-5D6E-409C-BE32-E72D297353CC}">
              <c16:uniqueId val="{00000003-C63E-4572-BC82-EFD622E04B28}"/>
            </c:ext>
          </c:extLst>
        </c:ser>
        <c:ser>
          <c:idx val="4"/>
          <c:order val="4"/>
          <c:tx>
            <c:strRef>
              <c:f>'[Chart in Microsoft Word]sensitivity Summary'!$A$87</c:f>
              <c:strCache>
                <c:ptCount val="1"/>
                <c:pt idx="0">
                  <c:v>Operators+Admin + Insurance</c:v>
                </c:pt>
              </c:strCache>
            </c:strRef>
          </c:tx>
          <c:spPr>
            <a:solidFill>
              <a:schemeClr val="accent2"/>
            </a:solidFill>
            <a:ln>
              <a:noFill/>
            </a:ln>
            <a:effectLst/>
          </c:spPr>
          <c:invertIfNegative val="0"/>
          <c:cat>
            <c:strRef>
              <c:f>'[Chart in Microsoft Word]sensitivity Summary'!$B$82:$I$82</c:f>
              <c:strCache>
                <c:ptCount val="7"/>
                <c:pt idx="0">
                  <c:v>NG-SCP</c:v>
                </c:pt>
                <c:pt idx="1">
                  <c:v>CSG-SCP</c:v>
                </c:pt>
                <c:pt idx="2">
                  <c:v>CSG-SCP+RE</c:v>
                </c:pt>
                <c:pt idx="3">
                  <c:v>NG-MMP</c:v>
                </c:pt>
                <c:pt idx="4">
                  <c:v>NG-MMP-BL</c:v>
                </c:pt>
                <c:pt idx="5">
                  <c:v>CSG-MMP</c:v>
                </c:pt>
                <c:pt idx="6">
                  <c:v>CSG-MMP+RE</c:v>
                </c:pt>
              </c:strCache>
              <c:extLst/>
            </c:strRef>
          </c:cat>
          <c:val>
            <c:numRef>
              <c:f>'[Chart in Microsoft Word]sensitivity Summary'!$B$87:$I$87</c:f>
              <c:numCache>
                <c:formatCode>_("$"* #,##0.00_);_("$"* \(#,##0.00\);_("$"* "-"??_);_(@_)</c:formatCode>
                <c:ptCount val="7"/>
                <c:pt idx="0">
                  <c:v>8.105012211459918E-2</c:v>
                </c:pt>
                <c:pt idx="1">
                  <c:v>8.0439723085024423E-2</c:v>
                </c:pt>
                <c:pt idx="2">
                  <c:v>6.5045221547351248E-2</c:v>
                </c:pt>
                <c:pt idx="3">
                  <c:v>8.6878959065364386E-2</c:v>
                </c:pt>
                <c:pt idx="4">
                  <c:v>3.2123109987777045E-2</c:v>
                </c:pt>
                <c:pt idx="5">
                  <c:v>8.6833815126570624E-2</c:v>
                </c:pt>
                <c:pt idx="6">
                  <c:v>6.3479769529033336E-2</c:v>
                </c:pt>
              </c:numCache>
              <c:extLst/>
            </c:numRef>
          </c:val>
          <c:extLst>
            <c:ext xmlns:c16="http://schemas.microsoft.com/office/drawing/2014/chart" uri="{C3380CC4-5D6E-409C-BE32-E72D297353CC}">
              <c16:uniqueId val="{00000004-C63E-4572-BC82-EFD622E04B28}"/>
            </c:ext>
          </c:extLst>
        </c:ser>
        <c:ser>
          <c:idx val="5"/>
          <c:order val="5"/>
          <c:tx>
            <c:strRef>
              <c:f>'[Chart in Microsoft Word]sensitivity Summary'!$A$88</c:f>
              <c:strCache>
                <c:ptCount val="1"/>
                <c:pt idx="0">
                  <c:v>Maintenance</c:v>
                </c:pt>
              </c:strCache>
            </c:strRef>
          </c:tx>
          <c:spPr>
            <a:solidFill>
              <a:schemeClr val="accent3"/>
            </a:solidFill>
            <a:ln>
              <a:noFill/>
            </a:ln>
            <a:effectLst/>
          </c:spPr>
          <c:invertIfNegative val="0"/>
          <c:cat>
            <c:strRef>
              <c:f>'[Chart in Microsoft Word]sensitivity Summary'!$B$82:$I$82</c:f>
              <c:strCache>
                <c:ptCount val="7"/>
                <c:pt idx="0">
                  <c:v>NG-SCP</c:v>
                </c:pt>
                <c:pt idx="1">
                  <c:v>CSG-SCP</c:v>
                </c:pt>
                <c:pt idx="2">
                  <c:v>CSG-SCP+RE</c:v>
                </c:pt>
                <c:pt idx="3">
                  <c:v>NG-MMP</c:v>
                </c:pt>
                <c:pt idx="4">
                  <c:v>NG-MMP-BL</c:v>
                </c:pt>
                <c:pt idx="5">
                  <c:v>CSG-MMP</c:v>
                </c:pt>
                <c:pt idx="6">
                  <c:v>CSG-MMP+RE</c:v>
                </c:pt>
              </c:strCache>
              <c:extLst/>
            </c:strRef>
          </c:cat>
          <c:val>
            <c:numRef>
              <c:f>'[Chart in Microsoft Word]sensitivity Summary'!$B$88:$I$88</c:f>
              <c:numCache>
                <c:formatCode>_("$"* #,##0.00_);_("$"* \(#,##0.00\);_("$"* "-"??_);_(@_)</c:formatCode>
                <c:ptCount val="7"/>
                <c:pt idx="0">
                  <c:v>0.29008997691360977</c:v>
                </c:pt>
                <c:pt idx="1">
                  <c:v>0.28642758273616126</c:v>
                </c:pt>
                <c:pt idx="2">
                  <c:v>0.19406057351012215</c:v>
                </c:pt>
                <c:pt idx="3">
                  <c:v>0.32506299861820098</c:v>
                </c:pt>
                <c:pt idx="4">
                  <c:v>0.10445114629238238</c:v>
                </c:pt>
                <c:pt idx="5">
                  <c:v>0.32479213498543846</c:v>
                </c:pt>
                <c:pt idx="6">
                  <c:v>0.18466786140021471</c:v>
                </c:pt>
              </c:numCache>
              <c:extLst/>
            </c:numRef>
          </c:val>
          <c:extLst>
            <c:ext xmlns:c16="http://schemas.microsoft.com/office/drawing/2014/chart" uri="{C3380CC4-5D6E-409C-BE32-E72D297353CC}">
              <c16:uniqueId val="{00000005-C63E-4572-BC82-EFD622E04B28}"/>
            </c:ext>
          </c:extLst>
        </c:ser>
        <c:ser>
          <c:idx val="6"/>
          <c:order val="6"/>
          <c:tx>
            <c:strRef>
              <c:f>'[Chart in Microsoft Word]sensitivity Summary'!$A$89</c:f>
              <c:strCache>
                <c:ptCount val="1"/>
                <c:pt idx="0">
                  <c:v>Tax</c:v>
                </c:pt>
              </c:strCache>
            </c:strRef>
          </c:tx>
          <c:spPr>
            <a:solidFill>
              <a:srgbClr val="692E2D"/>
            </a:solidFill>
            <a:ln>
              <a:noFill/>
            </a:ln>
            <a:effectLst/>
          </c:spPr>
          <c:invertIfNegative val="0"/>
          <c:cat>
            <c:strRef>
              <c:f>'[Chart in Microsoft Word]sensitivity Summary'!$B$82:$I$82</c:f>
              <c:strCache>
                <c:ptCount val="7"/>
                <c:pt idx="0">
                  <c:v>NG-SCP</c:v>
                </c:pt>
                <c:pt idx="1">
                  <c:v>CSG-SCP</c:v>
                </c:pt>
                <c:pt idx="2">
                  <c:v>CSG-SCP+RE</c:v>
                </c:pt>
                <c:pt idx="3">
                  <c:v>NG-MMP</c:v>
                </c:pt>
                <c:pt idx="4">
                  <c:v>NG-MMP-BL</c:v>
                </c:pt>
                <c:pt idx="5">
                  <c:v>CSG-MMP</c:v>
                </c:pt>
                <c:pt idx="6">
                  <c:v>CSG-MMP+RE</c:v>
                </c:pt>
              </c:strCache>
              <c:extLst/>
            </c:strRef>
          </c:cat>
          <c:val>
            <c:numRef>
              <c:f>'[Chart in Microsoft Word]sensitivity Summary'!$B$89:$I$89</c:f>
              <c:numCache>
                <c:formatCode>_("$"* #,##0.00_);_("$"* \(#,##0.00\);_("$"* "-"??_);_(@_)</c:formatCode>
                <c:ptCount val="7"/>
                <c:pt idx="0">
                  <c:v>0.19339331794240652</c:v>
                </c:pt>
                <c:pt idx="1">
                  <c:v>0.19095172182410752</c:v>
                </c:pt>
                <c:pt idx="2">
                  <c:v>0.1293737156734148</c:v>
                </c:pt>
                <c:pt idx="3">
                  <c:v>0.21670866574546732</c:v>
                </c:pt>
                <c:pt idx="4">
                  <c:v>6.9634097528254932E-2</c:v>
                </c:pt>
                <c:pt idx="5">
                  <c:v>0.21652808999029233</c:v>
                </c:pt>
                <c:pt idx="6">
                  <c:v>0.12311190760014315</c:v>
                </c:pt>
              </c:numCache>
              <c:extLst/>
            </c:numRef>
          </c:val>
          <c:extLst>
            <c:ext xmlns:c16="http://schemas.microsoft.com/office/drawing/2014/chart" uri="{C3380CC4-5D6E-409C-BE32-E72D297353CC}">
              <c16:uniqueId val="{00000006-C63E-4572-BC82-EFD622E04B28}"/>
            </c:ext>
          </c:extLst>
        </c:ser>
        <c:dLbls>
          <c:showLegendKey val="0"/>
          <c:showVal val="0"/>
          <c:showCatName val="0"/>
          <c:showSerName val="0"/>
          <c:showPercent val="0"/>
          <c:showBubbleSize val="0"/>
        </c:dLbls>
        <c:gapWidth val="150"/>
        <c:overlap val="100"/>
        <c:axId val="427151104"/>
        <c:axId val="426104944"/>
      </c:barChart>
      <c:catAx>
        <c:axId val="4271511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26104944"/>
        <c:crosses val="autoZero"/>
        <c:auto val="1"/>
        <c:lblAlgn val="ctr"/>
        <c:lblOffset val="100"/>
        <c:noMultiLvlLbl val="0"/>
      </c:catAx>
      <c:valAx>
        <c:axId val="426104944"/>
        <c:scaling>
          <c:orientation val="minMax"/>
          <c:max val="3"/>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$/kg H</a:t>
                </a:r>
                <a:r>
                  <a:rPr lang="en-AU" baseline="-25000"/>
                  <a:t>2</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27151104"/>
        <c:crosses val="autoZero"/>
        <c:crossBetween val="between"/>
      </c:valAx>
      <c:spPr>
        <a:noFill/>
        <a:ln>
          <a:noFill/>
        </a:ln>
        <a:effectLst/>
      </c:spPr>
    </c:plotArea>
    <c:legend>
      <c:legendPos val="b"/>
      <c:layout>
        <c:manualLayout>
          <c:xMode val="edge"/>
          <c:yMode val="edge"/>
          <c:x val="0.10222794489934878"/>
          <c:y val="0.81153725015142342"/>
          <c:w val="0.88201843671980029"/>
          <c:h val="0.1679499293357561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'[Chart in Microsoft Word]Capex opex summary'!$B$27</c:f>
              <c:strCache>
                <c:ptCount val="1"/>
                <c:pt idx="0">
                  <c:v>Variable cost</c:v>
                </c:pt>
              </c:strCache>
            </c:strRef>
          </c:tx>
          <c:spPr>
            <a:solidFill>
              <a:schemeClr val="accent1"/>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summary'!$C$27:$F$27</c:f>
              <c:numCache>
                <c:formatCode>_("$"* #,##0.00_);_("$"* \(#,##0.00\);_("$"* "-"??_);_(@_)</c:formatCode>
                <c:ptCount val="4"/>
                <c:pt idx="0">
                  <c:v>1.6014367459009633</c:v>
                </c:pt>
                <c:pt idx="1">
                  <c:v>1.5679389818832674</c:v>
                </c:pt>
                <c:pt idx="2">
                  <c:v>1.5839492615727024</c:v>
                </c:pt>
                <c:pt idx="3">
                  <c:v>1.5246270114778588</c:v>
                </c:pt>
              </c:numCache>
            </c:numRef>
          </c:val>
          <c:extLst>
            <c:ext xmlns:c16="http://schemas.microsoft.com/office/drawing/2014/chart" uri="{C3380CC4-5D6E-409C-BE32-E72D297353CC}">
              <c16:uniqueId val="{00000000-1A42-46D0-9B99-5ED684A6DE79}"/>
            </c:ext>
          </c:extLst>
        </c:ser>
        <c:ser>
          <c:idx val="1"/>
          <c:order val="1"/>
          <c:tx>
            <c:strRef>
              <c:f>'[Chart in Microsoft Word]Capex opex summary'!$B$28</c:f>
              <c:strCache>
                <c:ptCount val="1"/>
                <c:pt idx="0">
                  <c:v>Fixed operation cost</c:v>
                </c:pt>
              </c:strCache>
            </c:strRef>
          </c:tx>
          <c:spPr>
            <a:solidFill>
              <a:schemeClr val="accent2"/>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summary'!$C$28:$F$28</c:f>
              <c:numCache>
                <c:formatCode>_("$"* #,##0.00_);_("$"* \(#,##0.00\);_("$"* "-"??_);_(@_)</c:formatCode>
                <c:ptCount val="4"/>
                <c:pt idx="0">
                  <c:v>0.40201320738759738</c:v>
                </c:pt>
                <c:pt idx="1">
                  <c:v>0.43743571634880418</c:v>
                </c:pt>
                <c:pt idx="2">
                  <c:v>0.48006783585694218</c:v>
                </c:pt>
                <c:pt idx="3">
                  <c:v>0.40733193097825393</c:v>
                </c:pt>
              </c:numCache>
            </c:numRef>
          </c:val>
          <c:extLst>
            <c:ext xmlns:c16="http://schemas.microsoft.com/office/drawing/2014/chart" uri="{C3380CC4-5D6E-409C-BE32-E72D297353CC}">
              <c16:uniqueId val="{00000001-1A42-46D0-9B99-5ED684A6DE79}"/>
            </c:ext>
          </c:extLst>
        </c:ser>
        <c:ser>
          <c:idx val="2"/>
          <c:order val="2"/>
          <c:tx>
            <c:strRef>
              <c:f>'[Chart in Microsoft Word]Capex opex summary'!$B$29</c:f>
              <c:strCache>
                <c:ptCount val="1"/>
                <c:pt idx="0">
                  <c:v>Annual capital cost</c:v>
                </c:pt>
              </c:strCache>
            </c:strRef>
          </c:tx>
          <c:spPr>
            <a:solidFill>
              <a:schemeClr val="accent3"/>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summary'!$C$29:$F$29</c:f>
              <c:numCache>
                <c:formatCode>_("$"* #,##0.00_);_("$"* \(#,##0.00\);_("$"* "-"??_);_(@_)</c:formatCode>
                <c:ptCount val="4"/>
                <c:pt idx="0">
                  <c:v>0.80986569192397495</c:v>
                </c:pt>
                <c:pt idx="1">
                  <c:v>0.88642377946660256</c:v>
                </c:pt>
                <c:pt idx="2">
                  <c:v>0.97854041364003019</c:v>
                </c:pt>
                <c:pt idx="3">
                  <c:v>0.82135703069137656</c:v>
                </c:pt>
              </c:numCache>
            </c:numRef>
          </c:val>
          <c:extLst>
            <c:ext xmlns:c16="http://schemas.microsoft.com/office/drawing/2014/chart" uri="{C3380CC4-5D6E-409C-BE32-E72D297353CC}">
              <c16:uniqueId val="{00000002-1A42-46D0-9B99-5ED684A6DE79}"/>
            </c:ext>
          </c:extLst>
        </c:ser>
        <c:ser>
          <c:idx val="3"/>
          <c:order val="3"/>
          <c:tx>
            <c:strRef>
              <c:f>'[Chart in Microsoft Word]Capex opex summary'!$B$30</c:f>
              <c:strCache>
                <c:ptCount val="1"/>
                <c:pt idx="0">
                  <c:v>Finance cost</c:v>
                </c:pt>
              </c:strCache>
            </c:strRef>
          </c:tx>
          <c:spPr>
            <a:solidFill>
              <a:schemeClr val="accent4"/>
            </a:solidFill>
            <a:ln>
              <a:noFill/>
            </a:ln>
            <a:effectLst/>
          </c:spPr>
          <c:invertIfNegative val="0"/>
          <c:cat>
            <c:strRef>
              <c:f>'[Chart in Microsoft Word]Capex opex summary'!$C$1:$F$1</c:f>
              <c:strCache>
                <c:ptCount val="4"/>
                <c:pt idx="0">
                  <c:v>NG-S-SMR</c:v>
                </c:pt>
                <c:pt idx="1">
                  <c:v>NG-C-SMR</c:v>
                </c:pt>
                <c:pt idx="2">
                  <c:v>NG-ATR</c:v>
                </c:pt>
                <c:pt idx="3">
                  <c:v>NG-ATR-OP</c:v>
                </c:pt>
              </c:strCache>
            </c:strRef>
          </c:cat>
          <c:val>
            <c:numRef>
              <c:f>'[Chart in Microsoft Word]Capex opex summary'!$C$30:$F$30</c:f>
              <c:numCache>
                <c:formatCode>_("$"* #,##0.00_);_("$"* \(#,##0.00\);_("$"* "-"??_);_(@_)</c:formatCode>
                <c:ptCount val="4"/>
                <c:pt idx="0">
                  <c:v>0.15668435478746456</c:v>
                </c:pt>
                <c:pt idx="1">
                  <c:v>0.17620152230132602</c:v>
                </c:pt>
                <c:pt idx="2">
                  <c:v>0.19744248893032545</c:v>
                </c:pt>
                <c:pt idx="3">
                  <c:v>0.1666840268525106</c:v>
                </c:pt>
              </c:numCache>
            </c:numRef>
          </c:val>
          <c:extLst>
            <c:ext xmlns:c16="http://schemas.microsoft.com/office/drawing/2014/chart" uri="{C3380CC4-5D6E-409C-BE32-E72D297353CC}">
              <c16:uniqueId val="{00000003-1A42-46D0-9B99-5ED684A6DE79}"/>
            </c:ext>
          </c:extLst>
        </c:ser>
        <c:dLbls>
          <c:showLegendKey val="0"/>
          <c:showVal val="0"/>
          <c:showCatName val="0"/>
          <c:showSerName val="0"/>
          <c:showPercent val="0"/>
          <c:showBubbleSize val="0"/>
        </c:dLbls>
        <c:gapWidth val="150"/>
        <c:overlap val="100"/>
        <c:axId val="521747087"/>
        <c:axId val="676881407"/>
      </c:barChart>
      <c:catAx>
        <c:axId val="52174708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676881407"/>
        <c:crosses val="autoZero"/>
        <c:auto val="1"/>
        <c:lblAlgn val="ctr"/>
        <c:lblOffset val="100"/>
        <c:noMultiLvlLbl val="0"/>
      </c:catAx>
      <c:valAx>
        <c:axId val="67688140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$/kg H</a:t>
                </a:r>
                <a:r>
                  <a:rPr lang="en-AU" baseline="-25000"/>
                  <a:t>2</a:t>
                </a:r>
              </a:p>
            </c:rich>
          </c:tx>
          <c:layout>
            <c:manualLayout>
              <c:xMode val="edge"/>
              <c:yMode val="edge"/>
              <c:x val="2.736318407960199E-2"/>
              <c:y val="0.3964734691668696"/>
            </c:manualLayout>
          </c:layout>
          <c:overlay val="0"/>
          <c:spPr>
            <a:noFill/>
            <a:ln>
              <a:noFill/>
            </a:ln>
            <a:effectLst/>
          </c:spPr>
          <c:txPr>
            <a:bodyPr rot="-54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52174708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700">
          <a:latin typeface="Arial" panose="020B0604020202020204" pitchFamily="34" charset="0"/>
          <a:cs typeface="Arial" panose="020B0604020202020204" pitchFamily="34" charset="0"/>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'[Chart in Microsoft Word]sensitivity Summary'!$A$109</c:f>
              <c:strCache>
                <c:ptCount val="1"/>
                <c:pt idx="0">
                  <c:v> Variable cost </c:v>
                </c:pt>
              </c:strCache>
            </c:strRef>
          </c:tx>
          <c:spPr>
            <a:solidFill>
              <a:schemeClr val="accent1"/>
            </a:solidFill>
            <a:ln>
              <a:noFill/>
            </a:ln>
            <a:effectLst/>
          </c:spPr>
          <c:invertIfNegative val="0"/>
          <c:cat>
            <c:strRef>
              <c:f>'[Chart in Microsoft Word]sensitivity Summary'!$B$106:$H$106</c:f>
              <c:strCache>
                <c:ptCount val="7"/>
                <c:pt idx="0">
                  <c:v>NG-SCP</c:v>
                </c:pt>
                <c:pt idx="1">
                  <c:v>CSG-SCP</c:v>
                </c:pt>
                <c:pt idx="2">
                  <c:v>CSG-SCP+RE</c:v>
                </c:pt>
                <c:pt idx="3">
                  <c:v>NG-MMP</c:v>
                </c:pt>
                <c:pt idx="4">
                  <c:v>NG-MMP-BL</c:v>
                </c:pt>
                <c:pt idx="5">
                  <c:v>CSG-MMP</c:v>
                </c:pt>
                <c:pt idx="6">
                  <c:v>CSG-MMP+RE</c:v>
                </c:pt>
              </c:strCache>
            </c:strRef>
          </c:cat>
          <c:val>
            <c:numRef>
              <c:f>'[Chart in Microsoft Word]sensitivity Summary'!$B$109:$H$109</c:f>
              <c:numCache>
                <c:formatCode>_("$"* #,##0.00_);_("$"* \(#,##0.00\);_("$"* "-"??_);_(@_)</c:formatCode>
                <c:ptCount val="7"/>
                <c:pt idx="0">
                  <c:v>2.1281735376484772</c:v>
                </c:pt>
                <c:pt idx="1">
                  <c:v>2.1058726798978507</c:v>
                </c:pt>
                <c:pt idx="2">
                  <c:v>2.4868498287988188</c:v>
                </c:pt>
                <c:pt idx="3">
                  <c:v>2.0404794194441251</c:v>
                </c:pt>
                <c:pt idx="4">
                  <c:v>0.92051182525436914</c:v>
                </c:pt>
                <c:pt idx="5">
                  <c:v>2.003542820405094</c:v>
                </c:pt>
                <c:pt idx="6">
                  <c:v>2.6264784392575562</c:v>
                </c:pt>
              </c:numCache>
            </c:numRef>
          </c:val>
          <c:extLst>
            <c:ext xmlns:c16="http://schemas.microsoft.com/office/drawing/2014/chart" uri="{C3380CC4-5D6E-409C-BE32-E72D297353CC}">
              <c16:uniqueId val="{00000000-C1F1-4CF4-A45C-CBC8D6E2F1DC}"/>
            </c:ext>
          </c:extLst>
        </c:ser>
        <c:ser>
          <c:idx val="2"/>
          <c:order val="1"/>
          <c:tx>
            <c:strRef>
              <c:f>'[Chart in Microsoft Word]sensitivity Summary'!$A$110</c:f>
              <c:strCache>
                <c:ptCount val="1"/>
                <c:pt idx="0">
                  <c:v> Fixed operation cost </c:v>
                </c:pt>
              </c:strCache>
            </c:strRef>
          </c:tx>
          <c:spPr>
            <a:solidFill>
              <a:schemeClr val="accent2"/>
            </a:solidFill>
            <a:ln>
              <a:noFill/>
            </a:ln>
            <a:effectLst/>
          </c:spPr>
          <c:invertIfNegative val="0"/>
          <c:cat>
            <c:strRef>
              <c:f>'[Chart in Microsoft Word]sensitivity Summary'!$B$106:$H$106</c:f>
              <c:strCache>
                <c:ptCount val="7"/>
                <c:pt idx="0">
                  <c:v>NG-SCP</c:v>
                </c:pt>
                <c:pt idx="1">
                  <c:v>CSG-SCP</c:v>
                </c:pt>
                <c:pt idx="2">
                  <c:v>CSG-SCP+RE</c:v>
                </c:pt>
                <c:pt idx="3">
                  <c:v>NG-MMP</c:v>
                </c:pt>
                <c:pt idx="4">
                  <c:v>NG-MMP-BL</c:v>
                </c:pt>
                <c:pt idx="5">
                  <c:v>CSG-MMP</c:v>
                </c:pt>
                <c:pt idx="6">
                  <c:v>CSG-MMP+RE</c:v>
                </c:pt>
              </c:strCache>
            </c:strRef>
          </c:cat>
          <c:val>
            <c:numRef>
              <c:f>'[Chart in Microsoft Word]sensitivity Summary'!$B$110:$H$110</c:f>
              <c:numCache>
                <c:formatCode>_("$"* #,##0.00_);_("$"* \(#,##0.00\);_("$"* "-"??_);_(@_)</c:formatCode>
                <c:ptCount val="7"/>
                <c:pt idx="0">
                  <c:v>0.56453341697061554</c:v>
                </c:pt>
                <c:pt idx="1">
                  <c:v>0.55781902764529323</c:v>
                </c:pt>
                <c:pt idx="2">
                  <c:v>0.38847951073088821</c:v>
                </c:pt>
                <c:pt idx="3">
                  <c:v>0.62865062342903266</c:v>
                </c:pt>
                <c:pt idx="4">
                  <c:v>0.20620835380841435</c:v>
                </c:pt>
                <c:pt idx="5">
                  <c:v>0.62815404010230147</c:v>
                </c:pt>
                <c:pt idx="6">
                  <c:v>0.3712595385293912</c:v>
                </c:pt>
              </c:numCache>
            </c:numRef>
          </c:val>
          <c:extLst>
            <c:ext xmlns:c16="http://schemas.microsoft.com/office/drawing/2014/chart" uri="{C3380CC4-5D6E-409C-BE32-E72D297353CC}">
              <c16:uniqueId val="{00000001-C1F1-4CF4-A45C-CBC8D6E2F1DC}"/>
            </c:ext>
          </c:extLst>
        </c:ser>
        <c:ser>
          <c:idx val="3"/>
          <c:order val="2"/>
          <c:tx>
            <c:strRef>
              <c:f>'[Chart in Microsoft Word]sensitivity Summary'!$A$111</c:f>
              <c:strCache>
                <c:ptCount val="1"/>
                <c:pt idx="0">
                  <c:v> Annual capital cost </c:v>
                </c:pt>
              </c:strCache>
            </c:strRef>
          </c:tx>
          <c:spPr>
            <a:solidFill>
              <a:schemeClr val="accent3"/>
            </a:solidFill>
            <a:ln>
              <a:noFill/>
            </a:ln>
            <a:effectLst/>
          </c:spPr>
          <c:invertIfNegative val="0"/>
          <c:cat>
            <c:strRef>
              <c:f>'[Chart in Microsoft Word]sensitivity Summary'!$B$106:$H$106</c:f>
              <c:strCache>
                <c:ptCount val="7"/>
                <c:pt idx="0">
                  <c:v>NG-SCP</c:v>
                </c:pt>
                <c:pt idx="1">
                  <c:v>CSG-SCP</c:v>
                </c:pt>
                <c:pt idx="2">
                  <c:v>CSG-SCP+RE</c:v>
                </c:pt>
                <c:pt idx="3">
                  <c:v>NG-MMP</c:v>
                </c:pt>
                <c:pt idx="4">
                  <c:v>NG-MMP-BL</c:v>
                </c:pt>
                <c:pt idx="5">
                  <c:v>CSG-MMP</c:v>
                </c:pt>
                <c:pt idx="6">
                  <c:v>CSG-MMP+RE</c:v>
                </c:pt>
              </c:strCache>
            </c:strRef>
          </c:cat>
          <c:val>
            <c:numRef>
              <c:f>'[Chart in Microsoft Word]sensitivity Summary'!$B$111:$H$111</c:f>
              <c:numCache>
                <c:formatCode>_("$"* #,##0.00_);_("$"* \(#,##0.00\);_("$"* "-"??_);_(@_)</c:formatCode>
                <c:ptCount val="7"/>
                <c:pt idx="0">
                  <c:v>1.1492961284047569</c:v>
                </c:pt>
                <c:pt idx="1">
                  <c:v>1.1347862322214524</c:v>
                </c:pt>
                <c:pt idx="2">
                  <c:v>0.76884099266073747</c:v>
                </c:pt>
                <c:pt idx="3">
                  <c:v>1.2878543746128712</c:v>
                </c:pt>
                <c:pt idx="4">
                  <c:v>0.41382090935538951</c:v>
                </c:pt>
                <c:pt idx="5">
                  <c:v>1.286781250585038</c:v>
                </c:pt>
                <c:pt idx="6">
                  <c:v>0.7316283740863565</c:v>
                </c:pt>
              </c:numCache>
            </c:numRef>
          </c:val>
          <c:extLst>
            <c:ext xmlns:c16="http://schemas.microsoft.com/office/drawing/2014/chart" uri="{C3380CC4-5D6E-409C-BE32-E72D297353CC}">
              <c16:uniqueId val="{00000002-C1F1-4CF4-A45C-CBC8D6E2F1DC}"/>
            </c:ext>
          </c:extLst>
        </c:ser>
        <c:ser>
          <c:idx val="4"/>
          <c:order val="3"/>
          <c:tx>
            <c:strRef>
              <c:f>'[Chart in Microsoft Word]sensitivity Summary'!$A$112</c:f>
              <c:strCache>
                <c:ptCount val="1"/>
                <c:pt idx="0">
                  <c:v> Finance cost </c:v>
                </c:pt>
              </c:strCache>
            </c:strRef>
          </c:tx>
          <c:spPr>
            <a:solidFill>
              <a:schemeClr val="accent4"/>
            </a:solidFill>
            <a:ln>
              <a:noFill/>
            </a:ln>
            <a:effectLst/>
          </c:spPr>
          <c:invertIfNegative val="0"/>
          <c:cat>
            <c:strRef>
              <c:f>'[Chart in Microsoft Word]sensitivity Summary'!$B$106:$H$106</c:f>
              <c:strCache>
                <c:ptCount val="7"/>
                <c:pt idx="0">
                  <c:v>NG-SCP</c:v>
                </c:pt>
                <c:pt idx="1">
                  <c:v>CSG-SCP</c:v>
                </c:pt>
                <c:pt idx="2">
                  <c:v>CSG-SCP+RE</c:v>
                </c:pt>
                <c:pt idx="3">
                  <c:v>NG-MMP</c:v>
                </c:pt>
                <c:pt idx="4">
                  <c:v>NG-MMP-BL</c:v>
                </c:pt>
                <c:pt idx="5">
                  <c:v>CSG-MMP</c:v>
                </c:pt>
                <c:pt idx="6">
                  <c:v>CSG-MMP+RE</c:v>
                </c:pt>
              </c:strCache>
            </c:strRef>
          </c:cat>
          <c:val>
            <c:numRef>
              <c:f>'[Chart in Microsoft Word]sensitivity Summary'!$B$112:$H$112</c:f>
              <c:numCache>
                <c:formatCode>_("$"* #,##0.00_);_("$"* \(#,##0.00\);_("$"* "-"??_);_(@_)</c:formatCode>
                <c:ptCount val="7"/>
                <c:pt idx="0">
                  <c:v>0.11291351666581662</c:v>
                </c:pt>
                <c:pt idx="1">
                  <c:v>0.11413597483414173</c:v>
                </c:pt>
                <c:pt idx="2">
                  <c:v>3.765927380196965E-2</c:v>
                </c:pt>
                <c:pt idx="3">
                  <c:v>0.15428197779837305</c:v>
                </c:pt>
                <c:pt idx="4">
                  <c:v>4.1033256398885276E-2</c:v>
                </c:pt>
                <c:pt idx="5">
                  <c:v>0.15424394748713777</c:v>
                </c:pt>
                <c:pt idx="6">
                  <c:v>3.1424858269758382E-2</c:v>
                </c:pt>
              </c:numCache>
            </c:numRef>
          </c:val>
          <c:extLst>
            <c:ext xmlns:c16="http://schemas.microsoft.com/office/drawing/2014/chart" uri="{C3380CC4-5D6E-409C-BE32-E72D297353CC}">
              <c16:uniqueId val="{00000003-C1F1-4CF4-A45C-CBC8D6E2F1DC}"/>
            </c:ext>
          </c:extLst>
        </c:ser>
        <c:dLbls>
          <c:showLegendKey val="0"/>
          <c:showVal val="0"/>
          <c:showCatName val="0"/>
          <c:showSerName val="0"/>
          <c:showPercent val="0"/>
          <c:showBubbleSize val="0"/>
        </c:dLbls>
        <c:gapWidth val="150"/>
        <c:overlap val="100"/>
        <c:axId val="427151104"/>
        <c:axId val="426104944"/>
      </c:barChart>
      <c:catAx>
        <c:axId val="4271511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26104944"/>
        <c:crosses val="autoZero"/>
        <c:auto val="1"/>
        <c:lblAlgn val="ctr"/>
        <c:lblOffset val="100"/>
        <c:noMultiLvlLbl val="0"/>
      </c:catAx>
      <c:valAx>
        <c:axId val="4261049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a:t>A$/kg H2</a:t>
                </a:r>
              </a:p>
            </c:rich>
          </c:tx>
          <c:overlay val="0"/>
          <c:spPr>
            <a:noFill/>
            <a:ln>
              <a:noFill/>
            </a:ln>
            <a:effectLst/>
          </c:spPr>
          <c:txPr>
            <a:bodyPr rot="-54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271511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700">
          <a:latin typeface="Arial" panose="020B0604020202020204" pitchFamily="34" charset="0"/>
          <a:cs typeface="Arial" panose="020B0604020202020204" pitchFamily="34" charset="0"/>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'NG Sensitivity'!$B$1</c:f>
              <c:strCache>
                <c:ptCount val="1"/>
                <c:pt idx="0">
                  <c:v>$2.5/GJ</c:v>
                </c:pt>
              </c:strCache>
            </c:strRef>
          </c:tx>
          <c:spPr>
            <a:solidFill>
              <a:schemeClr val="accent3"/>
            </a:solidFill>
            <a:ln>
              <a:noFill/>
            </a:ln>
            <a:effectLst/>
          </c:spPr>
          <c:invertIfNegative val="0"/>
          <c:cat>
            <c:strRef>
              <c:f>'NG Sensitivity'!$A$2:$A$12</c:f>
              <c:strCache>
                <c:ptCount val="11"/>
                <c:pt idx="0">
                  <c:v>CSG-MMP+RE</c:v>
                </c:pt>
                <c:pt idx="1">
                  <c:v>CSG-MMP</c:v>
                </c:pt>
                <c:pt idx="2">
                  <c:v>NG-MMP-BL</c:v>
                </c:pt>
                <c:pt idx="3">
                  <c:v>NG-MMP</c:v>
                </c:pt>
                <c:pt idx="4">
                  <c:v>CSG-SCP+RE</c:v>
                </c:pt>
                <c:pt idx="5">
                  <c:v>CSG-SCP</c:v>
                </c:pt>
                <c:pt idx="6">
                  <c:v>NG-SCP</c:v>
                </c:pt>
                <c:pt idx="7">
                  <c:v>NG-ATR-OP</c:v>
                </c:pt>
                <c:pt idx="8">
                  <c:v>NG-ATR</c:v>
                </c:pt>
                <c:pt idx="9">
                  <c:v>NG-C-SMR</c:v>
                </c:pt>
                <c:pt idx="10">
                  <c:v>NG-S-SMR</c:v>
                </c:pt>
              </c:strCache>
            </c:strRef>
          </c:cat>
          <c:val>
            <c:numRef>
              <c:f>'NG Sensitivity'!$B$2:$B$12</c:f>
              <c:numCache>
                <c:formatCode>General</c:formatCode>
                <c:ptCount val="11"/>
                <c:pt idx="0">
                  <c:v>2.84</c:v>
                </c:pt>
                <c:pt idx="1">
                  <c:v>3.03</c:v>
                </c:pt>
                <c:pt idx="2">
                  <c:v>1.17</c:v>
                </c:pt>
                <c:pt idx="3">
                  <c:v>3.05</c:v>
                </c:pt>
                <c:pt idx="4">
                  <c:v>2.85</c:v>
                </c:pt>
                <c:pt idx="5">
                  <c:v>2.9</c:v>
                </c:pt>
                <c:pt idx="6">
                  <c:v>2.93</c:v>
                </c:pt>
                <c:pt idx="7">
                  <c:v>2.2999999999999998</c:v>
                </c:pt>
                <c:pt idx="8">
                  <c:v>2.59</c:v>
                </c:pt>
                <c:pt idx="9">
                  <c:v>2.39</c:v>
                </c:pt>
                <c:pt idx="10">
                  <c:v>2.27</c:v>
                </c:pt>
              </c:numCache>
            </c:numRef>
          </c:val>
          <c:extLst>
            <c:ext xmlns:c16="http://schemas.microsoft.com/office/drawing/2014/chart" uri="{C3380CC4-5D6E-409C-BE32-E72D297353CC}">
              <c16:uniqueId val="{00000000-A49C-48FF-9348-015B3B77A8B5}"/>
            </c:ext>
          </c:extLst>
        </c:ser>
        <c:ser>
          <c:idx val="1"/>
          <c:order val="1"/>
          <c:tx>
            <c:strRef>
              <c:f>'NG Sensitivity'!$C$1</c:f>
              <c:strCache>
                <c:ptCount val="1"/>
                <c:pt idx="0">
                  <c:v>$6/GJ</c:v>
                </c:pt>
              </c:strCache>
            </c:strRef>
          </c:tx>
          <c:spPr>
            <a:solidFill>
              <a:srgbClr val="C00000"/>
            </a:solidFill>
            <a:ln>
              <a:noFill/>
            </a:ln>
            <a:effectLst/>
          </c:spPr>
          <c:invertIfNegative val="0"/>
          <c:cat>
            <c:strRef>
              <c:f>'NG Sensitivity'!$A$2:$A$12</c:f>
              <c:strCache>
                <c:ptCount val="11"/>
                <c:pt idx="0">
                  <c:v>CSG-MMP+RE</c:v>
                </c:pt>
                <c:pt idx="1">
                  <c:v>CSG-MMP</c:v>
                </c:pt>
                <c:pt idx="2">
                  <c:v>NG-MMP-BL</c:v>
                </c:pt>
                <c:pt idx="3">
                  <c:v>NG-MMP</c:v>
                </c:pt>
                <c:pt idx="4">
                  <c:v>CSG-SCP+RE</c:v>
                </c:pt>
                <c:pt idx="5">
                  <c:v>CSG-SCP</c:v>
                </c:pt>
                <c:pt idx="6">
                  <c:v>NG-SCP</c:v>
                </c:pt>
                <c:pt idx="7">
                  <c:v>NG-ATR-OP</c:v>
                </c:pt>
                <c:pt idx="8">
                  <c:v>NG-ATR</c:v>
                </c:pt>
                <c:pt idx="9">
                  <c:v>NG-C-SMR</c:v>
                </c:pt>
                <c:pt idx="10">
                  <c:v>NG-S-SMR</c:v>
                </c:pt>
              </c:strCache>
            </c:strRef>
          </c:cat>
          <c:val>
            <c:numRef>
              <c:f>'NG Sensitivity'!$C$2:$C$12</c:f>
              <c:numCache>
                <c:formatCode>General</c:formatCode>
                <c:ptCount val="11"/>
                <c:pt idx="0">
                  <c:v>3.71</c:v>
                </c:pt>
                <c:pt idx="1">
                  <c:v>4.07</c:v>
                </c:pt>
                <c:pt idx="2">
                  <c:v>1.65</c:v>
                </c:pt>
                <c:pt idx="3">
                  <c:v>4.1100000000000003</c:v>
                </c:pt>
                <c:pt idx="4">
                  <c:v>3.68</c:v>
                </c:pt>
                <c:pt idx="5">
                  <c:v>3.91</c:v>
                </c:pt>
                <c:pt idx="6">
                  <c:v>3.95</c:v>
                </c:pt>
                <c:pt idx="7">
                  <c:v>2.92</c:v>
                </c:pt>
                <c:pt idx="8">
                  <c:v>3.25</c:v>
                </c:pt>
                <c:pt idx="9">
                  <c:v>3.07</c:v>
                </c:pt>
                <c:pt idx="10">
                  <c:v>2.98</c:v>
                </c:pt>
              </c:numCache>
            </c:numRef>
          </c:val>
          <c:extLst>
            <c:ext xmlns:c16="http://schemas.microsoft.com/office/drawing/2014/chart" uri="{C3380CC4-5D6E-409C-BE32-E72D297353CC}">
              <c16:uniqueId val="{00000001-A49C-48FF-9348-015B3B77A8B5}"/>
            </c:ext>
          </c:extLst>
        </c:ser>
        <c:ser>
          <c:idx val="2"/>
          <c:order val="2"/>
          <c:tx>
            <c:strRef>
              <c:f>'NG Sensitivity'!$D$1</c:f>
              <c:strCache>
                <c:ptCount val="1"/>
                <c:pt idx="0">
                  <c:v>$9/GJ</c:v>
                </c:pt>
              </c:strCache>
            </c:strRef>
          </c:tx>
          <c:spPr>
            <a:solidFill>
              <a:schemeClr val="accent2"/>
            </a:solidFill>
            <a:ln>
              <a:noFill/>
            </a:ln>
            <a:effectLst/>
          </c:spPr>
          <c:invertIfNegative val="0"/>
          <c:cat>
            <c:strRef>
              <c:f>'NG Sensitivity'!$A$2:$A$12</c:f>
              <c:strCache>
                <c:ptCount val="11"/>
                <c:pt idx="0">
                  <c:v>CSG-MMP+RE</c:v>
                </c:pt>
                <c:pt idx="1">
                  <c:v>CSG-MMP</c:v>
                </c:pt>
                <c:pt idx="2">
                  <c:v>NG-MMP-BL</c:v>
                </c:pt>
                <c:pt idx="3">
                  <c:v>NG-MMP</c:v>
                </c:pt>
                <c:pt idx="4">
                  <c:v>CSG-SCP+RE</c:v>
                </c:pt>
                <c:pt idx="5">
                  <c:v>CSG-SCP</c:v>
                </c:pt>
                <c:pt idx="6">
                  <c:v>NG-SCP</c:v>
                </c:pt>
                <c:pt idx="7">
                  <c:v>NG-ATR-OP</c:v>
                </c:pt>
                <c:pt idx="8">
                  <c:v>NG-ATR</c:v>
                </c:pt>
                <c:pt idx="9">
                  <c:v>NG-C-SMR</c:v>
                </c:pt>
                <c:pt idx="10">
                  <c:v>NG-S-SMR</c:v>
                </c:pt>
              </c:strCache>
            </c:strRef>
          </c:cat>
          <c:val>
            <c:numRef>
              <c:f>'NG Sensitivity'!$D$2:$D$12</c:f>
              <c:numCache>
                <c:formatCode>General</c:formatCode>
                <c:ptCount val="11"/>
                <c:pt idx="0">
                  <c:v>4.46</c:v>
                </c:pt>
                <c:pt idx="1">
                  <c:v>4.97</c:v>
                </c:pt>
                <c:pt idx="2">
                  <c:v>2.06</c:v>
                </c:pt>
                <c:pt idx="3">
                  <c:v>5.0199999999999996</c:v>
                </c:pt>
                <c:pt idx="4">
                  <c:v>4.3899999999999997</c:v>
                </c:pt>
                <c:pt idx="5">
                  <c:v>4.78</c:v>
                </c:pt>
                <c:pt idx="6">
                  <c:v>4.83</c:v>
                </c:pt>
                <c:pt idx="7">
                  <c:v>3.45</c:v>
                </c:pt>
                <c:pt idx="8">
                  <c:v>3.79</c:v>
                </c:pt>
                <c:pt idx="9">
                  <c:v>3.65</c:v>
                </c:pt>
                <c:pt idx="10">
                  <c:v>3.57</c:v>
                </c:pt>
              </c:numCache>
            </c:numRef>
          </c:val>
          <c:extLst>
            <c:ext xmlns:c16="http://schemas.microsoft.com/office/drawing/2014/chart" uri="{C3380CC4-5D6E-409C-BE32-E72D297353CC}">
              <c16:uniqueId val="{00000002-A49C-48FF-9348-015B3B77A8B5}"/>
            </c:ext>
          </c:extLst>
        </c:ser>
        <c:dLbls>
          <c:showLegendKey val="0"/>
          <c:showVal val="0"/>
          <c:showCatName val="0"/>
          <c:showSerName val="0"/>
          <c:showPercent val="0"/>
          <c:showBubbleSize val="0"/>
        </c:dLbls>
        <c:gapWidth val="182"/>
        <c:axId val="808462288"/>
        <c:axId val="808466248"/>
      </c:barChart>
      <c:catAx>
        <c:axId val="80846228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08466248"/>
        <c:crosses val="autoZero"/>
        <c:auto val="1"/>
        <c:lblAlgn val="ctr"/>
        <c:lblOffset val="100"/>
        <c:noMultiLvlLbl val="0"/>
      </c:catAx>
      <c:valAx>
        <c:axId val="808466248"/>
        <c:scaling>
          <c:orientation val="minMax"/>
          <c:max val="5.5"/>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r>
                  <a:rPr lang="en-AU"/>
                  <a:t>LCOH $/kg</a:t>
                </a:r>
              </a:p>
            </c:rich>
          </c:tx>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08462288"/>
        <c:crosses val="max"/>
        <c:crossBetween val="between"/>
        <c:majorUnit val="0.5"/>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9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bar"/>
        <c:grouping val="clustered"/>
        <c:varyColors val="0"/>
        <c:ser>
          <c:idx val="2"/>
          <c:order val="0"/>
          <c:tx>
            <c:strRef>
              <c:f>'NG Sensitivity'!$G$1</c:f>
              <c:strCache>
                <c:ptCount val="1"/>
                <c:pt idx="0">
                  <c:v>-30%</c:v>
                </c:pt>
              </c:strCache>
            </c:strRef>
          </c:tx>
          <c:spPr>
            <a:solidFill>
              <a:schemeClr val="accent3"/>
            </a:solidFill>
            <a:ln>
              <a:noFill/>
            </a:ln>
            <a:effectLst/>
          </c:spPr>
          <c:invertIfNegative val="0"/>
          <c:val>
            <c:numRef>
              <c:f>'NG Sensitivity'!$G$2:$G$12</c:f>
              <c:numCache>
                <c:formatCode>General</c:formatCode>
                <c:ptCount val="11"/>
                <c:pt idx="0">
                  <c:v>3.34</c:v>
                </c:pt>
                <c:pt idx="1">
                  <c:v>3.42</c:v>
                </c:pt>
                <c:pt idx="2">
                  <c:v>1.42</c:v>
                </c:pt>
                <c:pt idx="3">
                  <c:v>3.46</c:v>
                </c:pt>
                <c:pt idx="4">
                  <c:v>2.36</c:v>
                </c:pt>
                <c:pt idx="5">
                  <c:v>3.34</c:v>
                </c:pt>
                <c:pt idx="6">
                  <c:v>3.37</c:v>
                </c:pt>
                <c:pt idx="7">
                  <c:v>2.5099999999999998</c:v>
                </c:pt>
                <c:pt idx="8">
                  <c:v>2.74</c:v>
                </c:pt>
                <c:pt idx="9">
                  <c:v>2.62</c:v>
                </c:pt>
                <c:pt idx="10">
                  <c:v>2.57</c:v>
                </c:pt>
              </c:numCache>
            </c:numRef>
          </c:val>
          <c:extLst>
            <c:ext xmlns:c16="http://schemas.microsoft.com/office/drawing/2014/chart" uri="{C3380CC4-5D6E-409C-BE32-E72D297353CC}">
              <c16:uniqueId val="{00000000-2042-4CB3-AD48-821BB0B96173}"/>
            </c:ext>
          </c:extLst>
        </c:ser>
        <c:ser>
          <c:idx val="1"/>
          <c:order val="1"/>
          <c:tx>
            <c:strRef>
              <c:f>'NG Sensitivity'!$F$1</c:f>
              <c:strCache>
                <c:ptCount val="1"/>
                <c:pt idx="0">
                  <c:v>Base</c:v>
                </c:pt>
              </c:strCache>
            </c:strRef>
          </c:tx>
          <c:spPr>
            <a:solidFill>
              <a:srgbClr val="C00000"/>
            </a:solidFill>
            <a:ln>
              <a:noFill/>
            </a:ln>
            <a:effectLst/>
          </c:spPr>
          <c:invertIfNegative val="0"/>
          <c:val>
            <c:numRef>
              <c:f>'NG Sensitivity'!$F$2:$F$12</c:f>
              <c:numCache>
                <c:formatCode>General</c:formatCode>
                <c:ptCount val="11"/>
                <c:pt idx="0">
                  <c:v>3.71</c:v>
                </c:pt>
                <c:pt idx="1">
                  <c:v>4.07</c:v>
                </c:pt>
                <c:pt idx="2">
                  <c:v>1.65</c:v>
                </c:pt>
                <c:pt idx="3">
                  <c:v>4.1100000000000003</c:v>
                </c:pt>
                <c:pt idx="4">
                  <c:v>3.68</c:v>
                </c:pt>
                <c:pt idx="5">
                  <c:v>3.91</c:v>
                </c:pt>
                <c:pt idx="6">
                  <c:v>3.95</c:v>
                </c:pt>
                <c:pt idx="7">
                  <c:v>2.92</c:v>
                </c:pt>
                <c:pt idx="8">
                  <c:v>3.25</c:v>
                </c:pt>
                <c:pt idx="9">
                  <c:v>3.07</c:v>
                </c:pt>
                <c:pt idx="10">
                  <c:v>2.98</c:v>
                </c:pt>
              </c:numCache>
            </c:numRef>
          </c:val>
          <c:extLst>
            <c:ext xmlns:c16="http://schemas.microsoft.com/office/drawing/2014/chart" uri="{C3380CC4-5D6E-409C-BE32-E72D297353CC}">
              <c16:uniqueId val="{00000001-2042-4CB3-AD48-821BB0B96173}"/>
            </c:ext>
          </c:extLst>
        </c:ser>
        <c:ser>
          <c:idx val="0"/>
          <c:order val="2"/>
          <c:tx>
            <c:strRef>
              <c:f>'NG Sensitivity'!$E$1</c:f>
              <c:strCache>
                <c:ptCount val="1"/>
                <c:pt idx="0">
                  <c:v>+50%</c:v>
                </c:pt>
              </c:strCache>
            </c:strRef>
          </c:tx>
          <c:spPr>
            <a:solidFill>
              <a:schemeClr val="accent2"/>
            </a:solidFill>
            <a:ln>
              <a:noFill/>
            </a:ln>
            <a:effectLst/>
          </c:spPr>
          <c:invertIfNegative val="0"/>
          <c:cat>
            <c:strRef>
              <c:f>'NG Sensitivity'!$A$2:$A$12</c:f>
              <c:strCache>
                <c:ptCount val="11"/>
                <c:pt idx="0">
                  <c:v>CSG-MMP+RE</c:v>
                </c:pt>
                <c:pt idx="1">
                  <c:v>CSG-MMP</c:v>
                </c:pt>
                <c:pt idx="2">
                  <c:v>NG-MMP-BL</c:v>
                </c:pt>
                <c:pt idx="3">
                  <c:v>NG-MMP</c:v>
                </c:pt>
                <c:pt idx="4">
                  <c:v>CSG-SCP+RE</c:v>
                </c:pt>
                <c:pt idx="5">
                  <c:v>CSG-SCP</c:v>
                </c:pt>
                <c:pt idx="6">
                  <c:v>NG-SCP</c:v>
                </c:pt>
                <c:pt idx="7">
                  <c:v>NG-ATR-OP</c:v>
                </c:pt>
                <c:pt idx="8">
                  <c:v>NG-ATR</c:v>
                </c:pt>
                <c:pt idx="9">
                  <c:v>NG-C-SMR</c:v>
                </c:pt>
                <c:pt idx="10">
                  <c:v>NG-S-SMR</c:v>
                </c:pt>
              </c:strCache>
            </c:strRef>
          </c:cat>
          <c:val>
            <c:numRef>
              <c:f>'NG Sensitivity'!$E$2:$E$12</c:f>
              <c:numCache>
                <c:formatCode>General</c:formatCode>
                <c:ptCount val="11"/>
                <c:pt idx="0">
                  <c:v>4.33</c:v>
                </c:pt>
                <c:pt idx="1">
                  <c:v>5.16</c:v>
                </c:pt>
                <c:pt idx="2">
                  <c:v>2.0299999999999998</c:v>
                </c:pt>
                <c:pt idx="3">
                  <c:v>5.2</c:v>
                </c:pt>
                <c:pt idx="4">
                  <c:v>3.83</c:v>
                </c:pt>
                <c:pt idx="5">
                  <c:v>4.87</c:v>
                </c:pt>
                <c:pt idx="6">
                  <c:v>4.92</c:v>
                </c:pt>
                <c:pt idx="7">
                  <c:v>3.61</c:v>
                </c:pt>
                <c:pt idx="8">
                  <c:v>4.0599999999999996</c:v>
                </c:pt>
                <c:pt idx="9">
                  <c:v>3.81</c:v>
                </c:pt>
                <c:pt idx="10">
                  <c:v>3.65</c:v>
                </c:pt>
              </c:numCache>
            </c:numRef>
          </c:val>
          <c:extLst>
            <c:ext xmlns:c16="http://schemas.microsoft.com/office/drawing/2014/chart" uri="{C3380CC4-5D6E-409C-BE32-E72D297353CC}">
              <c16:uniqueId val="{00000002-2042-4CB3-AD48-821BB0B96173}"/>
            </c:ext>
          </c:extLst>
        </c:ser>
        <c:dLbls>
          <c:showLegendKey val="0"/>
          <c:showVal val="0"/>
          <c:showCatName val="0"/>
          <c:showSerName val="0"/>
          <c:showPercent val="0"/>
          <c:showBubbleSize val="0"/>
        </c:dLbls>
        <c:gapWidth val="182"/>
        <c:axId val="808494328"/>
        <c:axId val="808495048"/>
      </c:barChart>
      <c:catAx>
        <c:axId val="80849432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08495048"/>
        <c:crossesAt val="0"/>
        <c:auto val="1"/>
        <c:lblAlgn val="ctr"/>
        <c:lblOffset val="100"/>
        <c:noMultiLvlLbl val="0"/>
      </c:catAx>
      <c:valAx>
        <c:axId val="80849504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r>
                  <a:rPr lang="en-AU"/>
                  <a:t>LCOH $/kg</a:t>
                </a:r>
              </a:p>
            </c:rich>
          </c:tx>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08494328"/>
        <c:crosses val="max"/>
        <c:crossBetween val="between"/>
        <c:majorUnit val="0.5"/>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9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8"/>
          <c:order val="0"/>
          <c:tx>
            <c:strRef>
              <c:f>'NG Sensitivity'!$J$1</c:f>
              <c:strCache>
                <c:ptCount val="1"/>
                <c:pt idx="0">
                  <c:v>$500/t</c:v>
                </c:pt>
              </c:strCache>
            </c:strRef>
          </c:tx>
          <c:spPr>
            <a:solidFill>
              <a:schemeClr val="accent3"/>
            </a:solidFill>
            <a:ln>
              <a:noFill/>
            </a:ln>
            <a:effectLst/>
          </c:spPr>
          <c:invertIfNegative val="0"/>
          <c:cat>
            <c:strRef>
              <c:f>'NG Sensitivity'!$A$2:$A$8</c:f>
              <c:strCache>
                <c:ptCount val="7"/>
                <c:pt idx="0">
                  <c:v>CSG-MMP+RE</c:v>
                </c:pt>
                <c:pt idx="1">
                  <c:v>CSG-MMP</c:v>
                </c:pt>
                <c:pt idx="2">
                  <c:v>NG-MMP-BL</c:v>
                </c:pt>
                <c:pt idx="3">
                  <c:v>NG-MMP</c:v>
                </c:pt>
                <c:pt idx="4">
                  <c:v>CSG-SCP+RE</c:v>
                </c:pt>
                <c:pt idx="5">
                  <c:v>CSG-SCP</c:v>
                </c:pt>
                <c:pt idx="6">
                  <c:v>NG-SCP</c:v>
                </c:pt>
              </c:strCache>
              <c:extLst/>
            </c:strRef>
          </c:cat>
          <c:val>
            <c:numRef>
              <c:f>'NG Sensitivity'!$J$2:$J$8</c:f>
              <c:numCache>
                <c:formatCode>General</c:formatCode>
                <c:ptCount val="7"/>
                <c:pt idx="0">
                  <c:v>2.4700000000000002</c:v>
                </c:pt>
                <c:pt idx="1">
                  <c:v>2.82</c:v>
                </c:pt>
                <c:pt idx="2">
                  <c:v>1.08</c:v>
                </c:pt>
                <c:pt idx="3">
                  <c:v>2.86</c:v>
                </c:pt>
                <c:pt idx="4">
                  <c:v>2.86</c:v>
                </c:pt>
                <c:pt idx="5">
                  <c:v>2.59</c:v>
                </c:pt>
                <c:pt idx="6">
                  <c:v>2.59</c:v>
                </c:pt>
              </c:numCache>
              <c:extLst/>
            </c:numRef>
          </c:val>
          <c:extLst>
            <c:ext xmlns:c16="http://schemas.microsoft.com/office/drawing/2014/chart" uri="{C3380CC4-5D6E-409C-BE32-E72D297353CC}">
              <c16:uniqueId val="{00000000-2667-457B-AE90-7B3C5913FEDD}"/>
            </c:ext>
          </c:extLst>
        </c:ser>
        <c:ser>
          <c:idx val="7"/>
          <c:order val="1"/>
          <c:tx>
            <c:strRef>
              <c:f>'NG Sensitivity'!$I$1</c:f>
              <c:strCache>
                <c:ptCount val="1"/>
                <c:pt idx="0">
                  <c:v>$50/t</c:v>
                </c:pt>
              </c:strCache>
            </c:strRef>
          </c:tx>
          <c:spPr>
            <a:solidFill>
              <a:srgbClr val="C00000"/>
            </a:solidFill>
            <a:ln>
              <a:noFill/>
            </a:ln>
            <a:effectLst/>
          </c:spPr>
          <c:invertIfNegative val="0"/>
          <c:cat>
            <c:strRef>
              <c:f>'NG Sensitivity'!$A$2:$A$8</c:f>
              <c:strCache>
                <c:ptCount val="7"/>
                <c:pt idx="0">
                  <c:v>CSG-MMP+RE</c:v>
                </c:pt>
                <c:pt idx="1">
                  <c:v>CSG-MMP</c:v>
                </c:pt>
                <c:pt idx="2">
                  <c:v>NG-MMP-BL</c:v>
                </c:pt>
                <c:pt idx="3">
                  <c:v>NG-MMP</c:v>
                </c:pt>
                <c:pt idx="4">
                  <c:v>CSG-SCP+RE</c:v>
                </c:pt>
                <c:pt idx="5">
                  <c:v>CSG-SCP</c:v>
                </c:pt>
                <c:pt idx="6">
                  <c:v>NG-SCP</c:v>
                </c:pt>
              </c:strCache>
              <c:extLst/>
            </c:strRef>
          </c:cat>
          <c:val>
            <c:numRef>
              <c:f>'NG Sensitivity'!$I$2:$I$8</c:f>
              <c:numCache>
                <c:formatCode>General</c:formatCode>
                <c:ptCount val="7"/>
                <c:pt idx="0">
                  <c:v>3.71</c:v>
                </c:pt>
                <c:pt idx="1">
                  <c:v>4.07</c:v>
                </c:pt>
                <c:pt idx="2">
                  <c:v>1.65</c:v>
                </c:pt>
                <c:pt idx="3">
                  <c:v>4.1100000000000003</c:v>
                </c:pt>
                <c:pt idx="4">
                  <c:v>3.68</c:v>
                </c:pt>
                <c:pt idx="5">
                  <c:v>3.91</c:v>
                </c:pt>
                <c:pt idx="6">
                  <c:v>3.95</c:v>
                </c:pt>
              </c:numCache>
              <c:extLst/>
            </c:numRef>
          </c:val>
          <c:extLst>
            <c:ext xmlns:c16="http://schemas.microsoft.com/office/drawing/2014/chart" uri="{C3380CC4-5D6E-409C-BE32-E72D297353CC}">
              <c16:uniqueId val="{00000001-2667-457B-AE90-7B3C5913FEDD}"/>
            </c:ext>
          </c:extLst>
        </c:ser>
        <c:ser>
          <c:idx val="0"/>
          <c:order val="2"/>
          <c:tx>
            <c:strRef>
              <c:f>'NG Sensitivity'!$H$1</c:f>
              <c:strCache>
                <c:ptCount val="1"/>
                <c:pt idx="0">
                  <c:v>$0/t</c:v>
                </c:pt>
              </c:strCache>
            </c:strRef>
          </c:tx>
          <c:spPr>
            <a:solidFill>
              <a:schemeClr val="accent2"/>
            </a:solidFill>
            <a:ln>
              <a:noFill/>
            </a:ln>
            <a:effectLst/>
          </c:spPr>
          <c:invertIfNegative val="0"/>
          <c:cat>
            <c:strLit>
              <c:ptCount val="11"/>
              <c:pt idx="0">
                <c:v>CSG-MMP+RE</c:v>
              </c:pt>
              <c:pt idx="1">
                <c:v>CSG-MMP</c:v>
              </c:pt>
              <c:pt idx="2">
                <c:v>NG-MMP-BL</c:v>
              </c:pt>
              <c:pt idx="3">
                <c:v>NG-MMP</c:v>
              </c:pt>
              <c:pt idx="4">
                <c:v>CSG-SCP+RE</c:v>
              </c:pt>
              <c:pt idx="5">
                <c:v>CSG-SCP</c:v>
              </c:pt>
              <c:pt idx="6">
                <c:v>NG-SCP</c:v>
              </c:pt>
              <c:pt idx="7">
                <c:v>NG-ATR-OP</c:v>
              </c:pt>
              <c:pt idx="8">
                <c:v>NG-ATR</c:v>
              </c:pt>
              <c:pt idx="9">
                <c:v>NG-C-SMR</c:v>
              </c:pt>
              <c:pt idx="10">
                <c:v>NG-S-SMR</c:v>
              </c:pt>
              <c:extLst>
                <c:ext xmlns:c15="http://schemas.microsoft.com/office/drawing/2012/chart" uri="{02D57815-91ED-43cb-92C2-25804820EDAC}">
                  <c15:autoCat val="1"/>
                </c:ext>
              </c:extLst>
            </c:strLit>
          </c:cat>
          <c:val>
            <c:numRef>
              <c:f>'NG Sensitivity'!$H$2:$H$8</c:f>
              <c:numCache>
                <c:formatCode>General</c:formatCode>
                <c:ptCount val="7"/>
                <c:pt idx="0">
                  <c:v>3.85</c:v>
                </c:pt>
                <c:pt idx="1">
                  <c:v>4.21</c:v>
                </c:pt>
                <c:pt idx="2">
                  <c:v>1.71</c:v>
                </c:pt>
                <c:pt idx="3">
                  <c:v>4.25</c:v>
                </c:pt>
                <c:pt idx="4">
                  <c:v>3.83</c:v>
                </c:pt>
                <c:pt idx="5">
                  <c:v>4.0599999999999996</c:v>
                </c:pt>
                <c:pt idx="6">
                  <c:v>4.1100000000000003</c:v>
                </c:pt>
              </c:numCache>
              <c:extLst/>
            </c:numRef>
          </c:val>
          <c:extLst>
            <c:ext xmlns:c16="http://schemas.microsoft.com/office/drawing/2014/chart" uri="{C3380CC4-5D6E-409C-BE32-E72D297353CC}">
              <c16:uniqueId val="{00000002-2667-457B-AE90-7B3C5913FEDD}"/>
            </c:ext>
          </c:extLst>
        </c:ser>
        <c:dLbls>
          <c:showLegendKey val="0"/>
          <c:showVal val="0"/>
          <c:showCatName val="0"/>
          <c:showSerName val="0"/>
          <c:showPercent val="0"/>
          <c:showBubbleSize val="0"/>
        </c:dLbls>
        <c:gapWidth val="182"/>
        <c:axId val="808513408"/>
        <c:axId val="808513048"/>
      </c:barChart>
      <c:catAx>
        <c:axId val="80851340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08513048"/>
        <c:crosses val="autoZero"/>
        <c:auto val="1"/>
        <c:lblAlgn val="ctr"/>
        <c:lblOffset val="100"/>
        <c:noMultiLvlLbl val="0"/>
      </c:catAx>
      <c:valAx>
        <c:axId val="80851304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r>
                  <a:rPr lang="en-AU"/>
                  <a:t>LCOH $/kg</a:t>
                </a:r>
              </a:p>
            </c:rich>
          </c:tx>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08513408"/>
        <c:crosses val="max"/>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9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84391640623636"/>
          <c:y val="3.6838580040187544E-2"/>
          <c:w val="0.86717059203519742"/>
          <c:h val="0.668969627289556"/>
        </c:manualLayout>
      </c:layout>
      <c:barChart>
        <c:barDir val="col"/>
        <c:grouping val="stacked"/>
        <c:varyColors val="0"/>
        <c:ser>
          <c:idx val="0"/>
          <c:order val="0"/>
          <c:tx>
            <c:strRef>
              <c:f>Coal!$A$2</c:f>
              <c:strCache>
                <c:ptCount val="1"/>
                <c:pt idx="0">
                  <c:v>Coal handling, storage and pretreatment</c:v>
                </c:pt>
              </c:strCache>
            </c:strRef>
          </c:tx>
          <c:spPr>
            <a:solidFill>
              <a:schemeClr val="accent1"/>
            </a:solidFill>
            <a:ln>
              <a:noFill/>
            </a:ln>
            <a:effectLst/>
          </c:spPr>
          <c:invertIfNegative val="0"/>
          <c:cat>
            <c:strRef>
              <c:f>Coal!$B$1:$E$1</c:f>
              <c:strCache>
                <c:ptCount val="4"/>
                <c:pt idx="0">
                  <c:v>QBC-EFR</c:v>
                </c:pt>
                <c:pt idx="1">
                  <c:v>VBC-EFR</c:v>
                </c:pt>
                <c:pt idx="2">
                  <c:v>VBC-DFB</c:v>
                </c:pt>
                <c:pt idx="3">
                  <c:v>VBC-DFB+CAP</c:v>
                </c:pt>
              </c:strCache>
            </c:strRef>
          </c:cat>
          <c:val>
            <c:numRef>
              <c:f>Coal!$B$2:$E$2</c:f>
              <c:numCache>
                <c:formatCode>General</c:formatCode>
                <c:ptCount val="4"/>
                <c:pt idx="0">
                  <c:v>63.5</c:v>
                </c:pt>
                <c:pt idx="1">
                  <c:v>191.1</c:v>
                </c:pt>
                <c:pt idx="2">
                  <c:v>153.19999999999999</c:v>
                </c:pt>
                <c:pt idx="3">
                  <c:v>158.30000000000001</c:v>
                </c:pt>
              </c:numCache>
            </c:numRef>
          </c:val>
          <c:extLst>
            <c:ext xmlns:c16="http://schemas.microsoft.com/office/drawing/2014/chart" uri="{C3380CC4-5D6E-409C-BE32-E72D297353CC}">
              <c16:uniqueId val="{00000000-7374-4932-BFB9-E1C2366ED286}"/>
            </c:ext>
          </c:extLst>
        </c:ser>
        <c:ser>
          <c:idx val="1"/>
          <c:order val="1"/>
          <c:tx>
            <c:strRef>
              <c:f>Coal!$A$3</c:f>
              <c:strCache>
                <c:ptCount val="1"/>
                <c:pt idx="0">
                  <c:v>Gasification island</c:v>
                </c:pt>
              </c:strCache>
            </c:strRef>
          </c:tx>
          <c:spPr>
            <a:solidFill>
              <a:schemeClr val="accent2"/>
            </a:solidFill>
            <a:ln>
              <a:noFill/>
            </a:ln>
            <a:effectLst/>
          </c:spPr>
          <c:invertIfNegative val="0"/>
          <c:cat>
            <c:strRef>
              <c:f>Coal!$B$1:$E$1</c:f>
              <c:strCache>
                <c:ptCount val="4"/>
                <c:pt idx="0">
                  <c:v>QBC-EFR</c:v>
                </c:pt>
                <c:pt idx="1">
                  <c:v>VBC-EFR</c:v>
                </c:pt>
                <c:pt idx="2">
                  <c:v>VBC-DFB</c:v>
                </c:pt>
                <c:pt idx="3">
                  <c:v>VBC-DFB+CAP</c:v>
                </c:pt>
              </c:strCache>
            </c:strRef>
          </c:cat>
          <c:val>
            <c:numRef>
              <c:f>Coal!$B$3:$E$3</c:f>
              <c:numCache>
                <c:formatCode>General</c:formatCode>
                <c:ptCount val="4"/>
                <c:pt idx="0">
                  <c:v>226</c:v>
                </c:pt>
                <c:pt idx="1">
                  <c:v>170.4</c:v>
                </c:pt>
                <c:pt idx="2">
                  <c:v>125.7</c:v>
                </c:pt>
                <c:pt idx="3">
                  <c:v>106.6</c:v>
                </c:pt>
              </c:numCache>
            </c:numRef>
          </c:val>
          <c:extLst>
            <c:ext xmlns:c16="http://schemas.microsoft.com/office/drawing/2014/chart" uri="{C3380CC4-5D6E-409C-BE32-E72D297353CC}">
              <c16:uniqueId val="{00000001-7374-4932-BFB9-E1C2366ED286}"/>
            </c:ext>
          </c:extLst>
        </c:ser>
        <c:ser>
          <c:idx val="2"/>
          <c:order val="2"/>
          <c:tx>
            <c:strRef>
              <c:f>Coal!$A$4</c:f>
              <c:strCache>
                <c:ptCount val="1"/>
                <c:pt idx="0">
                  <c:v>Air separation unit</c:v>
                </c:pt>
              </c:strCache>
            </c:strRef>
          </c:tx>
          <c:spPr>
            <a:solidFill>
              <a:schemeClr val="accent3"/>
            </a:solidFill>
            <a:ln>
              <a:noFill/>
            </a:ln>
            <a:effectLst/>
          </c:spPr>
          <c:invertIfNegative val="0"/>
          <c:cat>
            <c:strRef>
              <c:f>Coal!$B$1:$E$1</c:f>
              <c:strCache>
                <c:ptCount val="4"/>
                <c:pt idx="0">
                  <c:v>QBC-EFR</c:v>
                </c:pt>
                <c:pt idx="1">
                  <c:v>VBC-EFR</c:v>
                </c:pt>
                <c:pt idx="2">
                  <c:v>VBC-DFB</c:v>
                </c:pt>
                <c:pt idx="3">
                  <c:v>VBC-DFB+CAP</c:v>
                </c:pt>
              </c:strCache>
            </c:strRef>
          </c:cat>
          <c:val>
            <c:numRef>
              <c:f>Coal!$B$4:$E$4</c:f>
              <c:numCache>
                <c:formatCode>General</c:formatCode>
                <c:ptCount val="4"/>
                <c:pt idx="0">
                  <c:v>97.8</c:v>
                </c:pt>
                <c:pt idx="1">
                  <c:v>67.3</c:v>
                </c:pt>
                <c:pt idx="2">
                  <c:v>53.8</c:v>
                </c:pt>
                <c:pt idx="3">
                  <c:v>24.8</c:v>
                </c:pt>
              </c:numCache>
            </c:numRef>
          </c:val>
          <c:extLst>
            <c:ext xmlns:c16="http://schemas.microsoft.com/office/drawing/2014/chart" uri="{C3380CC4-5D6E-409C-BE32-E72D297353CC}">
              <c16:uniqueId val="{00000002-7374-4932-BFB9-E1C2366ED286}"/>
            </c:ext>
          </c:extLst>
        </c:ser>
        <c:ser>
          <c:idx val="3"/>
          <c:order val="3"/>
          <c:tx>
            <c:strRef>
              <c:f>Coal!$A$5</c:f>
              <c:strCache>
                <c:ptCount val="1"/>
                <c:pt idx="0">
                  <c:v>WGS + syngas quench</c:v>
                </c:pt>
              </c:strCache>
            </c:strRef>
          </c:tx>
          <c:spPr>
            <a:solidFill>
              <a:schemeClr val="accent4"/>
            </a:solidFill>
            <a:ln>
              <a:noFill/>
            </a:ln>
            <a:effectLst/>
          </c:spPr>
          <c:invertIfNegative val="0"/>
          <c:cat>
            <c:strRef>
              <c:f>Coal!$B$1:$E$1</c:f>
              <c:strCache>
                <c:ptCount val="4"/>
                <c:pt idx="0">
                  <c:v>QBC-EFR</c:v>
                </c:pt>
                <c:pt idx="1">
                  <c:v>VBC-EFR</c:v>
                </c:pt>
                <c:pt idx="2">
                  <c:v>VBC-DFB</c:v>
                </c:pt>
                <c:pt idx="3">
                  <c:v>VBC-DFB+CAP</c:v>
                </c:pt>
              </c:strCache>
            </c:strRef>
          </c:cat>
          <c:val>
            <c:numRef>
              <c:f>Coal!$B$5:$E$5</c:f>
              <c:numCache>
                <c:formatCode>General</c:formatCode>
                <c:ptCount val="4"/>
                <c:pt idx="0">
                  <c:v>14.6</c:v>
                </c:pt>
                <c:pt idx="1">
                  <c:v>12.2</c:v>
                </c:pt>
                <c:pt idx="2">
                  <c:v>142.9</c:v>
                </c:pt>
                <c:pt idx="3">
                  <c:v>52</c:v>
                </c:pt>
              </c:numCache>
            </c:numRef>
          </c:val>
          <c:extLst>
            <c:ext xmlns:c16="http://schemas.microsoft.com/office/drawing/2014/chart" uri="{C3380CC4-5D6E-409C-BE32-E72D297353CC}">
              <c16:uniqueId val="{00000003-7374-4932-BFB9-E1C2366ED286}"/>
            </c:ext>
          </c:extLst>
        </c:ser>
        <c:ser>
          <c:idx val="4"/>
          <c:order val="4"/>
          <c:tx>
            <c:strRef>
              <c:f>Coal!$A$6</c:f>
              <c:strCache>
                <c:ptCount val="1"/>
                <c:pt idx="0">
                  <c:v>CO2 removal from syngas</c:v>
                </c:pt>
              </c:strCache>
            </c:strRef>
          </c:tx>
          <c:spPr>
            <a:solidFill>
              <a:schemeClr val="accent5"/>
            </a:solidFill>
            <a:ln>
              <a:noFill/>
            </a:ln>
            <a:effectLst/>
          </c:spPr>
          <c:invertIfNegative val="0"/>
          <c:cat>
            <c:strRef>
              <c:f>Coal!$B$1:$E$1</c:f>
              <c:strCache>
                <c:ptCount val="4"/>
                <c:pt idx="0">
                  <c:v>QBC-EFR</c:v>
                </c:pt>
                <c:pt idx="1">
                  <c:v>VBC-EFR</c:v>
                </c:pt>
                <c:pt idx="2">
                  <c:v>VBC-DFB</c:v>
                </c:pt>
                <c:pt idx="3">
                  <c:v>VBC-DFB+CAP</c:v>
                </c:pt>
              </c:strCache>
            </c:strRef>
          </c:cat>
          <c:val>
            <c:numRef>
              <c:f>Coal!$B$6:$E$6</c:f>
              <c:numCache>
                <c:formatCode>General</c:formatCode>
                <c:ptCount val="4"/>
                <c:pt idx="0">
                  <c:v>39.4</c:v>
                </c:pt>
                <c:pt idx="1">
                  <c:v>32.299999999999997</c:v>
                </c:pt>
                <c:pt idx="2">
                  <c:v>45.5</c:v>
                </c:pt>
                <c:pt idx="3">
                  <c:v>172.8</c:v>
                </c:pt>
              </c:numCache>
            </c:numRef>
          </c:val>
          <c:extLst>
            <c:ext xmlns:c16="http://schemas.microsoft.com/office/drawing/2014/chart" uri="{C3380CC4-5D6E-409C-BE32-E72D297353CC}">
              <c16:uniqueId val="{00000004-7374-4932-BFB9-E1C2366ED286}"/>
            </c:ext>
          </c:extLst>
        </c:ser>
        <c:ser>
          <c:idx val="5"/>
          <c:order val="5"/>
          <c:tx>
            <c:strRef>
              <c:f>Coal!$A$7</c:f>
              <c:strCache>
                <c:ptCount val="1"/>
                <c:pt idx="0">
                  <c:v>CO2 removal from flue gas</c:v>
                </c:pt>
              </c:strCache>
            </c:strRef>
          </c:tx>
          <c:spPr>
            <a:solidFill>
              <a:schemeClr val="accent6"/>
            </a:solidFill>
            <a:ln>
              <a:noFill/>
            </a:ln>
            <a:effectLst/>
          </c:spPr>
          <c:invertIfNegative val="0"/>
          <c:cat>
            <c:strRef>
              <c:f>Coal!$B$1:$E$1</c:f>
              <c:strCache>
                <c:ptCount val="4"/>
                <c:pt idx="0">
                  <c:v>QBC-EFR</c:v>
                </c:pt>
                <c:pt idx="1">
                  <c:v>VBC-EFR</c:v>
                </c:pt>
                <c:pt idx="2">
                  <c:v>VBC-DFB</c:v>
                </c:pt>
                <c:pt idx="3">
                  <c:v>VBC-DFB+CAP</c:v>
                </c:pt>
              </c:strCache>
            </c:strRef>
          </c:cat>
          <c:val>
            <c:numRef>
              <c:f>Coal!$B$7:$E$7</c:f>
              <c:numCache>
                <c:formatCode>General</c:formatCode>
                <c:ptCount val="4"/>
                <c:pt idx="0">
                  <c:v>66</c:v>
                </c:pt>
                <c:pt idx="1">
                  <c:v>69.400000000000006</c:v>
                </c:pt>
                <c:pt idx="2">
                  <c:v>127.5</c:v>
                </c:pt>
                <c:pt idx="3">
                  <c:v>11.1</c:v>
                </c:pt>
              </c:numCache>
            </c:numRef>
          </c:val>
          <c:extLst>
            <c:ext xmlns:c16="http://schemas.microsoft.com/office/drawing/2014/chart" uri="{C3380CC4-5D6E-409C-BE32-E72D297353CC}">
              <c16:uniqueId val="{00000005-7374-4932-BFB9-E1C2366ED286}"/>
            </c:ext>
          </c:extLst>
        </c:ser>
        <c:ser>
          <c:idx val="6"/>
          <c:order val="6"/>
          <c:tx>
            <c:strRef>
              <c:f>Coal!$A$8</c:f>
              <c:strCache>
                <c:ptCount val="1"/>
                <c:pt idx="0">
                  <c:v>CO2 dehydration + compression</c:v>
                </c:pt>
              </c:strCache>
            </c:strRef>
          </c:tx>
          <c:spPr>
            <a:solidFill>
              <a:schemeClr val="accent1">
                <a:lumMod val="60000"/>
              </a:schemeClr>
            </a:solidFill>
            <a:ln>
              <a:noFill/>
            </a:ln>
            <a:effectLst/>
          </c:spPr>
          <c:invertIfNegative val="0"/>
          <c:cat>
            <c:strRef>
              <c:f>Coal!$B$1:$E$1</c:f>
              <c:strCache>
                <c:ptCount val="4"/>
                <c:pt idx="0">
                  <c:v>QBC-EFR</c:v>
                </c:pt>
                <c:pt idx="1">
                  <c:v>VBC-EFR</c:v>
                </c:pt>
                <c:pt idx="2">
                  <c:v>VBC-DFB</c:v>
                </c:pt>
                <c:pt idx="3">
                  <c:v>VBC-DFB+CAP</c:v>
                </c:pt>
              </c:strCache>
            </c:strRef>
          </c:cat>
          <c:val>
            <c:numRef>
              <c:f>Coal!$B$8:$E$8</c:f>
              <c:numCache>
                <c:formatCode>General</c:formatCode>
                <c:ptCount val="4"/>
                <c:pt idx="0">
                  <c:v>145</c:v>
                </c:pt>
                <c:pt idx="1">
                  <c:v>123</c:v>
                </c:pt>
                <c:pt idx="2">
                  <c:v>11.7</c:v>
                </c:pt>
                <c:pt idx="3">
                  <c:v>0</c:v>
                </c:pt>
              </c:numCache>
            </c:numRef>
          </c:val>
          <c:extLst>
            <c:ext xmlns:c16="http://schemas.microsoft.com/office/drawing/2014/chart" uri="{C3380CC4-5D6E-409C-BE32-E72D297353CC}">
              <c16:uniqueId val="{00000006-7374-4932-BFB9-E1C2366ED286}"/>
            </c:ext>
          </c:extLst>
        </c:ser>
        <c:ser>
          <c:idx val="7"/>
          <c:order val="7"/>
          <c:tx>
            <c:strRef>
              <c:f>Coal!$A$9</c:f>
              <c:strCache>
                <c:ptCount val="1"/>
                <c:pt idx="0">
                  <c:v>H2 separation + compression</c:v>
                </c:pt>
              </c:strCache>
            </c:strRef>
          </c:tx>
          <c:spPr>
            <a:solidFill>
              <a:schemeClr val="accent2">
                <a:lumMod val="60000"/>
              </a:schemeClr>
            </a:solidFill>
            <a:ln>
              <a:noFill/>
            </a:ln>
            <a:effectLst/>
          </c:spPr>
          <c:invertIfNegative val="0"/>
          <c:cat>
            <c:strRef>
              <c:f>Coal!$B$1:$E$1</c:f>
              <c:strCache>
                <c:ptCount val="4"/>
                <c:pt idx="0">
                  <c:v>QBC-EFR</c:v>
                </c:pt>
                <c:pt idx="1">
                  <c:v>VBC-EFR</c:v>
                </c:pt>
                <c:pt idx="2">
                  <c:v>VBC-DFB</c:v>
                </c:pt>
                <c:pt idx="3">
                  <c:v>VBC-DFB+CAP</c:v>
                </c:pt>
              </c:strCache>
            </c:strRef>
          </c:cat>
          <c:val>
            <c:numRef>
              <c:f>Coal!$B$9:$E$9</c:f>
              <c:numCache>
                <c:formatCode>General</c:formatCode>
                <c:ptCount val="4"/>
                <c:pt idx="0">
                  <c:v>47.3</c:v>
                </c:pt>
                <c:pt idx="1">
                  <c:v>48</c:v>
                </c:pt>
                <c:pt idx="2">
                  <c:v>130.5</c:v>
                </c:pt>
                <c:pt idx="3">
                  <c:v>145.9</c:v>
                </c:pt>
              </c:numCache>
            </c:numRef>
          </c:val>
          <c:extLst>
            <c:ext xmlns:c16="http://schemas.microsoft.com/office/drawing/2014/chart" uri="{C3380CC4-5D6E-409C-BE32-E72D297353CC}">
              <c16:uniqueId val="{00000007-7374-4932-BFB9-E1C2366ED286}"/>
            </c:ext>
          </c:extLst>
        </c:ser>
        <c:ser>
          <c:idx val="8"/>
          <c:order val="8"/>
          <c:tx>
            <c:strRef>
              <c:f>Coal!$A$10</c:f>
              <c:strCache>
                <c:ptCount val="1"/>
                <c:pt idx="0">
                  <c:v>Steam generation</c:v>
                </c:pt>
              </c:strCache>
            </c:strRef>
          </c:tx>
          <c:spPr>
            <a:solidFill>
              <a:schemeClr val="accent3">
                <a:lumMod val="60000"/>
              </a:schemeClr>
            </a:solidFill>
            <a:ln>
              <a:noFill/>
            </a:ln>
            <a:effectLst/>
          </c:spPr>
          <c:invertIfNegative val="0"/>
          <c:cat>
            <c:strRef>
              <c:f>Coal!$B$1:$E$1</c:f>
              <c:strCache>
                <c:ptCount val="4"/>
                <c:pt idx="0">
                  <c:v>QBC-EFR</c:v>
                </c:pt>
                <c:pt idx="1">
                  <c:v>VBC-EFR</c:v>
                </c:pt>
                <c:pt idx="2">
                  <c:v>VBC-DFB</c:v>
                </c:pt>
                <c:pt idx="3">
                  <c:v>VBC-DFB+CAP</c:v>
                </c:pt>
              </c:strCache>
            </c:strRef>
          </c:cat>
          <c:val>
            <c:numRef>
              <c:f>Coal!$B$10:$E$10</c:f>
              <c:numCache>
                <c:formatCode>General</c:formatCode>
                <c:ptCount val="4"/>
                <c:pt idx="0">
                  <c:v>46.7</c:v>
                </c:pt>
                <c:pt idx="1">
                  <c:v>10</c:v>
                </c:pt>
                <c:pt idx="2">
                  <c:v>0</c:v>
                </c:pt>
                <c:pt idx="3">
                  <c:v>0</c:v>
                </c:pt>
              </c:numCache>
            </c:numRef>
          </c:val>
          <c:extLst>
            <c:ext xmlns:c16="http://schemas.microsoft.com/office/drawing/2014/chart" uri="{C3380CC4-5D6E-409C-BE32-E72D297353CC}">
              <c16:uniqueId val="{00000008-7374-4932-BFB9-E1C2366ED286}"/>
            </c:ext>
          </c:extLst>
        </c:ser>
        <c:ser>
          <c:idx val="9"/>
          <c:order val="9"/>
          <c:tx>
            <c:strRef>
              <c:f>Coal!$A$11</c:f>
              <c:strCache>
                <c:ptCount val="1"/>
                <c:pt idx="0">
                  <c:v>Total OSBL</c:v>
                </c:pt>
              </c:strCache>
            </c:strRef>
          </c:tx>
          <c:spPr>
            <a:solidFill>
              <a:srgbClr val="7030A0"/>
            </a:solidFill>
            <a:ln>
              <a:noFill/>
            </a:ln>
            <a:effectLst/>
          </c:spPr>
          <c:invertIfNegative val="0"/>
          <c:cat>
            <c:strRef>
              <c:f>Coal!$B$1:$E$1</c:f>
              <c:strCache>
                <c:ptCount val="4"/>
                <c:pt idx="0">
                  <c:v>QBC-EFR</c:v>
                </c:pt>
                <c:pt idx="1">
                  <c:v>VBC-EFR</c:v>
                </c:pt>
                <c:pt idx="2">
                  <c:v>VBC-DFB</c:v>
                </c:pt>
                <c:pt idx="3">
                  <c:v>VBC-DFB+CAP</c:v>
                </c:pt>
              </c:strCache>
            </c:strRef>
          </c:cat>
          <c:val>
            <c:numRef>
              <c:f>Coal!$B$11:$E$11</c:f>
              <c:numCache>
                <c:formatCode>General</c:formatCode>
                <c:ptCount val="4"/>
                <c:pt idx="0">
                  <c:v>298.7</c:v>
                </c:pt>
                <c:pt idx="1">
                  <c:v>289.7</c:v>
                </c:pt>
                <c:pt idx="2">
                  <c:v>316.3</c:v>
                </c:pt>
                <c:pt idx="3">
                  <c:v>268.60000000000002</c:v>
                </c:pt>
              </c:numCache>
            </c:numRef>
          </c:val>
          <c:extLst>
            <c:ext xmlns:c16="http://schemas.microsoft.com/office/drawing/2014/chart" uri="{C3380CC4-5D6E-409C-BE32-E72D297353CC}">
              <c16:uniqueId val="{00000009-7374-4932-BFB9-E1C2366ED286}"/>
            </c:ext>
          </c:extLst>
        </c:ser>
        <c:ser>
          <c:idx val="10"/>
          <c:order val="10"/>
          <c:tx>
            <c:strRef>
              <c:f>Coal!$A$12</c:f>
              <c:strCache>
                <c:ptCount val="1"/>
                <c:pt idx="0">
                  <c:v>Contingency + EPCM</c:v>
                </c:pt>
              </c:strCache>
            </c:strRef>
          </c:tx>
          <c:spPr>
            <a:pattFill prst="dkUpDiag">
              <a:fgClr>
                <a:srgbClr val="0070C0"/>
              </a:fgClr>
              <a:bgClr>
                <a:schemeClr val="bg1"/>
              </a:bgClr>
            </a:pattFill>
            <a:ln>
              <a:noFill/>
            </a:ln>
            <a:effectLst/>
          </c:spPr>
          <c:invertIfNegative val="0"/>
          <c:cat>
            <c:strRef>
              <c:f>Coal!$B$1:$E$1</c:f>
              <c:strCache>
                <c:ptCount val="4"/>
                <c:pt idx="0">
                  <c:v>QBC-EFR</c:v>
                </c:pt>
                <c:pt idx="1">
                  <c:v>VBC-EFR</c:v>
                </c:pt>
                <c:pt idx="2">
                  <c:v>VBC-DFB</c:v>
                </c:pt>
                <c:pt idx="3">
                  <c:v>VBC-DFB+CAP</c:v>
                </c:pt>
              </c:strCache>
            </c:strRef>
          </c:cat>
          <c:val>
            <c:numRef>
              <c:f>Coal!$B$12:$E$12</c:f>
              <c:numCache>
                <c:formatCode>General</c:formatCode>
                <c:ptCount val="4"/>
                <c:pt idx="0">
                  <c:v>394.3</c:v>
                </c:pt>
                <c:pt idx="1">
                  <c:v>382.3</c:v>
                </c:pt>
                <c:pt idx="2">
                  <c:v>493</c:v>
                </c:pt>
                <c:pt idx="3">
                  <c:v>418.5</c:v>
                </c:pt>
              </c:numCache>
            </c:numRef>
          </c:val>
          <c:extLst>
            <c:ext xmlns:c16="http://schemas.microsoft.com/office/drawing/2014/chart" uri="{C3380CC4-5D6E-409C-BE32-E72D297353CC}">
              <c16:uniqueId val="{0000000A-7374-4932-BFB9-E1C2366ED286}"/>
            </c:ext>
          </c:extLst>
        </c:ser>
        <c:ser>
          <c:idx val="11"/>
          <c:order val="11"/>
          <c:tx>
            <c:strRef>
              <c:f>Coal!$A$13</c:f>
              <c:strCache>
                <c:ptCount val="1"/>
                <c:pt idx="0">
                  <c:v>Working + startup capital</c:v>
                </c:pt>
              </c:strCache>
            </c:strRef>
          </c:tx>
          <c:spPr>
            <a:pattFill prst="dkDnDiag">
              <a:fgClr>
                <a:schemeClr val="tx1"/>
              </a:fgClr>
              <a:bgClr>
                <a:schemeClr val="bg1"/>
              </a:bgClr>
            </a:pattFill>
            <a:ln>
              <a:noFill/>
            </a:ln>
            <a:effectLst/>
          </c:spPr>
          <c:invertIfNegative val="0"/>
          <c:cat>
            <c:strRef>
              <c:f>Coal!$B$1:$E$1</c:f>
              <c:strCache>
                <c:ptCount val="4"/>
                <c:pt idx="0">
                  <c:v>QBC-EFR</c:v>
                </c:pt>
                <c:pt idx="1">
                  <c:v>VBC-EFR</c:v>
                </c:pt>
                <c:pt idx="2">
                  <c:v>VBC-DFB</c:v>
                </c:pt>
                <c:pt idx="3">
                  <c:v>VBC-DFB+CAP</c:v>
                </c:pt>
              </c:strCache>
            </c:strRef>
          </c:cat>
          <c:val>
            <c:numRef>
              <c:f>Coal!$B$13:$E$13</c:f>
              <c:numCache>
                <c:formatCode>General</c:formatCode>
                <c:ptCount val="4"/>
                <c:pt idx="0">
                  <c:v>259</c:v>
                </c:pt>
                <c:pt idx="1">
                  <c:v>251.39999999999998</c:v>
                </c:pt>
                <c:pt idx="2">
                  <c:v>288</c:v>
                </c:pt>
                <c:pt idx="3">
                  <c:v>244.60000000000002</c:v>
                </c:pt>
              </c:numCache>
            </c:numRef>
          </c:val>
          <c:extLst>
            <c:ext xmlns:c16="http://schemas.microsoft.com/office/drawing/2014/chart" uri="{C3380CC4-5D6E-409C-BE32-E72D297353CC}">
              <c16:uniqueId val="{0000000B-7374-4932-BFB9-E1C2366ED286}"/>
            </c:ext>
          </c:extLst>
        </c:ser>
        <c:dLbls>
          <c:showLegendKey val="0"/>
          <c:showVal val="0"/>
          <c:showCatName val="0"/>
          <c:showSerName val="0"/>
          <c:showPercent val="0"/>
          <c:showBubbleSize val="0"/>
        </c:dLbls>
        <c:gapWidth val="150"/>
        <c:overlap val="100"/>
        <c:axId val="802278160"/>
        <c:axId val="802282120"/>
      </c:barChart>
      <c:catAx>
        <c:axId val="8022781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mn-lt"/>
                <a:ea typeface="+mn-ea"/>
                <a:cs typeface="+mn-cs"/>
              </a:defRPr>
            </a:pPr>
            <a:endParaRPr lang="en-US"/>
          </a:p>
        </c:txPr>
        <c:crossAx val="802282120"/>
        <c:crosses val="autoZero"/>
        <c:auto val="1"/>
        <c:lblAlgn val="ctr"/>
        <c:lblOffset val="100"/>
        <c:noMultiLvlLbl val="0"/>
      </c:catAx>
      <c:valAx>
        <c:axId val="8022821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ysClr val="windowText" lastClr="000000"/>
                    </a:solidFill>
                    <a:latin typeface="+mn-lt"/>
                    <a:ea typeface="+mn-ea"/>
                    <a:cs typeface="+mn-cs"/>
                  </a:defRPr>
                </a:pPr>
                <a:r>
                  <a:rPr lang="en-AU"/>
                  <a:t>A$MM</a:t>
                </a:r>
              </a:p>
            </c:rich>
          </c:tx>
          <c:overlay val="0"/>
          <c:spPr>
            <a:noFill/>
            <a:ln>
              <a:noFill/>
            </a:ln>
            <a:effectLst/>
          </c:spPr>
          <c:txPr>
            <a:bodyPr rot="-5400000" spcFirstLastPara="1" vertOverflow="ellipsis" vert="horz" wrap="square" anchor="ctr" anchorCtr="1"/>
            <a:lstStyle/>
            <a:p>
              <a:pPr>
                <a:defRPr sz="8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mn-lt"/>
                <a:ea typeface="+mn-ea"/>
                <a:cs typeface="+mn-cs"/>
              </a:defRPr>
            </a:pPr>
            <a:endParaRPr lang="en-US"/>
          </a:p>
        </c:txPr>
        <c:crossAx val="802278160"/>
        <c:crosses val="autoZero"/>
        <c:crossBetween val="between"/>
      </c:valAx>
      <c:spPr>
        <a:noFill/>
        <a:ln>
          <a:noFill/>
        </a:ln>
        <a:effectLst/>
      </c:spPr>
    </c:plotArea>
    <c:legend>
      <c:legendPos val="b"/>
      <c:layout>
        <c:manualLayout>
          <c:xMode val="edge"/>
          <c:yMode val="edge"/>
          <c:x val="4.014944916807793E-2"/>
          <c:y val="0.76867627768855784"/>
          <c:w val="0.92676082895403045"/>
          <c:h val="0.21504704752226272"/>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800">
          <a:solidFill>
            <a:sysClr val="windowText" lastClr="000000"/>
          </a:solidFill>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Coal!$A$15</c:f>
              <c:strCache>
                <c:ptCount val="1"/>
                <c:pt idx="0">
                  <c:v>Coal</c:v>
                </c:pt>
              </c:strCache>
            </c:strRef>
          </c:tx>
          <c:spPr>
            <a:solidFill>
              <a:schemeClr val="accent1"/>
            </a:solidFill>
            <a:ln>
              <a:noFill/>
            </a:ln>
            <a:effectLst/>
          </c:spPr>
          <c:invertIfNegative val="0"/>
          <c:cat>
            <c:strRef>
              <c:f>Coal!$B$1:$E$1</c:f>
              <c:strCache>
                <c:ptCount val="4"/>
                <c:pt idx="0">
                  <c:v>QBC-EFR</c:v>
                </c:pt>
                <c:pt idx="1">
                  <c:v>VBC-EFR</c:v>
                </c:pt>
                <c:pt idx="2">
                  <c:v>VBC-DFB</c:v>
                </c:pt>
                <c:pt idx="3">
                  <c:v>VBC-DFB+CAP</c:v>
                </c:pt>
              </c:strCache>
            </c:strRef>
          </c:cat>
          <c:val>
            <c:numRef>
              <c:f>Coal!$B$15:$E$15</c:f>
              <c:numCache>
                <c:formatCode>General</c:formatCode>
                <c:ptCount val="4"/>
                <c:pt idx="0">
                  <c:v>1.06</c:v>
                </c:pt>
                <c:pt idx="1">
                  <c:v>0.35</c:v>
                </c:pt>
                <c:pt idx="2">
                  <c:v>0.35</c:v>
                </c:pt>
                <c:pt idx="3">
                  <c:v>0.37</c:v>
                </c:pt>
              </c:numCache>
            </c:numRef>
          </c:val>
          <c:extLst>
            <c:ext xmlns:c16="http://schemas.microsoft.com/office/drawing/2014/chart" uri="{C3380CC4-5D6E-409C-BE32-E72D297353CC}">
              <c16:uniqueId val="{00000000-3BDC-4C87-9527-0AC39EC06F1B}"/>
            </c:ext>
          </c:extLst>
        </c:ser>
        <c:ser>
          <c:idx val="1"/>
          <c:order val="1"/>
          <c:tx>
            <c:strRef>
              <c:f>Coal!$A$16</c:f>
              <c:strCache>
                <c:ptCount val="1"/>
                <c:pt idx="0">
                  <c:v>Utilities</c:v>
                </c:pt>
              </c:strCache>
            </c:strRef>
          </c:tx>
          <c:spPr>
            <a:solidFill>
              <a:schemeClr val="accent2"/>
            </a:solidFill>
            <a:ln>
              <a:noFill/>
            </a:ln>
            <a:effectLst/>
          </c:spPr>
          <c:invertIfNegative val="0"/>
          <c:cat>
            <c:strRef>
              <c:f>Coal!$B$1:$E$1</c:f>
              <c:strCache>
                <c:ptCount val="4"/>
                <c:pt idx="0">
                  <c:v>QBC-EFR</c:v>
                </c:pt>
                <c:pt idx="1">
                  <c:v>VBC-EFR</c:v>
                </c:pt>
                <c:pt idx="2">
                  <c:v>VBC-DFB</c:v>
                </c:pt>
                <c:pt idx="3">
                  <c:v>VBC-DFB+CAP</c:v>
                </c:pt>
              </c:strCache>
            </c:strRef>
          </c:cat>
          <c:val>
            <c:numRef>
              <c:f>Coal!$B$16:$E$16</c:f>
              <c:numCache>
                <c:formatCode>General</c:formatCode>
                <c:ptCount val="4"/>
                <c:pt idx="0">
                  <c:v>0.75000000000000011</c:v>
                </c:pt>
                <c:pt idx="1">
                  <c:v>0.48299999999999998</c:v>
                </c:pt>
                <c:pt idx="2">
                  <c:v>0.7854000000000001</c:v>
                </c:pt>
                <c:pt idx="3">
                  <c:v>0.86640000000000006</c:v>
                </c:pt>
              </c:numCache>
            </c:numRef>
          </c:val>
          <c:extLst>
            <c:ext xmlns:c16="http://schemas.microsoft.com/office/drawing/2014/chart" uri="{C3380CC4-5D6E-409C-BE32-E72D297353CC}">
              <c16:uniqueId val="{00000001-3BDC-4C87-9527-0AC39EC06F1B}"/>
            </c:ext>
          </c:extLst>
        </c:ser>
        <c:ser>
          <c:idx val="2"/>
          <c:order val="2"/>
          <c:tx>
            <c:strRef>
              <c:f>Coal!$A$17</c:f>
              <c:strCache>
                <c:ptCount val="1"/>
                <c:pt idx="0">
                  <c:v>CO2 transport and storage</c:v>
                </c:pt>
              </c:strCache>
            </c:strRef>
          </c:tx>
          <c:spPr>
            <a:solidFill>
              <a:schemeClr val="accent3"/>
            </a:solidFill>
            <a:ln>
              <a:noFill/>
            </a:ln>
            <a:effectLst/>
          </c:spPr>
          <c:invertIfNegative val="0"/>
          <c:cat>
            <c:strRef>
              <c:f>Coal!$B$1:$E$1</c:f>
              <c:strCache>
                <c:ptCount val="4"/>
                <c:pt idx="0">
                  <c:v>QBC-EFR</c:v>
                </c:pt>
                <c:pt idx="1">
                  <c:v>VBC-EFR</c:v>
                </c:pt>
                <c:pt idx="2">
                  <c:v>VBC-DFB</c:v>
                </c:pt>
                <c:pt idx="3">
                  <c:v>VBC-DFB+CAP</c:v>
                </c:pt>
              </c:strCache>
            </c:strRef>
          </c:cat>
          <c:val>
            <c:numRef>
              <c:f>Coal!$B$17:$E$17</c:f>
              <c:numCache>
                <c:formatCode>General</c:formatCode>
                <c:ptCount val="4"/>
                <c:pt idx="0">
                  <c:v>0.59</c:v>
                </c:pt>
                <c:pt idx="1">
                  <c:v>0.47699999999999998</c:v>
                </c:pt>
                <c:pt idx="2">
                  <c:v>0.48459999999999992</c:v>
                </c:pt>
                <c:pt idx="3">
                  <c:v>0.51359999999999983</c:v>
                </c:pt>
              </c:numCache>
            </c:numRef>
          </c:val>
          <c:extLst>
            <c:ext xmlns:c16="http://schemas.microsoft.com/office/drawing/2014/chart" uri="{C3380CC4-5D6E-409C-BE32-E72D297353CC}">
              <c16:uniqueId val="{00000002-3BDC-4C87-9527-0AC39EC06F1B}"/>
            </c:ext>
          </c:extLst>
        </c:ser>
        <c:ser>
          <c:idx val="3"/>
          <c:order val="3"/>
          <c:tx>
            <c:strRef>
              <c:f>Coal!$A$18</c:f>
              <c:strCache>
                <c:ptCount val="1"/>
                <c:pt idx="0">
                  <c:v>Maintenance</c:v>
                </c:pt>
              </c:strCache>
            </c:strRef>
          </c:tx>
          <c:spPr>
            <a:solidFill>
              <a:schemeClr val="accent4"/>
            </a:solidFill>
            <a:ln>
              <a:noFill/>
            </a:ln>
            <a:effectLst/>
          </c:spPr>
          <c:invertIfNegative val="0"/>
          <c:cat>
            <c:strRef>
              <c:f>Coal!$B$1:$E$1</c:f>
              <c:strCache>
                <c:ptCount val="4"/>
                <c:pt idx="0">
                  <c:v>QBC-EFR</c:v>
                </c:pt>
                <c:pt idx="1">
                  <c:v>VBC-EFR</c:v>
                </c:pt>
                <c:pt idx="2">
                  <c:v>VBC-DFB</c:v>
                </c:pt>
                <c:pt idx="3">
                  <c:v>VBC-DFB+CAP</c:v>
                </c:pt>
              </c:strCache>
            </c:strRef>
          </c:cat>
          <c:val>
            <c:numRef>
              <c:f>Coal!$B$18:$E$18</c:f>
              <c:numCache>
                <c:formatCode>General</c:formatCode>
                <c:ptCount val="4"/>
                <c:pt idx="0">
                  <c:v>5.1299999999999998E-2</c:v>
                </c:pt>
                <c:pt idx="1">
                  <c:v>4.9799999999999997E-2</c:v>
                </c:pt>
                <c:pt idx="2">
                  <c:v>5.6999999999999995E-2</c:v>
                </c:pt>
                <c:pt idx="3">
                  <c:v>4.8300000000000003E-2</c:v>
                </c:pt>
              </c:numCache>
            </c:numRef>
          </c:val>
          <c:extLst>
            <c:ext xmlns:c16="http://schemas.microsoft.com/office/drawing/2014/chart" uri="{C3380CC4-5D6E-409C-BE32-E72D297353CC}">
              <c16:uniqueId val="{00000003-3BDC-4C87-9527-0AC39EC06F1B}"/>
            </c:ext>
          </c:extLst>
        </c:ser>
        <c:dLbls>
          <c:showLegendKey val="0"/>
          <c:showVal val="0"/>
          <c:showCatName val="0"/>
          <c:showSerName val="0"/>
          <c:showPercent val="0"/>
          <c:showBubbleSize val="0"/>
        </c:dLbls>
        <c:gapWidth val="150"/>
        <c:overlap val="100"/>
        <c:axId val="802306600"/>
        <c:axId val="802305880"/>
      </c:barChart>
      <c:catAx>
        <c:axId val="8023066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02305880"/>
        <c:crosses val="autoZero"/>
        <c:auto val="1"/>
        <c:lblAlgn val="ctr"/>
        <c:lblOffset val="100"/>
        <c:noMultiLvlLbl val="0"/>
      </c:catAx>
      <c:valAx>
        <c:axId val="8023058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r>
                  <a:rPr lang="en-AU"/>
                  <a:t>$/kg H</a:t>
                </a:r>
                <a:r>
                  <a:rPr lang="en-AU" baseline="-25000"/>
                  <a:t>2</a:t>
                </a:r>
              </a:p>
            </c:rich>
          </c:tx>
          <c:overlay val="0"/>
          <c:spPr>
            <a:noFill/>
            <a:ln>
              <a:noFill/>
            </a:ln>
            <a:effectLst/>
          </c:spPr>
          <c:txPr>
            <a:bodyPr rot="-54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023066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7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Coal!$A$22</c:f>
              <c:strCache>
                <c:ptCount val="1"/>
                <c:pt idx="0">
                  <c:v>Variable cost</c:v>
                </c:pt>
              </c:strCache>
            </c:strRef>
          </c:tx>
          <c:spPr>
            <a:solidFill>
              <a:schemeClr val="accent1"/>
            </a:solidFill>
            <a:ln>
              <a:noFill/>
            </a:ln>
            <a:effectLst/>
          </c:spPr>
          <c:invertIfNegative val="0"/>
          <c:cat>
            <c:strRef>
              <c:f>Coal!$B$1:$E$1</c:f>
              <c:strCache>
                <c:ptCount val="4"/>
                <c:pt idx="0">
                  <c:v>QBC-EFR</c:v>
                </c:pt>
                <c:pt idx="1">
                  <c:v>VBC-EFR</c:v>
                </c:pt>
                <c:pt idx="2">
                  <c:v>VBC-DFB</c:v>
                </c:pt>
                <c:pt idx="3">
                  <c:v>VBC-DFB+CAP</c:v>
                </c:pt>
              </c:strCache>
            </c:strRef>
          </c:cat>
          <c:val>
            <c:numRef>
              <c:f>Coal!$B$22:$E$22</c:f>
              <c:numCache>
                <c:formatCode>General</c:formatCode>
                <c:ptCount val="4"/>
                <c:pt idx="0">
                  <c:v>2.4</c:v>
                </c:pt>
                <c:pt idx="1">
                  <c:v>1.31</c:v>
                </c:pt>
                <c:pt idx="2">
                  <c:v>1.62</c:v>
                </c:pt>
                <c:pt idx="3">
                  <c:v>1.75</c:v>
                </c:pt>
              </c:numCache>
            </c:numRef>
          </c:val>
          <c:extLst>
            <c:ext xmlns:c16="http://schemas.microsoft.com/office/drawing/2014/chart" uri="{C3380CC4-5D6E-409C-BE32-E72D297353CC}">
              <c16:uniqueId val="{00000000-3A83-4C52-BF48-7D94035A02E4}"/>
            </c:ext>
          </c:extLst>
        </c:ser>
        <c:ser>
          <c:idx val="1"/>
          <c:order val="1"/>
          <c:tx>
            <c:strRef>
              <c:f>Coal!$A$23</c:f>
              <c:strCache>
                <c:ptCount val="1"/>
                <c:pt idx="0">
                  <c:v>Fixed operation cost</c:v>
                </c:pt>
              </c:strCache>
            </c:strRef>
          </c:tx>
          <c:spPr>
            <a:solidFill>
              <a:schemeClr val="accent2"/>
            </a:solidFill>
            <a:ln>
              <a:noFill/>
            </a:ln>
            <a:effectLst/>
          </c:spPr>
          <c:invertIfNegative val="0"/>
          <c:cat>
            <c:strRef>
              <c:f>Coal!$B$1:$E$1</c:f>
              <c:strCache>
                <c:ptCount val="4"/>
                <c:pt idx="0">
                  <c:v>QBC-EFR</c:v>
                </c:pt>
                <c:pt idx="1">
                  <c:v>VBC-EFR</c:v>
                </c:pt>
                <c:pt idx="2">
                  <c:v>VBC-DFB</c:v>
                </c:pt>
                <c:pt idx="3">
                  <c:v>VBC-DFB+CAP</c:v>
                </c:pt>
              </c:strCache>
            </c:strRef>
          </c:cat>
          <c:val>
            <c:numRef>
              <c:f>Coal!$B$23:$E$23</c:f>
              <c:numCache>
                <c:formatCode>General</c:formatCode>
                <c:ptCount val="4"/>
                <c:pt idx="0">
                  <c:v>0.87</c:v>
                </c:pt>
                <c:pt idx="1">
                  <c:v>0.84</c:v>
                </c:pt>
                <c:pt idx="2">
                  <c:v>0.95</c:v>
                </c:pt>
                <c:pt idx="3">
                  <c:v>0.81</c:v>
                </c:pt>
              </c:numCache>
            </c:numRef>
          </c:val>
          <c:extLst>
            <c:ext xmlns:c16="http://schemas.microsoft.com/office/drawing/2014/chart" uri="{C3380CC4-5D6E-409C-BE32-E72D297353CC}">
              <c16:uniqueId val="{00000001-3A83-4C52-BF48-7D94035A02E4}"/>
            </c:ext>
          </c:extLst>
        </c:ser>
        <c:ser>
          <c:idx val="2"/>
          <c:order val="2"/>
          <c:tx>
            <c:strRef>
              <c:f>Coal!$A$24</c:f>
              <c:strCache>
                <c:ptCount val="1"/>
                <c:pt idx="0">
                  <c:v>Annual capital cost</c:v>
                </c:pt>
              </c:strCache>
            </c:strRef>
          </c:tx>
          <c:spPr>
            <a:solidFill>
              <a:schemeClr val="accent3"/>
            </a:solidFill>
            <a:ln>
              <a:noFill/>
            </a:ln>
            <a:effectLst/>
          </c:spPr>
          <c:invertIfNegative val="0"/>
          <c:cat>
            <c:strRef>
              <c:f>Coal!$B$1:$E$1</c:f>
              <c:strCache>
                <c:ptCount val="4"/>
                <c:pt idx="0">
                  <c:v>QBC-EFR</c:v>
                </c:pt>
                <c:pt idx="1">
                  <c:v>VBC-EFR</c:v>
                </c:pt>
                <c:pt idx="2">
                  <c:v>VBC-DFB</c:v>
                </c:pt>
                <c:pt idx="3">
                  <c:v>VBC-DFB+CAP</c:v>
                </c:pt>
              </c:strCache>
            </c:strRef>
          </c:cat>
          <c:val>
            <c:numRef>
              <c:f>Coal!$B$24:$E$24</c:f>
              <c:numCache>
                <c:formatCode>General</c:formatCode>
                <c:ptCount val="4"/>
                <c:pt idx="0">
                  <c:v>1.71</c:v>
                </c:pt>
                <c:pt idx="1">
                  <c:v>1.66</c:v>
                </c:pt>
                <c:pt idx="2">
                  <c:v>1.9</c:v>
                </c:pt>
                <c:pt idx="3">
                  <c:v>1.61</c:v>
                </c:pt>
              </c:numCache>
            </c:numRef>
          </c:val>
          <c:extLst>
            <c:ext xmlns:c16="http://schemas.microsoft.com/office/drawing/2014/chart" uri="{C3380CC4-5D6E-409C-BE32-E72D297353CC}">
              <c16:uniqueId val="{00000002-3A83-4C52-BF48-7D94035A02E4}"/>
            </c:ext>
          </c:extLst>
        </c:ser>
        <c:ser>
          <c:idx val="3"/>
          <c:order val="3"/>
          <c:tx>
            <c:strRef>
              <c:f>Coal!$A$25</c:f>
              <c:strCache>
                <c:ptCount val="1"/>
                <c:pt idx="0">
                  <c:v>Finance cost</c:v>
                </c:pt>
              </c:strCache>
            </c:strRef>
          </c:tx>
          <c:spPr>
            <a:solidFill>
              <a:schemeClr val="accent4"/>
            </a:solidFill>
            <a:ln>
              <a:noFill/>
            </a:ln>
            <a:effectLst/>
          </c:spPr>
          <c:invertIfNegative val="0"/>
          <c:cat>
            <c:strRef>
              <c:f>Coal!$B$1:$E$1</c:f>
              <c:strCache>
                <c:ptCount val="4"/>
                <c:pt idx="0">
                  <c:v>QBC-EFR</c:v>
                </c:pt>
                <c:pt idx="1">
                  <c:v>VBC-EFR</c:v>
                </c:pt>
                <c:pt idx="2">
                  <c:v>VBC-DFB</c:v>
                </c:pt>
                <c:pt idx="3">
                  <c:v>VBC-DFB+CAP</c:v>
                </c:pt>
              </c:strCache>
            </c:strRef>
          </c:cat>
          <c:val>
            <c:numRef>
              <c:f>Coal!$B$25:$E$25</c:f>
              <c:numCache>
                <c:formatCode>General</c:formatCode>
                <c:ptCount val="4"/>
                <c:pt idx="0">
                  <c:v>-0.08</c:v>
                </c:pt>
                <c:pt idx="1">
                  <c:v>0.31</c:v>
                </c:pt>
                <c:pt idx="2">
                  <c:v>0.36</c:v>
                </c:pt>
                <c:pt idx="3">
                  <c:v>0.31</c:v>
                </c:pt>
              </c:numCache>
            </c:numRef>
          </c:val>
          <c:extLst>
            <c:ext xmlns:c16="http://schemas.microsoft.com/office/drawing/2014/chart" uri="{C3380CC4-5D6E-409C-BE32-E72D297353CC}">
              <c16:uniqueId val="{00000003-3A83-4C52-BF48-7D94035A02E4}"/>
            </c:ext>
          </c:extLst>
        </c:ser>
        <c:dLbls>
          <c:showLegendKey val="0"/>
          <c:showVal val="0"/>
          <c:showCatName val="0"/>
          <c:showSerName val="0"/>
          <c:showPercent val="0"/>
          <c:showBubbleSize val="0"/>
        </c:dLbls>
        <c:gapWidth val="150"/>
        <c:overlap val="100"/>
        <c:axId val="802261960"/>
        <c:axId val="802265560"/>
      </c:barChart>
      <c:catAx>
        <c:axId val="8022619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02265560"/>
        <c:crosses val="autoZero"/>
        <c:auto val="1"/>
        <c:lblAlgn val="ctr"/>
        <c:lblOffset val="100"/>
        <c:noMultiLvlLbl val="0"/>
      </c:catAx>
      <c:valAx>
        <c:axId val="80226556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r>
                  <a:rPr lang="en-AU"/>
                  <a:t>$ /kg H</a:t>
                </a:r>
                <a:r>
                  <a:rPr lang="en-AU" baseline="-25000"/>
                  <a:t>2</a:t>
                </a:r>
              </a:p>
            </c:rich>
          </c:tx>
          <c:overlay val="0"/>
          <c:spPr>
            <a:noFill/>
            <a:ln>
              <a:noFill/>
            </a:ln>
            <a:effectLst/>
          </c:spPr>
          <c:txPr>
            <a:bodyPr rot="-54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8022619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7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Coal!$D$47</c:f>
              <c:strCache>
                <c:ptCount val="1"/>
                <c:pt idx="0">
                  <c:v>50%</c:v>
                </c:pt>
              </c:strCache>
            </c:strRef>
          </c:tx>
          <c:spPr>
            <a:solidFill>
              <a:schemeClr val="accent2"/>
            </a:solidFill>
            <a:ln>
              <a:noFill/>
            </a:ln>
            <a:effectLst/>
          </c:spPr>
          <c:invertIfNegative val="0"/>
          <c:cat>
            <c:strRef>
              <c:f>Coal!$A$48:$A$51</c:f>
              <c:strCache>
                <c:ptCount val="4"/>
                <c:pt idx="0">
                  <c:v>QBC-EFR</c:v>
                </c:pt>
                <c:pt idx="1">
                  <c:v>VBC-EFR</c:v>
                </c:pt>
                <c:pt idx="2">
                  <c:v>VBC-DFB</c:v>
                </c:pt>
                <c:pt idx="3">
                  <c:v>VBC-DFB+CAP</c:v>
                </c:pt>
              </c:strCache>
            </c:strRef>
          </c:cat>
          <c:val>
            <c:numRef>
              <c:f>Coal!$D$48:$D$51</c:f>
              <c:numCache>
                <c:formatCode>General</c:formatCode>
                <c:ptCount val="4"/>
                <c:pt idx="0">
                  <c:v>6.34</c:v>
                </c:pt>
                <c:pt idx="1">
                  <c:v>5.52</c:v>
                </c:pt>
                <c:pt idx="2">
                  <c:v>6.43</c:v>
                </c:pt>
                <c:pt idx="3">
                  <c:v>5.84</c:v>
                </c:pt>
              </c:numCache>
            </c:numRef>
          </c:val>
          <c:extLst>
            <c:ext xmlns:c16="http://schemas.microsoft.com/office/drawing/2014/chart" uri="{C3380CC4-5D6E-409C-BE32-E72D297353CC}">
              <c16:uniqueId val="{00000000-1B66-41F4-BC85-C1CFB737DE8E}"/>
            </c:ext>
          </c:extLst>
        </c:ser>
        <c:ser>
          <c:idx val="1"/>
          <c:order val="1"/>
          <c:tx>
            <c:strRef>
              <c:f>Coal!$C$47</c:f>
              <c:strCache>
                <c:ptCount val="1"/>
                <c:pt idx="0">
                  <c:v>Base</c:v>
                </c:pt>
              </c:strCache>
            </c:strRef>
          </c:tx>
          <c:spPr>
            <a:solidFill>
              <a:srgbClr val="C00000"/>
            </a:solidFill>
            <a:ln>
              <a:noFill/>
            </a:ln>
            <a:effectLst/>
          </c:spPr>
          <c:invertIfNegative val="0"/>
          <c:cat>
            <c:strRef>
              <c:f>Coal!$A$48:$A$51</c:f>
              <c:strCache>
                <c:ptCount val="4"/>
                <c:pt idx="0">
                  <c:v>QBC-EFR</c:v>
                </c:pt>
                <c:pt idx="1">
                  <c:v>VBC-EFR</c:v>
                </c:pt>
                <c:pt idx="2">
                  <c:v>VBC-DFB</c:v>
                </c:pt>
                <c:pt idx="3">
                  <c:v>VBC-DFB+CAP</c:v>
                </c:pt>
              </c:strCache>
            </c:strRef>
          </c:cat>
          <c:val>
            <c:numRef>
              <c:f>Coal!$C$48:$C$51</c:f>
              <c:numCache>
                <c:formatCode>General</c:formatCode>
                <c:ptCount val="4"/>
                <c:pt idx="0">
                  <c:v>4.9000000000000004</c:v>
                </c:pt>
                <c:pt idx="1">
                  <c:v>4.12</c:v>
                </c:pt>
                <c:pt idx="2">
                  <c:v>4.83</c:v>
                </c:pt>
                <c:pt idx="3">
                  <c:v>4.4800000000000004</c:v>
                </c:pt>
              </c:numCache>
            </c:numRef>
          </c:val>
          <c:extLst>
            <c:ext xmlns:c16="http://schemas.microsoft.com/office/drawing/2014/chart" uri="{C3380CC4-5D6E-409C-BE32-E72D297353CC}">
              <c16:uniqueId val="{00000001-1B66-41F4-BC85-C1CFB737DE8E}"/>
            </c:ext>
          </c:extLst>
        </c:ser>
        <c:ser>
          <c:idx val="0"/>
          <c:order val="2"/>
          <c:tx>
            <c:strRef>
              <c:f>Coal!$B$47</c:f>
              <c:strCache>
                <c:ptCount val="1"/>
                <c:pt idx="0">
                  <c:v>-30%</c:v>
                </c:pt>
              </c:strCache>
            </c:strRef>
          </c:tx>
          <c:spPr>
            <a:solidFill>
              <a:schemeClr val="accent3"/>
            </a:solidFill>
            <a:ln>
              <a:noFill/>
            </a:ln>
            <a:effectLst/>
          </c:spPr>
          <c:invertIfNegative val="0"/>
          <c:cat>
            <c:strRef>
              <c:f>Coal!$A$48:$A$51</c:f>
              <c:strCache>
                <c:ptCount val="4"/>
                <c:pt idx="0">
                  <c:v>QBC-EFR</c:v>
                </c:pt>
                <c:pt idx="1">
                  <c:v>VBC-EFR</c:v>
                </c:pt>
                <c:pt idx="2">
                  <c:v>VBC-DFB</c:v>
                </c:pt>
                <c:pt idx="3">
                  <c:v>VBC-DFB+CAP</c:v>
                </c:pt>
              </c:strCache>
            </c:strRef>
          </c:cat>
          <c:val>
            <c:numRef>
              <c:f>Coal!$B$48:$B$51</c:f>
              <c:numCache>
                <c:formatCode>General</c:formatCode>
                <c:ptCount val="4"/>
                <c:pt idx="0">
                  <c:v>4.04</c:v>
                </c:pt>
                <c:pt idx="1">
                  <c:v>3.29</c:v>
                </c:pt>
                <c:pt idx="2">
                  <c:v>3.87</c:v>
                </c:pt>
                <c:pt idx="3">
                  <c:v>3.66</c:v>
                </c:pt>
              </c:numCache>
            </c:numRef>
          </c:val>
          <c:extLst>
            <c:ext xmlns:c16="http://schemas.microsoft.com/office/drawing/2014/chart" uri="{C3380CC4-5D6E-409C-BE32-E72D297353CC}">
              <c16:uniqueId val="{00000002-1B66-41F4-BC85-C1CFB737DE8E}"/>
            </c:ext>
          </c:extLst>
        </c:ser>
        <c:dLbls>
          <c:showLegendKey val="0"/>
          <c:showVal val="0"/>
          <c:showCatName val="0"/>
          <c:showSerName val="0"/>
          <c:showPercent val="0"/>
          <c:showBubbleSize val="0"/>
        </c:dLbls>
        <c:gapWidth val="182"/>
        <c:axId val="324090096"/>
        <c:axId val="324092656"/>
      </c:barChart>
      <c:catAx>
        <c:axId val="32409009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324092656"/>
        <c:crosses val="autoZero"/>
        <c:auto val="1"/>
        <c:lblAlgn val="ctr"/>
        <c:lblOffset val="100"/>
        <c:noMultiLvlLbl val="0"/>
      </c:catAx>
      <c:valAx>
        <c:axId val="32409265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US"/>
                  <a:t>LCOH ($ /kg)</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32409009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chemeClr val="tx1"/>
          </a:solidFill>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Coal!$G$47</c:f>
              <c:strCache>
                <c:ptCount val="1"/>
                <c:pt idx="0">
                  <c:v>$128/MWh</c:v>
                </c:pt>
              </c:strCache>
            </c:strRef>
          </c:tx>
          <c:spPr>
            <a:solidFill>
              <a:schemeClr val="accent2"/>
            </a:solidFill>
            <a:ln>
              <a:noFill/>
            </a:ln>
            <a:effectLst/>
          </c:spPr>
          <c:invertIfNegative val="0"/>
          <c:cat>
            <c:strRef>
              <c:f>Coal!$A$48:$A$51</c:f>
              <c:strCache>
                <c:ptCount val="4"/>
                <c:pt idx="0">
                  <c:v>QBC-EFR</c:v>
                </c:pt>
                <c:pt idx="1">
                  <c:v>VBC-EFR</c:v>
                </c:pt>
                <c:pt idx="2">
                  <c:v>VBC-DFB</c:v>
                </c:pt>
                <c:pt idx="3">
                  <c:v>VBC-DFB+CAP</c:v>
                </c:pt>
              </c:strCache>
            </c:strRef>
          </c:cat>
          <c:val>
            <c:numRef>
              <c:f>Coal!$G$48:$G$51</c:f>
              <c:numCache>
                <c:formatCode>General</c:formatCode>
                <c:ptCount val="4"/>
                <c:pt idx="0">
                  <c:v>5.24</c:v>
                </c:pt>
                <c:pt idx="1">
                  <c:v>4.34</c:v>
                </c:pt>
                <c:pt idx="2">
                  <c:v>5.16</c:v>
                </c:pt>
                <c:pt idx="3">
                  <c:v>4.7699999999999996</c:v>
                </c:pt>
              </c:numCache>
            </c:numRef>
          </c:val>
          <c:extLst>
            <c:ext xmlns:c16="http://schemas.microsoft.com/office/drawing/2014/chart" uri="{C3380CC4-5D6E-409C-BE32-E72D297353CC}">
              <c16:uniqueId val="{00000000-7A86-43A2-A58A-BC15C2860BDB}"/>
            </c:ext>
          </c:extLst>
        </c:ser>
        <c:ser>
          <c:idx val="1"/>
          <c:order val="1"/>
          <c:tx>
            <c:strRef>
              <c:f>Coal!$F$47</c:f>
              <c:strCache>
                <c:ptCount val="1"/>
                <c:pt idx="0">
                  <c:v>$80/MWh</c:v>
                </c:pt>
              </c:strCache>
            </c:strRef>
          </c:tx>
          <c:spPr>
            <a:solidFill>
              <a:srgbClr val="C00000"/>
            </a:solidFill>
            <a:ln>
              <a:noFill/>
            </a:ln>
            <a:effectLst/>
          </c:spPr>
          <c:invertIfNegative val="0"/>
          <c:cat>
            <c:strRef>
              <c:f>Coal!$A$48:$A$51</c:f>
              <c:strCache>
                <c:ptCount val="4"/>
                <c:pt idx="0">
                  <c:v>QBC-EFR</c:v>
                </c:pt>
                <c:pt idx="1">
                  <c:v>VBC-EFR</c:v>
                </c:pt>
                <c:pt idx="2">
                  <c:v>VBC-DFB</c:v>
                </c:pt>
                <c:pt idx="3">
                  <c:v>VBC-DFB+CAP</c:v>
                </c:pt>
              </c:strCache>
            </c:strRef>
          </c:cat>
          <c:val>
            <c:numRef>
              <c:f>Coal!$F$48:$F$51</c:f>
              <c:numCache>
                <c:formatCode>General</c:formatCode>
                <c:ptCount val="4"/>
                <c:pt idx="0">
                  <c:v>4.9000000000000004</c:v>
                </c:pt>
                <c:pt idx="1">
                  <c:v>4.12</c:v>
                </c:pt>
                <c:pt idx="2">
                  <c:v>4.83</c:v>
                </c:pt>
                <c:pt idx="3">
                  <c:v>4.4800000000000004</c:v>
                </c:pt>
              </c:numCache>
            </c:numRef>
          </c:val>
          <c:extLst>
            <c:ext xmlns:c16="http://schemas.microsoft.com/office/drawing/2014/chart" uri="{C3380CC4-5D6E-409C-BE32-E72D297353CC}">
              <c16:uniqueId val="{00000001-7A86-43A2-A58A-BC15C2860BDB}"/>
            </c:ext>
          </c:extLst>
        </c:ser>
        <c:ser>
          <c:idx val="0"/>
          <c:order val="2"/>
          <c:tx>
            <c:strRef>
              <c:f>Coal!$E$47</c:f>
              <c:strCache>
                <c:ptCount val="1"/>
                <c:pt idx="0">
                  <c:v>$25/MWh</c:v>
                </c:pt>
              </c:strCache>
            </c:strRef>
          </c:tx>
          <c:spPr>
            <a:solidFill>
              <a:schemeClr val="accent3"/>
            </a:solidFill>
            <a:ln>
              <a:noFill/>
            </a:ln>
            <a:effectLst/>
          </c:spPr>
          <c:invertIfNegative val="0"/>
          <c:cat>
            <c:strRef>
              <c:f>Coal!$A$48:$A$51</c:f>
              <c:strCache>
                <c:ptCount val="4"/>
                <c:pt idx="0">
                  <c:v>QBC-EFR</c:v>
                </c:pt>
                <c:pt idx="1">
                  <c:v>VBC-EFR</c:v>
                </c:pt>
                <c:pt idx="2">
                  <c:v>VBC-DFB</c:v>
                </c:pt>
                <c:pt idx="3">
                  <c:v>VBC-DFB+CAP</c:v>
                </c:pt>
              </c:strCache>
            </c:strRef>
          </c:cat>
          <c:val>
            <c:numRef>
              <c:f>Coal!$E$48:$E$51</c:f>
              <c:numCache>
                <c:formatCode>General</c:formatCode>
                <c:ptCount val="4"/>
                <c:pt idx="0">
                  <c:v>4.43</c:v>
                </c:pt>
                <c:pt idx="1">
                  <c:v>3.82</c:v>
                </c:pt>
                <c:pt idx="2">
                  <c:v>4.37</c:v>
                </c:pt>
                <c:pt idx="3">
                  <c:v>4.08</c:v>
                </c:pt>
              </c:numCache>
            </c:numRef>
          </c:val>
          <c:extLst>
            <c:ext xmlns:c16="http://schemas.microsoft.com/office/drawing/2014/chart" uri="{C3380CC4-5D6E-409C-BE32-E72D297353CC}">
              <c16:uniqueId val="{00000002-7A86-43A2-A58A-BC15C2860BDB}"/>
            </c:ext>
          </c:extLst>
        </c:ser>
        <c:dLbls>
          <c:showLegendKey val="0"/>
          <c:showVal val="0"/>
          <c:showCatName val="0"/>
          <c:showSerName val="0"/>
          <c:showPercent val="0"/>
          <c:showBubbleSize val="0"/>
        </c:dLbls>
        <c:gapWidth val="182"/>
        <c:axId val="706831488"/>
        <c:axId val="706804992"/>
      </c:barChart>
      <c:catAx>
        <c:axId val="7068314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706804992"/>
        <c:crosses val="autoZero"/>
        <c:auto val="1"/>
        <c:lblAlgn val="ctr"/>
        <c:lblOffset val="100"/>
        <c:noMultiLvlLbl val="0"/>
      </c:catAx>
      <c:valAx>
        <c:axId val="70680499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US"/>
                  <a:t>LCOH ($ /kg)</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706831488"/>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chemeClr val="tx1"/>
          </a:solidFill>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Coal!$J$47</c:f>
              <c:strCache>
                <c:ptCount val="1"/>
                <c:pt idx="0">
                  <c:v>Max</c:v>
                </c:pt>
              </c:strCache>
            </c:strRef>
          </c:tx>
          <c:spPr>
            <a:solidFill>
              <a:schemeClr val="accent2"/>
            </a:solidFill>
            <a:ln>
              <a:noFill/>
            </a:ln>
            <a:effectLst/>
          </c:spPr>
          <c:invertIfNegative val="0"/>
          <c:cat>
            <c:strRef>
              <c:f>Coal!$A$48:$A$51</c:f>
              <c:strCache>
                <c:ptCount val="4"/>
                <c:pt idx="0">
                  <c:v>QBC-EFR</c:v>
                </c:pt>
                <c:pt idx="1">
                  <c:v>VBC-EFR</c:v>
                </c:pt>
                <c:pt idx="2">
                  <c:v>VBC-DFB</c:v>
                </c:pt>
                <c:pt idx="3">
                  <c:v>VBC-DFB+CAP</c:v>
                </c:pt>
              </c:strCache>
            </c:strRef>
          </c:cat>
          <c:val>
            <c:numRef>
              <c:f>Coal!$J$48:$J$51</c:f>
              <c:numCache>
                <c:formatCode>General</c:formatCode>
                <c:ptCount val="4"/>
                <c:pt idx="0">
                  <c:v>5.45</c:v>
                </c:pt>
                <c:pt idx="1">
                  <c:v>4.24</c:v>
                </c:pt>
                <c:pt idx="2">
                  <c:v>4.9400000000000004</c:v>
                </c:pt>
                <c:pt idx="3">
                  <c:v>4.5999999999999996</c:v>
                </c:pt>
              </c:numCache>
            </c:numRef>
          </c:val>
          <c:extLst>
            <c:ext xmlns:c16="http://schemas.microsoft.com/office/drawing/2014/chart" uri="{C3380CC4-5D6E-409C-BE32-E72D297353CC}">
              <c16:uniqueId val="{00000000-B2C7-4B70-9389-9FF8040FBA92}"/>
            </c:ext>
          </c:extLst>
        </c:ser>
        <c:ser>
          <c:idx val="1"/>
          <c:order val="1"/>
          <c:tx>
            <c:strRef>
              <c:f>Coal!$I$47</c:f>
              <c:strCache>
                <c:ptCount val="1"/>
                <c:pt idx="0">
                  <c:v>Base</c:v>
                </c:pt>
              </c:strCache>
            </c:strRef>
          </c:tx>
          <c:spPr>
            <a:solidFill>
              <a:srgbClr val="C00000"/>
            </a:solidFill>
            <a:ln>
              <a:noFill/>
            </a:ln>
            <a:effectLst/>
          </c:spPr>
          <c:invertIfNegative val="0"/>
          <c:cat>
            <c:strRef>
              <c:f>Coal!$A$48:$A$51</c:f>
              <c:strCache>
                <c:ptCount val="4"/>
                <c:pt idx="0">
                  <c:v>QBC-EFR</c:v>
                </c:pt>
                <c:pt idx="1">
                  <c:v>VBC-EFR</c:v>
                </c:pt>
                <c:pt idx="2">
                  <c:v>VBC-DFB</c:v>
                </c:pt>
                <c:pt idx="3">
                  <c:v>VBC-DFB+CAP</c:v>
                </c:pt>
              </c:strCache>
            </c:strRef>
          </c:cat>
          <c:val>
            <c:numRef>
              <c:f>Coal!$I$48:$I$51</c:f>
              <c:numCache>
                <c:formatCode>General</c:formatCode>
                <c:ptCount val="4"/>
                <c:pt idx="0">
                  <c:v>4.9000000000000004</c:v>
                </c:pt>
                <c:pt idx="1">
                  <c:v>4.12</c:v>
                </c:pt>
                <c:pt idx="2">
                  <c:v>4.83</c:v>
                </c:pt>
                <c:pt idx="3">
                  <c:v>4.4800000000000004</c:v>
                </c:pt>
              </c:numCache>
            </c:numRef>
          </c:val>
          <c:extLst>
            <c:ext xmlns:c16="http://schemas.microsoft.com/office/drawing/2014/chart" uri="{C3380CC4-5D6E-409C-BE32-E72D297353CC}">
              <c16:uniqueId val="{00000001-B2C7-4B70-9389-9FF8040FBA92}"/>
            </c:ext>
          </c:extLst>
        </c:ser>
        <c:ser>
          <c:idx val="0"/>
          <c:order val="2"/>
          <c:tx>
            <c:strRef>
              <c:f>Coal!$H$47</c:f>
              <c:strCache>
                <c:ptCount val="1"/>
                <c:pt idx="0">
                  <c:v>Min</c:v>
                </c:pt>
              </c:strCache>
            </c:strRef>
          </c:tx>
          <c:spPr>
            <a:solidFill>
              <a:schemeClr val="accent3"/>
            </a:solidFill>
            <a:ln>
              <a:noFill/>
            </a:ln>
            <a:effectLst/>
          </c:spPr>
          <c:invertIfNegative val="0"/>
          <c:cat>
            <c:strRef>
              <c:f>Coal!$A$48:$A$51</c:f>
              <c:strCache>
                <c:ptCount val="4"/>
                <c:pt idx="0">
                  <c:v>QBC-EFR</c:v>
                </c:pt>
                <c:pt idx="1">
                  <c:v>VBC-EFR</c:v>
                </c:pt>
                <c:pt idx="2">
                  <c:v>VBC-DFB</c:v>
                </c:pt>
                <c:pt idx="3">
                  <c:v>VBC-DFB+CAP</c:v>
                </c:pt>
              </c:strCache>
            </c:strRef>
          </c:cat>
          <c:val>
            <c:numRef>
              <c:f>Coal!$H$48:$H$51</c:f>
              <c:numCache>
                <c:formatCode>General</c:formatCode>
                <c:ptCount val="4"/>
                <c:pt idx="0">
                  <c:v>4.6900000000000004</c:v>
                </c:pt>
                <c:pt idx="1">
                  <c:v>3.92</c:v>
                </c:pt>
                <c:pt idx="2">
                  <c:v>4.63</c:v>
                </c:pt>
                <c:pt idx="3">
                  <c:v>4.2699999999999996</c:v>
                </c:pt>
              </c:numCache>
            </c:numRef>
          </c:val>
          <c:extLst>
            <c:ext xmlns:c16="http://schemas.microsoft.com/office/drawing/2014/chart" uri="{C3380CC4-5D6E-409C-BE32-E72D297353CC}">
              <c16:uniqueId val="{00000002-B2C7-4B70-9389-9FF8040FBA92}"/>
            </c:ext>
          </c:extLst>
        </c:ser>
        <c:dLbls>
          <c:showLegendKey val="0"/>
          <c:showVal val="0"/>
          <c:showCatName val="0"/>
          <c:showSerName val="0"/>
          <c:showPercent val="0"/>
          <c:showBubbleSize val="0"/>
        </c:dLbls>
        <c:gapWidth val="182"/>
        <c:axId val="313795856"/>
        <c:axId val="313798128"/>
      </c:barChart>
      <c:catAx>
        <c:axId val="31379585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313798128"/>
        <c:crosses val="autoZero"/>
        <c:auto val="1"/>
        <c:lblAlgn val="ctr"/>
        <c:lblOffset val="100"/>
        <c:noMultiLvlLbl val="0"/>
      </c:catAx>
      <c:valAx>
        <c:axId val="31379812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AU"/>
                  <a:t>LCOH ($ /kg)</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31379585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chemeClr val="tx1"/>
          </a:solidFill>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Coal!$M$47</c:f>
              <c:strCache>
                <c:ptCount val="1"/>
                <c:pt idx="0">
                  <c:v>$30/tCO2</c:v>
                </c:pt>
              </c:strCache>
            </c:strRef>
          </c:tx>
          <c:spPr>
            <a:solidFill>
              <a:schemeClr val="accent2"/>
            </a:solidFill>
            <a:ln>
              <a:noFill/>
            </a:ln>
            <a:effectLst/>
          </c:spPr>
          <c:invertIfNegative val="0"/>
          <c:cat>
            <c:strRef>
              <c:f>Coal!$A$48:$A$51</c:f>
              <c:strCache>
                <c:ptCount val="4"/>
                <c:pt idx="0">
                  <c:v>QBC-EFR</c:v>
                </c:pt>
                <c:pt idx="1">
                  <c:v>VBC-EFR</c:v>
                </c:pt>
                <c:pt idx="2">
                  <c:v>VBC-DFB</c:v>
                </c:pt>
                <c:pt idx="3">
                  <c:v>VBC-DFB+CAP</c:v>
                </c:pt>
              </c:strCache>
            </c:strRef>
          </c:cat>
          <c:val>
            <c:numRef>
              <c:f>Coal!$M$48:$M$51</c:f>
              <c:numCache>
                <c:formatCode>General</c:formatCode>
                <c:ptCount val="4"/>
                <c:pt idx="0">
                  <c:v>5.25</c:v>
                </c:pt>
                <c:pt idx="1">
                  <c:v>4.41</c:v>
                </c:pt>
                <c:pt idx="2">
                  <c:v>5.1100000000000003</c:v>
                </c:pt>
                <c:pt idx="3">
                  <c:v>4.7699999999999996</c:v>
                </c:pt>
              </c:numCache>
            </c:numRef>
          </c:val>
          <c:extLst>
            <c:ext xmlns:c16="http://schemas.microsoft.com/office/drawing/2014/chart" uri="{C3380CC4-5D6E-409C-BE32-E72D297353CC}">
              <c16:uniqueId val="{00000000-04B6-4F25-908C-8704978577F4}"/>
            </c:ext>
          </c:extLst>
        </c:ser>
        <c:ser>
          <c:idx val="1"/>
          <c:order val="1"/>
          <c:tx>
            <c:strRef>
              <c:f>Coal!$L$47</c:f>
              <c:strCache>
                <c:ptCount val="1"/>
                <c:pt idx="0">
                  <c:v>$9/tCO2</c:v>
                </c:pt>
              </c:strCache>
            </c:strRef>
          </c:tx>
          <c:spPr>
            <a:solidFill>
              <a:srgbClr val="C00000"/>
            </a:solidFill>
            <a:ln>
              <a:noFill/>
            </a:ln>
            <a:effectLst/>
          </c:spPr>
          <c:invertIfNegative val="0"/>
          <c:cat>
            <c:strRef>
              <c:f>Coal!$A$48:$A$51</c:f>
              <c:strCache>
                <c:ptCount val="4"/>
                <c:pt idx="0">
                  <c:v>QBC-EFR</c:v>
                </c:pt>
                <c:pt idx="1">
                  <c:v>VBC-EFR</c:v>
                </c:pt>
                <c:pt idx="2">
                  <c:v>VBC-DFB</c:v>
                </c:pt>
                <c:pt idx="3">
                  <c:v>VBC-DFB+CAP</c:v>
                </c:pt>
              </c:strCache>
            </c:strRef>
          </c:cat>
          <c:val>
            <c:numRef>
              <c:f>Coal!$L$48:$L$51</c:f>
              <c:numCache>
                <c:formatCode>General</c:formatCode>
                <c:ptCount val="4"/>
                <c:pt idx="0">
                  <c:v>4.9000000000000004</c:v>
                </c:pt>
                <c:pt idx="1">
                  <c:v>4.12</c:v>
                </c:pt>
                <c:pt idx="2">
                  <c:v>4.83</c:v>
                </c:pt>
                <c:pt idx="3">
                  <c:v>4.4800000000000004</c:v>
                </c:pt>
              </c:numCache>
            </c:numRef>
          </c:val>
          <c:extLst>
            <c:ext xmlns:c16="http://schemas.microsoft.com/office/drawing/2014/chart" uri="{C3380CC4-5D6E-409C-BE32-E72D297353CC}">
              <c16:uniqueId val="{00000001-04B6-4F25-908C-8704978577F4}"/>
            </c:ext>
          </c:extLst>
        </c:ser>
        <c:ser>
          <c:idx val="0"/>
          <c:order val="2"/>
          <c:tx>
            <c:strRef>
              <c:f>Coal!$K$47</c:f>
              <c:strCache>
                <c:ptCount val="1"/>
                <c:pt idx="0">
                  <c:v>$4.5/tCO2</c:v>
                </c:pt>
              </c:strCache>
            </c:strRef>
          </c:tx>
          <c:spPr>
            <a:solidFill>
              <a:schemeClr val="accent3"/>
            </a:solidFill>
            <a:ln>
              <a:noFill/>
            </a:ln>
            <a:effectLst/>
          </c:spPr>
          <c:invertIfNegative val="0"/>
          <c:cat>
            <c:strRef>
              <c:f>Coal!$A$48:$A$51</c:f>
              <c:strCache>
                <c:ptCount val="4"/>
                <c:pt idx="0">
                  <c:v>QBC-EFR</c:v>
                </c:pt>
                <c:pt idx="1">
                  <c:v>VBC-EFR</c:v>
                </c:pt>
                <c:pt idx="2">
                  <c:v>VBC-DFB</c:v>
                </c:pt>
                <c:pt idx="3">
                  <c:v>VBC-DFB+CAP</c:v>
                </c:pt>
              </c:strCache>
            </c:strRef>
          </c:cat>
          <c:val>
            <c:numRef>
              <c:f>Coal!$K$48:$K$51</c:f>
              <c:numCache>
                <c:formatCode>General</c:formatCode>
                <c:ptCount val="4"/>
                <c:pt idx="0">
                  <c:v>4.83</c:v>
                </c:pt>
                <c:pt idx="1">
                  <c:v>4.0599999999999996</c:v>
                </c:pt>
                <c:pt idx="2">
                  <c:v>4.7699999999999996</c:v>
                </c:pt>
                <c:pt idx="3">
                  <c:v>4.42</c:v>
                </c:pt>
              </c:numCache>
            </c:numRef>
          </c:val>
          <c:extLst>
            <c:ext xmlns:c16="http://schemas.microsoft.com/office/drawing/2014/chart" uri="{C3380CC4-5D6E-409C-BE32-E72D297353CC}">
              <c16:uniqueId val="{00000002-04B6-4F25-908C-8704978577F4}"/>
            </c:ext>
          </c:extLst>
        </c:ser>
        <c:dLbls>
          <c:showLegendKey val="0"/>
          <c:showVal val="0"/>
          <c:showCatName val="0"/>
          <c:showSerName val="0"/>
          <c:showPercent val="0"/>
          <c:showBubbleSize val="0"/>
        </c:dLbls>
        <c:gapWidth val="182"/>
        <c:axId val="612133248"/>
        <c:axId val="612129648"/>
      </c:barChart>
      <c:catAx>
        <c:axId val="61213324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612129648"/>
        <c:crosses val="autoZero"/>
        <c:auto val="1"/>
        <c:lblAlgn val="ctr"/>
        <c:lblOffset val="100"/>
        <c:noMultiLvlLbl val="0"/>
      </c:catAx>
      <c:valAx>
        <c:axId val="61212964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LCOH ($ /kg)</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612133248"/>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Biomass!$A$15</c:f>
              <c:strCache>
                <c:ptCount val="1"/>
                <c:pt idx="0">
                  <c:v>Biomass handling and feeding</c:v>
                </c:pt>
              </c:strCache>
            </c:strRef>
          </c:tx>
          <c:spPr>
            <a:solidFill>
              <a:schemeClr val="accent1"/>
            </a:solid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Biomass!$B$15:$F$15</c:f>
              <c:numCache>
                <c:formatCode>General</c:formatCode>
                <c:ptCount val="5"/>
                <c:pt idx="0">
                  <c:v>11.200000000000001</c:v>
                </c:pt>
                <c:pt idx="1">
                  <c:v>11.200000000000001</c:v>
                </c:pt>
                <c:pt idx="2">
                  <c:v>20.3</c:v>
                </c:pt>
                <c:pt idx="3">
                  <c:v>20.3</c:v>
                </c:pt>
                <c:pt idx="4">
                  <c:v>15</c:v>
                </c:pt>
              </c:numCache>
            </c:numRef>
          </c:val>
          <c:extLst>
            <c:ext xmlns:c16="http://schemas.microsoft.com/office/drawing/2014/chart" uri="{C3380CC4-5D6E-409C-BE32-E72D297353CC}">
              <c16:uniqueId val="{00000000-5A12-419A-A234-CDEADB61517F}"/>
            </c:ext>
          </c:extLst>
        </c:ser>
        <c:ser>
          <c:idx val="1"/>
          <c:order val="1"/>
          <c:tx>
            <c:strRef>
              <c:f>Biomass!$A$16</c:f>
              <c:strCache>
                <c:ptCount val="1"/>
                <c:pt idx="0">
                  <c:v>Pyrolysis / gasification island</c:v>
                </c:pt>
              </c:strCache>
            </c:strRef>
          </c:tx>
          <c:spPr>
            <a:solidFill>
              <a:schemeClr val="accent2"/>
            </a:solid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Biomass!$B$16:$F$16</c:f>
              <c:numCache>
                <c:formatCode>General</c:formatCode>
                <c:ptCount val="5"/>
                <c:pt idx="0">
                  <c:v>55.900000000000006</c:v>
                </c:pt>
                <c:pt idx="1">
                  <c:v>55.900000000000006</c:v>
                </c:pt>
                <c:pt idx="2">
                  <c:v>113.5</c:v>
                </c:pt>
                <c:pt idx="3">
                  <c:v>113.5</c:v>
                </c:pt>
                <c:pt idx="4">
                  <c:v>99.3</c:v>
                </c:pt>
              </c:numCache>
            </c:numRef>
          </c:val>
          <c:extLst>
            <c:ext xmlns:c16="http://schemas.microsoft.com/office/drawing/2014/chart" uri="{C3380CC4-5D6E-409C-BE32-E72D297353CC}">
              <c16:uniqueId val="{00000001-5A12-419A-A234-CDEADB61517F}"/>
            </c:ext>
          </c:extLst>
        </c:ser>
        <c:ser>
          <c:idx val="2"/>
          <c:order val="2"/>
          <c:tx>
            <c:strRef>
              <c:f>Biomass!$A$17</c:f>
              <c:strCache>
                <c:ptCount val="1"/>
                <c:pt idx="0">
                  <c:v>Tar removal</c:v>
                </c:pt>
              </c:strCache>
            </c:strRef>
          </c:tx>
          <c:spPr>
            <a:solidFill>
              <a:schemeClr val="accent3"/>
            </a:solid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Biomass!$B$17:$F$17</c:f>
              <c:numCache>
                <c:formatCode>General</c:formatCode>
                <c:ptCount val="5"/>
                <c:pt idx="0">
                  <c:v>22.400000000000002</c:v>
                </c:pt>
                <c:pt idx="1">
                  <c:v>22.400000000000002</c:v>
                </c:pt>
                <c:pt idx="2">
                  <c:v>5.8900000000000006</c:v>
                </c:pt>
                <c:pt idx="3">
                  <c:v>5.8900000000000006</c:v>
                </c:pt>
                <c:pt idx="4">
                  <c:v>2.4000000000000004</c:v>
                </c:pt>
              </c:numCache>
            </c:numRef>
          </c:val>
          <c:extLst>
            <c:ext xmlns:c16="http://schemas.microsoft.com/office/drawing/2014/chart" uri="{C3380CC4-5D6E-409C-BE32-E72D297353CC}">
              <c16:uniqueId val="{00000002-5A12-419A-A234-CDEADB61517F}"/>
            </c:ext>
          </c:extLst>
        </c:ser>
        <c:ser>
          <c:idx val="3"/>
          <c:order val="3"/>
          <c:tx>
            <c:strRef>
              <c:f>Biomass!$A$18</c:f>
              <c:strCache>
                <c:ptCount val="1"/>
                <c:pt idx="0">
                  <c:v>Water gas shift</c:v>
                </c:pt>
              </c:strCache>
            </c:strRef>
          </c:tx>
          <c:spPr>
            <a:solidFill>
              <a:schemeClr val="accent4"/>
            </a:solid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Biomass!$B$18:$F$18</c:f>
              <c:numCache>
                <c:formatCode>General</c:formatCode>
                <c:ptCount val="5"/>
                <c:pt idx="0">
                  <c:v>24.7</c:v>
                </c:pt>
                <c:pt idx="1">
                  <c:v>24.7</c:v>
                </c:pt>
                <c:pt idx="2">
                  <c:v>34.700000000000003</c:v>
                </c:pt>
                <c:pt idx="3">
                  <c:v>34.700000000000003</c:v>
                </c:pt>
                <c:pt idx="4">
                  <c:v>20.200000000000003</c:v>
                </c:pt>
              </c:numCache>
            </c:numRef>
          </c:val>
          <c:extLst>
            <c:ext xmlns:c16="http://schemas.microsoft.com/office/drawing/2014/chart" uri="{C3380CC4-5D6E-409C-BE32-E72D297353CC}">
              <c16:uniqueId val="{00000003-5A12-419A-A234-CDEADB61517F}"/>
            </c:ext>
          </c:extLst>
        </c:ser>
        <c:ser>
          <c:idx val="4"/>
          <c:order val="4"/>
          <c:tx>
            <c:strRef>
              <c:f>Biomass!$A$19</c:f>
              <c:strCache>
                <c:ptCount val="1"/>
                <c:pt idx="0">
                  <c:v>CO2 removal from syngas</c:v>
                </c:pt>
              </c:strCache>
            </c:strRef>
          </c:tx>
          <c:spPr>
            <a:solidFill>
              <a:schemeClr val="accent5"/>
            </a:solid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Biomass!$B$19:$F$19</c:f>
              <c:numCache>
                <c:formatCode>General</c:formatCode>
                <c:ptCount val="5"/>
                <c:pt idx="0">
                  <c:v>71.2</c:v>
                </c:pt>
                <c:pt idx="1">
                  <c:v>71.2</c:v>
                </c:pt>
                <c:pt idx="2">
                  <c:v>93.100000000000023</c:v>
                </c:pt>
                <c:pt idx="3">
                  <c:v>93.100000000000023</c:v>
                </c:pt>
                <c:pt idx="4">
                  <c:v>53.900000000000006</c:v>
                </c:pt>
              </c:numCache>
            </c:numRef>
          </c:val>
          <c:extLst>
            <c:ext xmlns:c16="http://schemas.microsoft.com/office/drawing/2014/chart" uri="{C3380CC4-5D6E-409C-BE32-E72D297353CC}">
              <c16:uniqueId val="{00000004-5A12-419A-A234-CDEADB61517F}"/>
            </c:ext>
          </c:extLst>
        </c:ser>
        <c:ser>
          <c:idx val="5"/>
          <c:order val="5"/>
          <c:tx>
            <c:strRef>
              <c:f>Biomass!$A$20</c:f>
              <c:strCache>
                <c:ptCount val="1"/>
                <c:pt idx="0">
                  <c:v>CO2 removal from flue gas</c:v>
                </c:pt>
              </c:strCache>
            </c:strRef>
          </c:tx>
          <c:spPr>
            <a:solidFill>
              <a:schemeClr val="accent6"/>
            </a:solid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Biomass!$B$20:$F$20</c:f>
              <c:numCache>
                <c:formatCode>General</c:formatCode>
                <c:ptCount val="5"/>
                <c:pt idx="0">
                  <c:v>0</c:v>
                </c:pt>
                <c:pt idx="1">
                  <c:v>73.2</c:v>
                </c:pt>
                <c:pt idx="2">
                  <c:v>0</c:v>
                </c:pt>
                <c:pt idx="3">
                  <c:v>118.4</c:v>
                </c:pt>
                <c:pt idx="4">
                  <c:v>0</c:v>
                </c:pt>
              </c:numCache>
            </c:numRef>
          </c:val>
          <c:extLst>
            <c:ext xmlns:c16="http://schemas.microsoft.com/office/drawing/2014/chart" uri="{C3380CC4-5D6E-409C-BE32-E72D297353CC}">
              <c16:uniqueId val="{00000005-5A12-419A-A234-CDEADB61517F}"/>
            </c:ext>
          </c:extLst>
        </c:ser>
        <c:ser>
          <c:idx val="6"/>
          <c:order val="6"/>
          <c:tx>
            <c:strRef>
              <c:f>Biomass!$A$21</c:f>
              <c:strCache>
                <c:ptCount val="1"/>
                <c:pt idx="0">
                  <c:v>CO2 dehydration and compression</c:v>
                </c:pt>
              </c:strCache>
            </c:strRef>
          </c:tx>
          <c:spPr>
            <a:solidFill>
              <a:schemeClr val="accent1">
                <a:lumMod val="60000"/>
              </a:schemeClr>
            </a:solid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Biomass!$B$21:$F$21</c:f>
              <c:numCache>
                <c:formatCode>General</c:formatCode>
                <c:ptCount val="5"/>
                <c:pt idx="0">
                  <c:v>20.900000000000002</c:v>
                </c:pt>
                <c:pt idx="1">
                  <c:v>35.1</c:v>
                </c:pt>
                <c:pt idx="2">
                  <c:v>30.1</c:v>
                </c:pt>
                <c:pt idx="3">
                  <c:v>58.3</c:v>
                </c:pt>
                <c:pt idx="4">
                  <c:v>6.9500000000000011</c:v>
                </c:pt>
              </c:numCache>
            </c:numRef>
          </c:val>
          <c:extLst>
            <c:ext xmlns:c16="http://schemas.microsoft.com/office/drawing/2014/chart" uri="{C3380CC4-5D6E-409C-BE32-E72D297353CC}">
              <c16:uniqueId val="{00000006-5A12-419A-A234-CDEADB61517F}"/>
            </c:ext>
          </c:extLst>
        </c:ser>
        <c:ser>
          <c:idx val="7"/>
          <c:order val="7"/>
          <c:tx>
            <c:strRef>
              <c:f>Biomass!$A$22</c:f>
              <c:strCache>
                <c:ptCount val="1"/>
                <c:pt idx="0">
                  <c:v>H2 separation and compression</c:v>
                </c:pt>
              </c:strCache>
            </c:strRef>
          </c:tx>
          <c:spPr>
            <a:solidFill>
              <a:schemeClr val="accent2">
                <a:lumMod val="60000"/>
              </a:schemeClr>
            </a:solid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Biomass!$B$22:$F$22</c:f>
              <c:numCache>
                <c:formatCode>General</c:formatCode>
                <c:ptCount val="5"/>
                <c:pt idx="0">
                  <c:v>20.200000000000003</c:v>
                </c:pt>
                <c:pt idx="1">
                  <c:v>20.200000000000003</c:v>
                </c:pt>
                <c:pt idx="2">
                  <c:v>21.1</c:v>
                </c:pt>
                <c:pt idx="3">
                  <c:v>21.1</c:v>
                </c:pt>
                <c:pt idx="4">
                  <c:v>21.3</c:v>
                </c:pt>
              </c:numCache>
            </c:numRef>
          </c:val>
          <c:extLst>
            <c:ext xmlns:c16="http://schemas.microsoft.com/office/drawing/2014/chart" uri="{C3380CC4-5D6E-409C-BE32-E72D297353CC}">
              <c16:uniqueId val="{00000007-5A12-419A-A234-CDEADB61517F}"/>
            </c:ext>
          </c:extLst>
        </c:ser>
        <c:ser>
          <c:idx val="8"/>
          <c:order val="8"/>
          <c:tx>
            <c:strRef>
              <c:f>Biomass!$A$23</c:f>
              <c:strCache>
                <c:ptCount val="1"/>
                <c:pt idx="0">
                  <c:v>Steam generation</c:v>
                </c:pt>
              </c:strCache>
            </c:strRef>
          </c:tx>
          <c:spPr>
            <a:solidFill>
              <a:schemeClr val="accent3">
                <a:lumMod val="60000"/>
              </a:schemeClr>
            </a:solid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Biomass!$B$23:$F$23</c:f>
              <c:numCache>
                <c:formatCode>General</c:formatCode>
                <c:ptCount val="5"/>
                <c:pt idx="0">
                  <c:v>25.7</c:v>
                </c:pt>
                <c:pt idx="1">
                  <c:v>25.7</c:v>
                </c:pt>
                <c:pt idx="2">
                  <c:v>44.500000000000007</c:v>
                </c:pt>
                <c:pt idx="3">
                  <c:v>44.500000000000007</c:v>
                </c:pt>
                <c:pt idx="4">
                  <c:v>38.900000000000006</c:v>
                </c:pt>
              </c:numCache>
            </c:numRef>
          </c:val>
          <c:extLst>
            <c:ext xmlns:c16="http://schemas.microsoft.com/office/drawing/2014/chart" uri="{C3380CC4-5D6E-409C-BE32-E72D297353CC}">
              <c16:uniqueId val="{00000008-5A12-419A-A234-CDEADB61517F}"/>
            </c:ext>
          </c:extLst>
        </c:ser>
        <c:ser>
          <c:idx val="9"/>
          <c:order val="9"/>
          <c:tx>
            <c:strRef>
              <c:f>Biomass!$A$24</c:f>
              <c:strCache>
                <c:ptCount val="1"/>
                <c:pt idx="0">
                  <c:v>Total OSBL</c:v>
                </c:pt>
              </c:strCache>
            </c:strRef>
          </c:tx>
          <c:spPr>
            <a:solidFill>
              <a:srgbClr val="7030A0"/>
            </a:solid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Biomass!$B$24:$F$24</c:f>
              <c:numCache>
                <c:formatCode>General</c:formatCode>
                <c:ptCount val="5"/>
                <c:pt idx="0">
                  <c:v>100</c:v>
                </c:pt>
                <c:pt idx="1">
                  <c:v>136</c:v>
                </c:pt>
                <c:pt idx="2">
                  <c:v>145</c:v>
                </c:pt>
                <c:pt idx="3">
                  <c:v>204</c:v>
                </c:pt>
                <c:pt idx="4">
                  <c:v>103</c:v>
                </c:pt>
              </c:numCache>
            </c:numRef>
          </c:val>
          <c:extLst>
            <c:ext xmlns:c16="http://schemas.microsoft.com/office/drawing/2014/chart" uri="{C3380CC4-5D6E-409C-BE32-E72D297353CC}">
              <c16:uniqueId val="{00000009-5A12-419A-A234-CDEADB61517F}"/>
            </c:ext>
          </c:extLst>
        </c:ser>
        <c:ser>
          <c:idx val="10"/>
          <c:order val="10"/>
          <c:tx>
            <c:strRef>
              <c:f>Biomass!$A$25</c:f>
              <c:strCache>
                <c:ptCount val="1"/>
                <c:pt idx="0">
                  <c:v>Contingency + EPCM</c:v>
                </c:pt>
              </c:strCache>
            </c:strRef>
          </c:tx>
          <c:spPr>
            <a:pattFill prst="dkUpDiag">
              <a:fgClr>
                <a:srgbClr val="0070C0"/>
              </a:fgClr>
              <a:bgClr>
                <a:schemeClr val="bg1"/>
              </a:bgClr>
            </a:patt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Biomass!$B$25:$F$25</c:f>
              <c:numCache>
                <c:formatCode>General</c:formatCode>
                <c:ptCount val="5"/>
                <c:pt idx="0">
                  <c:v>180</c:v>
                </c:pt>
                <c:pt idx="1">
                  <c:v>215</c:v>
                </c:pt>
                <c:pt idx="2">
                  <c:v>263</c:v>
                </c:pt>
                <c:pt idx="3">
                  <c:v>341</c:v>
                </c:pt>
                <c:pt idx="4">
                  <c:v>197</c:v>
                </c:pt>
              </c:numCache>
            </c:numRef>
          </c:val>
          <c:extLst>
            <c:ext xmlns:c16="http://schemas.microsoft.com/office/drawing/2014/chart" uri="{C3380CC4-5D6E-409C-BE32-E72D297353CC}">
              <c16:uniqueId val="{0000000A-5A12-419A-A234-CDEADB61517F}"/>
            </c:ext>
          </c:extLst>
        </c:ser>
        <c:ser>
          <c:idx val="11"/>
          <c:order val="11"/>
          <c:tx>
            <c:strRef>
              <c:f>Biomass!$A$26</c:f>
              <c:strCache>
                <c:ptCount val="1"/>
                <c:pt idx="0">
                  <c:v>Working + startup capital</c:v>
                </c:pt>
              </c:strCache>
            </c:strRef>
          </c:tx>
          <c:spPr>
            <a:pattFill prst="dkDnDiag">
              <a:fgClr>
                <a:schemeClr val="tx1"/>
              </a:fgClr>
              <a:bgClr>
                <a:schemeClr val="bg1"/>
              </a:bgClr>
            </a:pattFill>
            <a:ln>
              <a:noFill/>
            </a:ln>
            <a:effectLst/>
          </c:spPr>
          <c:invertIfNegative val="0"/>
          <c:cat>
            <c:strRef>
              <c:f>Biomass!$B$14:$F$14</c:f>
              <c:strCache>
                <c:ptCount val="5"/>
                <c:pt idx="0">
                  <c:v>BIO-P-STM-LO</c:v>
                </c:pt>
                <c:pt idx="1">
                  <c:v>BIO-P-STM-HI</c:v>
                </c:pt>
                <c:pt idx="2">
                  <c:v>BIO-P-OLGA-LO</c:v>
                </c:pt>
                <c:pt idx="3">
                  <c:v>BIO-P-OLGA-HI</c:v>
                </c:pt>
                <c:pt idx="4">
                  <c:v>BIO-G</c:v>
                </c:pt>
              </c:strCache>
            </c:strRef>
          </c:cat>
          <c:val>
            <c:numRef>
              <c:f>Biomass!$B$26:$F$26</c:f>
              <c:numCache>
                <c:formatCode>General</c:formatCode>
                <c:ptCount val="5"/>
                <c:pt idx="0">
                  <c:v>92.600000000000009</c:v>
                </c:pt>
                <c:pt idx="1">
                  <c:v>138</c:v>
                </c:pt>
                <c:pt idx="2">
                  <c:v>168.99999999999997</c:v>
                </c:pt>
                <c:pt idx="3">
                  <c:v>189.34</c:v>
                </c:pt>
                <c:pt idx="4">
                  <c:v>100.4</c:v>
                </c:pt>
              </c:numCache>
            </c:numRef>
          </c:val>
          <c:extLst>
            <c:ext xmlns:c16="http://schemas.microsoft.com/office/drawing/2014/chart" uri="{C3380CC4-5D6E-409C-BE32-E72D297353CC}">
              <c16:uniqueId val="{0000000B-5A12-419A-A234-CDEADB61517F}"/>
            </c:ext>
          </c:extLst>
        </c:ser>
        <c:dLbls>
          <c:showLegendKey val="0"/>
          <c:showVal val="0"/>
          <c:showCatName val="0"/>
          <c:showSerName val="0"/>
          <c:showPercent val="0"/>
          <c:showBubbleSize val="0"/>
        </c:dLbls>
        <c:gapWidth val="150"/>
        <c:overlap val="100"/>
        <c:axId val="105920"/>
        <c:axId val="1030976"/>
      </c:barChart>
      <c:catAx>
        <c:axId val="1059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030976"/>
        <c:crosses val="autoZero"/>
        <c:auto val="1"/>
        <c:lblAlgn val="ctr"/>
        <c:lblOffset val="100"/>
        <c:noMultiLvlLbl val="0"/>
      </c:catAx>
      <c:valAx>
        <c:axId val="103097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t>Capital Cost ($MM)</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059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chemeClr val="tx1"/>
          </a:solidFill>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Biomass!$A$29</c:f>
              <c:strCache>
                <c:ptCount val="1"/>
                <c:pt idx="0">
                  <c:v>Feedstock</c:v>
                </c:pt>
              </c:strCache>
            </c:strRef>
          </c:tx>
          <c:spPr>
            <a:solidFill>
              <a:schemeClr val="accent1"/>
            </a:solidFill>
            <a:ln>
              <a:noFill/>
            </a:ln>
            <a:effectLst/>
          </c:spPr>
          <c:invertIfNegative val="0"/>
          <c:cat>
            <c:strRef>
              <c:f>Biomass!$B$28:$F$28</c:f>
              <c:strCache>
                <c:ptCount val="5"/>
                <c:pt idx="0">
                  <c:v>BIO-P-STM-LO</c:v>
                </c:pt>
                <c:pt idx="1">
                  <c:v>BIO-P-STM-HI</c:v>
                </c:pt>
                <c:pt idx="2">
                  <c:v>BIO-P-OLGA-LO</c:v>
                </c:pt>
                <c:pt idx="3">
                  <c:v>BIO-P-OLGA-HI</c:v>
                </c:pt>
                <c:pt idx="4">
                  <c:v>BIO-G</c:v>
                </c:pt>
              </c:strCache>
            </c:strRef>
          </c:cat>
          <c:val>
            <c:numRef>
              <c:f>Biomass!$B$29:$F$29</c:f>
              <c:numCache>
                <c:formatCode>General</c:formatCode>
                <c:ptCount val="5"/>
                <c:pt idx="0">
                  <c:v>0.05</c:v>
                </c:pt>
                <c:pt idx="1">
                  <c:v>0.05</c:v>
                </c:pt>
                <c:pt idx="2">
                  <c:v>0.1</c:v>
                </c:pt>
                <c:pt idx="3">
                  <c:v>0.1</c:v>
                </c:pt>
                <c:pt idx="4">
                  <c:v>7.0000000000000007E-2</c:v>
                </c:pt>
              </c:numCache>
            </c:numRef>
          </c:val>
          <c:extLst>
            <c:ext xmlns:c16="http://schemas.microsoft.com/office/drawing/2014/chart" uri="{C3380CC4-5D6E-409C-BE32-E72D297353CC}">
              <c16:uniqueId val="{00000000-418D-49B2-9CCD-425ED05E3AC2}"/>
            </c:ext>
          </c:extLst>
        </c:ser>
        <c:ser>
          <c:idx val="1"/>
          <c:order val="1"/>
          <c:tx>
            <c:strRef>
              <c:f>Biomass!$A$30</c:f>
              <c:strCache>
                <c:ptCount val="1"/>
                <c:pt idx="0">
                  <c:v>Raw Water</c:v>
                </c:pt>
              </c:strCache>
            </c:strRef>
          </c:tx>
          <c:spPr>
            <a:solidFill>
              <a:schemeClr val="accent2"/>
            </a:solidFill>
            <a:ln>
              <a:noFill/>
            </a:ln>
            <a:effectLst/>
          </c:spPr>
          <c:invertIfNegative val="0"/>
          <c:cat>
            <c:strRef>
              <c:f>Biomass!$B$28:$F$28</c:f>
              <c:strCache>
                <c:ptCount val="5"/>
                <c:pt idx="0">
                  <c:v>BIO-P-STM-LO</c:v>
                </c:pt>
                <c:pt idx="1">
                  <c:v>BIO-P-STM-HI</c:v>
                </c:pt>
                <c:pt idx="2">
                  <c:v>BIO-P-OLGA-LO</c:v>
                </c:pt>
                <c:pt idx="3">
                  <c:v>BIO-P-OLGA-HI</c:v>
                </c:pt>
                <c:pt idx="4">
                  <c:v>BIO-G</c:v>
                </c:pt>
              </c:strCache>
            </c:strRef>
          </c:cat>
          <c:val>
            <c:numRef>
              <c:f>Biomass!$B$30:$F$30</c:f>
              <c:numCache>
                <c:formatCode>General</c:formatCode>
                <c:ptCount val="5"/>
                <c:pt idx="0">
                  <c:v>3.5799999999999998E-2</c:v>
                </c:pt>
                <c:pt idx="1">
                  <c:v>3.2899999999999999E-2</c:v>
                </c:pt>
                <c:pt idx="2">
                  <c:v>3.1800000000000002E-2</c:v>
                </c:pt>
                <c:pt idx="3">
                  <c:v>3.6999999999999998E-2</c:v>
                </c:pt>
                <c:pt idx="4">
                  <c:v>1.0999999999999999E-2</c:v>
                </c:pt>
              </c:numCache>
            </c:numRef>
          </c:val>
          <c:extLst>
            <c:ext xmlns:c16="http://schemas.microsoft.com/office/drawing/2014/chart" uri="{C3380CC4-5D6E-409C-BE32-E72D297353CC}">
              <c16:uniqueId val="{00000001-418D-49B2-9CCD-425ED05E3AC2}"/>
            </c:ext>
          </c:extLst>
        </c:ser>
        <c:ser>
          <c:idx val="2"/>
          <c:order val="2"/>
          <c:tx>
            <c:strRef>
              <c:f>Biomass!$A$31</c:f>
              <c:strCache>
                <c:ptCount val="1"/>
                <c:pt idx="0">
                  <c:v>Cooling Water</c:v>
                </c:pt>
              </c:strCache>
            </c:strRef>
          </c:tx>
          <c:spPr>
            <a:solidFill>
              <a:schemeClr val="accent3"/>
            </a:solidFill>
            <a:ln>
              <a:noFill/>
            </a:ln>
            <a:effectLst/>
          </c:spPr>
          <c:invertIfNegative val="0"/>
          <c:cat>
            <c:strRef>
              <c:f>Biomass!$B$28:$F$28</c:f>
              <c:strCache>
                <c:ptCount val="5"/>
                <c:pt idx="0">
                  <c:v>BIO-P-STM-LO</c:v>
                </c:pt>
                <c:pt idx="1">
                  <c:v>BIO-P-STM-HI</c:v>
                </c:pt>
                <c:pt idx="2">
                  <c:v>BIO-P-OLGA-LO</c:v>
                </c:pt>
                <c:pt idx="3">
                  <c:v>BIO-P-OLGA-HI</c:v>
                </c:pt>
                <c:pt idx="4">
                  <c:v>BIO-G</c:v>
                </c:pt>
              </c:strCache>
            </c:strRef>
          </c:cat>
          <c:val>
            <c:numRef>
              <c:f>Biomass!$B$31:$F$31</c:f>
              <c:numCache>
                <c:formatCode>General</c:formatCode>
                <c:ptCount val="5"/>
                <c:pt idx="0">
                  <c:v>6.25E-2</c:v>
                </c:pt>
                <c:pt idx="1">
                  <c:v>5.5199999999999999E-2</c:v>
                </c:pt>
                <c:pt idx="2">
                  <c:v>5.1700000000000003E-2</c:v>
                </c:pt>
                <c:pt idx="3">
                  <c:v>6.6000000000000003E-2</c:v>
                </c:pt>
                <c:pt idx="4">
                  <c:v>3.2899999999999999E-2</c:v>
                </c:pt>
              </c:numCache>
            </c:numRef>
          </c:val>
          <c:extLst>
            <c:ext xmlns:c16="http://schemas.microsoft.com/office/drawing/2014/chart" uri="{C3380CC4-5D6E-409C-BE32-E72D297353CC}">
              <c16:uniqueId val="{00000002-418D-49B2-9CCD-425ED05E3AC2}"/>
            </c:ext>
          </c:extLst>
        </c:ser>
        <c:ser>
          <c:idx val="3"/>
          <c:order val="3"/>
          <c:tx>
            <c:strRef>
              <c:f>Biomass!$A$32</c:f>
              <c:strCache>
                <c:ptCount val="1"/>
                <c:pt idx="0">
                  <c:v>Electricity</c:v>
                </c:pt>
              </c:strCache>
            </c:strRef>
          </c:tx>
          <c:spPr>
            <a:solidFill>
              <a:schemeClr val="accent4"/>
            </a:solidFill>
            <a:ln>
              <a:noFill/>
            </a:ln>
            <a:effectLst/>
          </c:spPr>
          <c:invertIfNegative val="0"/>
          <c:cat>
            <c:strRef>
              <c:f>Biomass!$B$28:$F$28</c:f>
              <c:strCache>
                <c:ptCount val="5"/>
                <c:pt idx="0">
                  <c:v>BIO-P-STM-LO</c:v>
                </c:pt>
                <c:pt idx="1">
                  <c:v>BIO-P-STM-HI</c:v>
                </c:pt>
                <c:pt idx="2">
                  <c:v>BIO-P-OLGA-LO</c:v>
                </c:pt>
                <c:pt idx="3">
                  <c:v>BIO-P-OLGA-HI</c:v>
                </c:pt>
                <c:pt idx="4">
                  <c:v>BIO-G</c:v>
                </c:pt>
              </c:strCache>
            </c:strRef>
          </c:cat>
          <c:val>
            <c:numRef>
              <c:f>Biomass!$B$32:$F$32</c:f>
              <c:numCache>
                <c:formatCode>General</c:formatCode>
                <c:ptCount val="5"/>
                <c:pt idx="0">
                  <c:v>0.8347</c:v>
                </c:pt>
                <c:pt idx="1">
                  <c:v>1.0252999999999999</c:v>
                </c:pt>
                <c:pt idx="2">
                  <c:v>0.46789999999999998</c:v>
                </c:pt>
                <c:pt idx="3">
                  <c:v>0.58879999999999999</c:v>
                </c:pt>
                <c:pt idx="4">
                  <c:v>0.1973</c:v>
                </c:pt>
              </c:numCache>
            </c:numRef>
          </c:val>
          <c:extLst>
            <c:ext xmlns:c16="http://schemas.microsoft.com/office/drawing/2014/chart" uri="{C3380CC4-5D6E-409C-BE32-E72D297353CC}">
              <c16:uniqueId val="{00000003-418D-49B2-9CCD-425ED05E3AC2}"/>
            </c:ext>
          </c:extLst>
        </c:ser>
        <c:dLbls>
          <c:showLegendKey val="0"/>
          <c:showVal val="0"/>
          <c:showCatName val="0"/>
          <c:showSerName val="0"/>
          <c:showPercent val="0"/>
          <c:showBubbleSize val="0"/>
        </c:dLbls>
        <c:gapWidth val="150"/>
        <c:overlap val="100"/>
        <c:axId val="707232992"/>
        <c:axId val="707261728"/>
      </c:barChart>
      <c:catAx>
        <c:axId val="7072329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707261728"/>
        <c:crosses val="autoZero"/>
        <c:auto val="1"/>
        <c:lblAlgn val="ctr"/>
        <c:lblOffset val="100"/>
        <c:noMultiLvlLbl val="0"/>
      </c:catAx>
      <c:valAx>
        <c:axId val="7072617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t>Operational Cost ($/kgH</a:t>
                </a:r>
                <a:r>
                  <a:rPr lang="en-GB" baseline="-25000"/>
                  <a:t>2</a:t>
                </a:r>
                <a:r>
                  <a:rPr lang="en-GB"/>
                  <a:t>)</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7072329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chemeClr val="tx1"/>
          </a:solidFill>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Biomass!$A$35</c:f>
              <c:strCache>
                <c:ptCount val="1"/>
                <c:pt idx="0">
                  <c:v>Variable cost</c:v>
                </c:pt>
              </c:strCache>
            </c:strRef>
          </c:tx>
          <c:spPr>
            <a:solidFill>
              <a:schemeClr val="accent1"/>
            </a:solidFill>
            <a:ln>
              <a:noFill/>
            </a:ln>
            <a:effectLst/>
          </c:spPr>
          <c:invertIfNegative val="0"/>
          <c:cat>
            <c:strRef>
              <c:f>Biomass!$B$34:$F$34</c:f>
              <c:strCache>
                <c:ptCount val="5"/>
                <c:pt idx="0">
                  <c:v>BIO-P-STM-LO</c:v>
                </c:pt>
                <c:pt idx="1">
                  <c:v>BIO-P-STM-HI</c:v>
                </c:pt>
                <c:pt idx="2">
                  <c:v>BIO-P-OLGA-LO</c:v>
                </c:pt>
                <c:pt idx="3">
                  <c:v>BIO-P-OLGA-HI</c:v>
                </c:pt>
                <c:pt idx="4">
                  <c:v>BIO-G</c:v>
                </c:pt>
              </c:strCache>
            </c:strRef>
          </c:cat>
          <c:val>
            <c:numRef>
              <c:f>Biomass!$B$35:$F$35</c:f>
              <c:numCache>
                <c:formatCode>General</c:formatCode>
                <c:ptCount val="5"/>
                <c:pt idx="0">
                  <c:v>1.37</c:v>
                </c:pt>
                <c:pt idx="1">
                  <c:v>1.9200000000000002</c:v>
                </c:pt>
                <c:pt idx="2">
                  <c:v>1.25</c:v>
                </c:pt>
                <c:pt idx="3">
                  <c:v>2.14</c:v>
                </c:pt>
                <c:pt idx="4">
                  <c:v>0.81</c:v>
                </c:pt>
              </c:numCache>
            </c:numRef>
          </c:val>
          <c:extLst>
            <c:ext xmlns:c16="http://schemas.microsoft.com/office/drawing/2014/chart" uri="{C3380CC4-5D6E-409C-BE32-E72D297353CC}">
              <c16:uniqueId val="{00000000-5FF9-4A7C-8E61-D272EF21C782}"/>
            </c:ext>
          </c:extLst>
        </c:ser>
        <c:ser>
          <c:idx val="1"/>
          <c:order val="1"/>
          <c:tx>
            <c:strRef>
              <c:f>Biomass!$A$36</c:f>
              <c:strCache>
                <c:ptCount val="1"/>
                <c:pt idx="0">
                  <c:v>Fixed operation cost</c:v>
                </c:pt>
              </c:strCache>
            </c:strRef>
          </c:tx>
          <c:spPr>
            <a:solidFill>
              <a:schemeClr val="accent2"/>
            </a:solidFill>
            <a:ln>
              <a:noFill/>
            </a:ln>
            <a:effectLst/>
          </c:spPr>
          <c:invertIfNegative val="0"/>
          <c:cat>
            <c:strRef>
              <c:f>Biomass!$B$34:$F$34</c:f>
              <c:strCache>
                <c:ptCount val="5"/>
                <c:pt idx="0">
                  <c:v>BIO-P-STM-LO</c:v>
                </c:pt>
                <c:pt idx="1">
                  <c:v>BIO-P-STM-HI</c:v>
                </c:pt>
                <c:pt idx="2">
                  <c:v>BIO-P-OLGA-LO</c:v>
                </c:pt>
                <c:pt idx="3">
                  <c:v>BIO-P-OLGA-HI</c:v>
                </c:pt>
                <c:pt idx="4">
                  <c:v>BIO-G</c:v>
                </c:pt>
              </c:strCache>
            </c:strRef>
          </c:cat>
          <c:val>
            <c:numRef>
              <c:f>Biomass!$B$36:$F$36</c:f>
              <c:numCache>
                <c:formatCode>General</c:formatCode>
                <c:ptCount val="5"/>
                <c:pt idx="0">
                  <c:v>1.32</c:v>
                </c:pt>
                <c:pt idx="1">
                  <c:v>1.69</c:v>
                </c:pt>
                <c:pt idx="2">
                  <c:v>1.85</c:v>
                </c:pt>
                <c:pt idx="3">
                  <c:v>2.4700000000000002</c:v>
                </c:pt>
                <c:pt idx="4">
                  <c:v>1.38</c:v>
                </c:pt>
              </c:numCache>
            </c:numRef>
          </c:val>
          <c:extLst>
            <c:ext xmlns:c16="http://schemas.microsoft.com/office/drawing/2014/chart" uri="{C3380CC4-5D6E-409C-BE32-E72D297353CC}">
              <c16:uniqueId val="{00000001-5FF9-4A7C-8E61-D272EF21C782}"/>
            </c:ext>
          </c:extLst>
        </c:ser>
        <c:ser>
          <c:idx val="2"/>
          <c:order val="2"/>
          <c:tx>
            <c:strRef>
              <c:f>Biomass!$A$37</c:f>
              <c:strCache>
                <c:ptCount val="1"/>
                <c:pt idx="0">
                  <c:v>Annual capital cost</c:v>
                </c:pt>
              </c:strCache>
            </c:strRef>
          </c:tx>
          <c:spPr>
            <a:solidFill>
              <a:schemeClr val="accent3"/>
            </a:solidFill>
            <a:ln>
              <a:noFill/>
            </a:ln>
            <a:effectLst/>
          </c:spPr>
          <c:invertIfNegative val="0"/>
          <c:cat>
            <c:strRef>
              <c:f>Biomass!$B$34:$F$34</c:f>
              <c:strCache>
                <c:ptCount val="5"/>
                <c:pt idx="0">
                  <c:v>BIO-P-STM-LO</c:v>
                </c:pt>
                <c:pt idx="1">
                  <c:v>BIO-P-STM-HI</c:v>
                </c:pt>
                <c:pt idx="2">
                  <c:v>BIO-P-OLGA-LO</c:v>
                </c:pt>
                <c:pt idx="3">
                  <c:v>BIO-P-OLGA-HI</c:v>
                </c:pt>
                <c:pt idx="4">
                  <c:v>BIO-G</c:v>
                </c:pt>
              </c:strCache>
            </c:strRef>
          </c:cat>
          <c:val>
            <c:numRef>
              <c:f>Biomass!$B$37:$F$37</c:f>
              <c:numCache>
                <c:formatCode>General</c:formatCode>
                <c:ptCount val="5"/>
                <c:pt idx="0">
                  <c:v>2.54</c:v>
                </c:pt>
                <c:pt idx="1">
                  <c:v>3.34</c:v>
                </c:pt>
                <c:pt idx="2">
                  <c:v>3.67</c:v>
                </c:pt>
                <c:pt idx="3">
                  <c:v>5.01</c:v>
                </c:pt>
                <c:pt idx="4">
                  <c:v>2.65</c:v>
                </c:pt>
              </c:numCache>
            </c:numRef>
          </c:val>
          <c:extLst>
            <c:ext xmlns:c16="http://schemas.microsoft.com/office/drawing/2014/chart" uri="{C3380CC4-5D6E-409C-BE32-E72D297353CC}">
              <c16:uniqueId val="{00000002-5FF9-4A7C-8E61-D272EF21C782}"/>
            </c:ext>
          </c:extLst>
        </c:ser>
        <c:ser>
          <c:idx val="3"/>
          <c:order val="3"/>
          <c:tx>
            <c:strRef>
              <c:f>Biomass!$A$38</c:f>
              <c:strCache>
                <c:ptCount val="1"/>
                <c:pt idx="0">
                  <c:v>Finance cost</c:v>
                </c:pt>
              </c:strCache>
            </c:strRef>
          </c:tx>
          <c:spPr>
            <a:solidFill>
              <a:schemeClr val="accent4"/>
            </a:solidFill>
            <a:ln>
              <a:noFill/>
            </a:ln>
            <a:effectLst/>
          </c:spPr>
          <c:invertIfNegative val="0"/>
          <c:cat>
            <c:strRef>
              <c:f>Biomass!$B$34:$F$34</c:f>
              <c:strCache>
                <c:ptCount val="5"/>
                <c:pt idx="0">
                  <c:v>BIO-P-STM-LO</c:v>
                </c:pt>
                <c:pt idx="1">
                  <c:v>BIO-P-STM-HI</c:v>
                </c:pt>
                <c:pt idx="2">
                  <c:v>BIO-P-OLGA-LO</c:v>
                </c:pt>
                <c:pt idx="3">
                  <c:v>BIO-P-OLGA-HI</c:v>
                </c:pt>
                <c:pt idx="4">
                  <c:v>BIO-G</c:v>
                </c:pt>
              </c:strCache>
            </c:strRef>
          </c:cat>
          <c:val>
            <c:numRef>
              <c:f>Biomass!$B$38:$F$38</c:f>
              <c:numCache>
                <c:formatCode>General</c:formatCode>
                <c:ptCount val="5"/>
                <c:pt idx="0">
                  <c:v>-0.28999999999999998</c:v>
                </c:pt>
                <c:pt idx="1">
                  <c:v>-0.06</c:v>
                </c:pt>
                <c:pt idx="2">
                  <c:v>-0.39</c:v>
                </c:pt>
                <c:pt idx="3">
                  <c:v>0</c:v>
                </c:pt>
                <c:pt idx="4">
                  <c:v>-0.18</c:v>
                </c:pt>
              </c:numCache>
            </c:numRef>
          </c:val>
          <c:extLst>
            <c:ext xmlns:c16="http://schemas.microsoft.com/office/drawing/2014/chart" uri="{C3380CC4-5D6E-409C-BE32-E72D297353CC}">
              <c16:uniqueId val="{00000003-5FF9-4A7C-8E61-D272EF21C782}"/>
            </c:ext>
          </c:extLst>
        </c:ser>
        <c:dLbls>
          <c:showLegendKey val="0"/>
          <c:showVal val="0"/>
          <c:showCatName val="0"/>
          <c:showSerName val="0"/>
          <c:showPercent val="0"/>
          <c:showBubbleSize val="0"/>
        </c:dLbls>
        <c:gapWidth val="150"/>
        <c:overlap val="100"/>
        <c:axId val="930272"/>
        <c:axId val="932000"/>
      </c:barChart>
      <c:catAx>
        <c:axId val="9302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932000"/>
        <c:crosses val="autoZero"/>
        <c:auto val="1"/>
        <c:lblAlgn val="ctr"/>
        <c:lblOffset val="100"/>
        <c:noMultiLvlLbl val="0"/>
      </c:catAx>
      <c:valAx>
        <c:axId val="9320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t>LCOH ($/kg H</a:t>
                </a:r>
                <a:r>
                  <a:rPr lang="en-GB" baseline="-25000"/>
                  <a:t>2</a:t>
                </a:r>
                <a:r>
                  <a:rPr lang="en-GB"/>
                  <a:t>)</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9302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chemeClr val="tx1"/>
          </a:solidFill>
        </a:defRPr>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Biomass!$D$43</c:f>
              <c:strCache>
                <c:ptCount val="1"/>
                <c:pt idx="0">
                  <c:v>50%</c:v>
                </c:pt>
              </c:strCache>
            </c:strRef>
          </c:tx>
          <c:spPr>
            <a:solidFill>
              <a:schemeClr val="accent2"/>
            </a:solidFill>
            <a:ln>
              <a:noFill/>
            </a:ln>
            <a:effectLst/>
          </c:spPr>
          <c:invertIfNegative val="0"/>
          <c:cat>
            <c:strRef>
              <c:f>Biomass!$A$44:$A$48</c:f>
              <c:strCache>
                <c:ptCount val="5"/>
                <c:pt idx="0">
                  <c:v>BIO-P-STM-LO</c:v>
                </c:pt>
                <c:pt idx="1">
                  <c:v>BIO-P-STM-HI</c:v>
                </c:pt>
                <c:pt idx="2">
                  <c:v>BIO-P-OLGA-LO</c:v>
                </c:pt>
                <c:pt idx="3">
                  <c:v>BIO-P-OLGA-HI</c:v>
                </c:pt>
                <c:pt idx="4">
                  <c:v>BIO-G</c:v>
                </c:pt>
              </c:strCache>
            </c:strRef>
          </c:cat>
          <c:val>
            <c:numRef>
              <c:f>Biomass!$D$44:$D$48</c:f>
              <c:numCache>
                <c:formatCode>General</c:formatCode>
                <c:ptCount val="5"/>
                <c:pt idx="0">
                  <c:v>7.08</c:v>
                </c:pt>
                <c:pt idx="1">
                  <c:v>9.6999999999999993</c:v>
                </c:pt>
                <c:pt idx="2">
                  <c:v>9.4600000000000009</c:v>
                </c:pt>
                <c:pt idx="3">
                  <c:v>13.85</c:v>
                </c:pt>
                <c:pt idx="4">
                  <c:v>6.89</c:v>
                </c:pt>
              </c:numCache>
            </c:numRef>
          </c:val>
          <c:extLst>
            <c:ext xmlns:c16="http://schemas.microsoft.com/office/drawing/2014/chart" uri="{C3380CC4-5D6E-409C-BE32-E72D297353CC}">
              <c16:uniqueId val="{00000000-CE61-4634-94F0-A3AEA301BA22}"/>
            </c:ext>
          </c:extLst>
        </c:ser>
        <c:ser>
          <c:idx val="1"/>
          <c:order val="1"/>
          <c:tx>
            <c:strRef>
              <c:f>Biomass!$C$43</c:f>
              <c:strCache>
                <c:ptCount val="1"/>
                <c:pt idx="0">
                  <c:v>Base</c:v>
                </c:pt>
              </c:strCache>
            </c:strRef>
          </c:tx>
          <c:spPr>
            <a:solidFill>
              <a:srgbClr val="C00000"/>
            </a:solidFill>
            <a:ln>
              <a:noFill/>
            </a:ln>
            <a:effectLst/>
          </c:spPr>
          <c:invertIfNegative val="0"/>
          <c:cat>
            <c:strRef>
              <c:f>Biomass!$A$44:$A$48</c:f>
              <c:strCache>
                <c:ptCount val="5"/>
                <c:pt idx="0">
                  <c:v>BIO-P-STM-LO</c:v>
                </c:pt>
                <c:pt idx="1">
                  <c:v>BIO-P-STM-HI</c:v>
                </c:pt>
                <c:pt idx="2">
                  <c:v>BIO-P-OLGA-LO</c:v>
                </c:pt>
                <c:pt idx="3">
                  <c:v>BIO-P-OLGA-HI</c:v>
                </c:pt>
                <c:pt idx="4">
                  <c:v>BIO-G</c:v>
                </c:pt>
              </c:strCache>
            </c:strRef>
          </c:cat>
          <c:val>
            <c:numRef>
              <c:f>Biomass!$C$44:$C$48</c:f>
              <c:numCache>
                <c:formatCode>General</c:formatCode>
                <c:ptCount val="5"/>
                <c:pt idx="0">
                  <c:v>4.9400000000000004</c:v>
                </c:pt>
                <c:pt idx="1">
                  <c:v>6.89</c:v>
                </c:pt>
                <c:pt idx="2">
                  <c:v>6.38</c:v>
                </c:pt>
                <c:pt idx="3">
                  <c:v>9.6199999999999992</c:v>
                </c:pt>
                <c:pt idx="4">
                  <c:v>4.66</c:v>
                </c:pt>
              </c:numCache>
            </c:numRef>
          </c:val>
          <c:extLst>
            <c:ext xmlns:c16="http://schemas.microsoft.com/office/drawing/2014/chart" uri="{C3380CC4-5D6E-409C-BE32-E72D297353CC}">
              <c16:uniqueId val="{00000001-CE61-4634-94F0-A3AEA301BA22}"/>
            </c:ext>
          </c:extLst>
        </c:ser>
        <c:ser>
          <c:idx val="0"/>
          <c:order val="2"/>
          <c:tx>
            <c:strRef>
              <c:f>Biomass!$B$43</c:f>
              <c:strCache>
                <c:ptCount val="1"/>
                <c:pt idx="0">
                  <c:v>-30%</c:v>
                </c:pt>
              </c:strCache>
            </c:strRef>
          </c:tx>
          <c:spPr>
            <a:solidFill>
              <a:schemeClr val="accent3"/>
            </a:solidFill>
            <a:ln>
              <a:noFill/>
            </a:ln>
            <a:effectLst/>
          </c:spPr>
          <c:invertIfNegative val="0"/>
          <c:cat>
            <c:strRef>
              <c:f>Biomass!$A$44:$A$48</c:f>
              <c:strCache>
                <c:ptCount val="5"/>
                <c:pt idx="0">
                  <c:v>BIO-P-STM-LO</c:v>
                </c:pt>
                <c:pt idx="1">
                  <c:v>BIO-P-STM-HI</c:v>
                </c:pt>
                <c:pt idx="2">
                  <c:v>BIO-P-OLGA-LO</c:v>
                </c:pt>
                <c:pt idx="3">
                  <c:v>BIO-P-OLGA-HI</c:v>
                </c:pt>
                <c:pt idx="4">
                  <c:v>BIO-G</c:v>
                </c:pt>
              </c:strCache>
            </c:strRef>
          </c:cat>
          <c:val>
            <c:numRef>
              <c:f>Biomass!$B$44:$B$48</c:f>
              <c:numCache>
                <c:formatCode>General</c:formatCode>
                <c:ptCount val="5"/>
                <c:pt idx="0">
                  <c:v>3.66</c:v>
                </c:pt>
                <c:pt idx="1">
                  <c:v>5.2</c:v>
                </c:pt>
                <c:pt idx="2">
                  <c:v>4.5199999999999996</c:v>
                </c:pt>
                <c:pt idx="3">
                  <c:v>7.09</c:v>
                </c:pt>
                <c:pt idx="4">
                  <c:v>3.32</c:v>
                </c:pt>
              </c:numCache>
            </c:numRef>
          </c:val>
          <c:extLst>
            <c:ext xmlns:c16="http://schemas.microsoft.com/office/drawing/2014/chart" uri="{C3380CC4-5D6E-409C-BE32-E72D297353CC}">
              <c16:uniqueId val="{00000002-CE61-4634-94F0-A3AEA301BA22}"/>
            </c:ext>
          </c:extLst>
        </c:ser>
        <c:dLbls>
          <c:showLegendKey val="0"/>
          <c:showVal val="0"/>
          <c:showCatName val="0"/>
          <c:showSerName val="0"/>
          <c:showPercent val="0"/>
          <c:showBubbleSize val="0"/>
        </c:dLbls>
        <c:gapWidth val="182"/>
        <c:axId val="448221040"/>
        <c:axId val="448219240"/>
      </c:barChart>
      <c:catAx>
        <c:axId val="44822104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48219240"/>
        <c:crosses val="autoZero"/>
        <c:auto val="1"/>
        <c:lblAlgn val="ctr"/>
        <c:lblOffset val="100"/>
        <c:noMultiLvlLbl val="0"/>
      </c:catAx>
      <c:valAx>
        <c:axId val="448219240"/>
        <c:scaling>
          <c:orientation val="minMax"/>
          <c:max val="1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LCOH ($ /kg)</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4822104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Biomass!$G$43</c:f>
              <c:strCache>
                <c:ptCount val="1"/>
                <c:pt idx="0">
                  <c:v>$128/MWh</c:v>
                </c:pt>
              </c:strCache>
            </c:strRef>
          </c:tx>
          <c:spPr>
            <a:solidFill>
              <a:schemeClr val="accent2"/>
            </a:solidFill>
            <a:ln>
              <a:noFill/>
            </a:ln>
            <a:effectLst/>
          </c:spPr>
          <c:invertIfNegative val="0"/>
          <c:cat>
            <c:strRef>
              <c:f>Biomass!$A$44:$A$48</c:f>
              <c:strCache>
                <c:ptCount val="5"/>
                <c:pt idx="0">
                  <c:v>BIO-P-STM-LO</c:v>
                </c:pt>
                <c:pt idx="1">
                  <c:v>BIO-P-STM-HI</c:v>
                </c:pt>
                <c:pt idx="2">
                  <c:v>BIO-P-OLGA-LO</c:v>
                </c:pt>
                <c:pt idx="3">
                  <c:v>BIO-P-OLGA-HI</c:v>
                </c:pt>
                <c:pt idx="4">
                  <c:v>BIO-G</c:v>
                </c:pt>
              </c:strCache>
            </c:strRef>
          </c:cat>
          <c:val>
            <c:numRef>
              <c:f>Biomass!$G$44:$G$48</c:f>
              <c:numCache>
                <c:formatCode>General</c:formatCode>
                <c:ptCount val="5"/>
                <c:pt idx="0">
                  <c:v>5.37</c:v>
                </c:pt>
                <c:pt idx="1">
                  <c:v>7.41</c:v>
                </c:pt>
                <c:pt idx="2">
                  <c:v>6.61</c:v>
                </c:pt>
                <c:pt idx="3">
                  <c:v>9.92</c:v>
                </c:pt>
                <c:pt idx="4">
                  <c:v>4.76</c:v>
                </c:pt>
              </c:numCache>
            </c:numRef>
          </c:val>
          <c:extLst>
            <c:ext xmlns:c16="http://schemas.microsoft.com/office/drawing/2014/chart" uri="{C3380CC4-5D6E-409C-BE32-E72D297353CC}">
              <c16:uniqueId val="{00000000-95FC-45ED-8AA6-F115FDCF780F}"/>
            </c:ext>
          </c:extLst>
        </c:ser>
        <c:ser>
          <c:idx val="1"/>
          <c:order val="1"/>
          <c:tx>
            <c:strRef>
              <c:f>Biomass!$F$43</c:f>
              <c:strCache>
                <c:ptCount val="1"/>
                <c:pt idx="0">
                  <c:v>$80/MWh</c:v>
                </c:pt>
              </c:strCache>
            </c:strRef>
          </c:tx>
          <c:spPr>
            <a:solidFill>
              <a:srgbClr val="C00000"/>
            </a:solidFill>
            <a:ln>
              <a:noFill/>
            </a:ln>
            <a:effectLst/>
          </c:spPr>
          <c:invertIfNegative val="0"/>
          <c:cat>
            <c:strRef>
              <c:f>Biomass!$A$44:$A$48</c:f>
              <c:strCache>
                <c:ptCount val="5"/>
                <c:pt idx="0">
                  <c:v>BIO-P-STM-LO</c:v>
                </c:pt>
                <c:pt idx="1">
                  <c:v>BIO-P-STM-HI</c:v>
                </c:pt>
                <c:pt idx="2">
                  <c:v>BIO-P-OLGA-LO</c:v>
                </c:pt>
                <c:pt idx="3">
                  <c:v>BIO-P-OLGA-HI</c:v>
                </c:pt>
                <c:pt idx="4">
                  <c:v>BIO-G</c:v>
                </c:pt>
              </c:strCache>
            </c:strRef>
          </c:cat>
          <c:val>
            <c:numRef>
              <c:f>Biomass!$F$44:$F$48</c:f>
              <c:numCache>
                <c:formatCode>General</c:formatCode>
                <c:ptCount val="5"/>
                <c:pt idx="0">
                  <c:v>4.9400000000000004</c:v>
                </c:pt>
                <c:pt idx="1">
                  <c:v>6.89</c:v>
                </c:pt>
                <c:pt idx="2">
                  <c:v>6.38</c:v>
                </c:pt>
                <c:pt idx="3">
                  <c:v>9.6199999999999992</c:v>
                </c:pt>
                <c:pt idx="4">
                  <c:v>4.66</c:v>
                </c:pt>
              </c:numCache>
            </c:numRef>
          </c:val>
          <c:extLst>
            <c:ext xmlns:c16="http://schemas.microsoft.com/office/drawing/2014/chart" uri="{C3380CC4-5D6E-409C-BE32-E72D297353CC}">
              <c16:uniqueId val="{00000001-95FC-45ED-8AA6-F115FDCF780F}"/>
            </c:ext>
          </c:extLst>
        </c:ser>
        <c:ser>
          <c:idx val="0"/>
          <c:order val="2"/>
          <c:tx>
            <c:strRef>
              <c:f>Biomass!$E$43</c:f>
              <c:strCache>
                <c:ptCount val="1"/>
                <c:pt idx="0">
                  <c:v>$25/MWh</c:v>
                </c:pt>
              </c:strCache>
            </c:strRef>
          </c:tx>
          <c:spPr>
            <a:solidFill>
              <a:schemeClr val="accent3"/>
            </a:solidFill>
            <a:ln>
              <a:noFill/>
            </a:ln>
            <a:effectLst/>
          </c:spPr>
          <c:invertIfNegative val="0"/>
          <c:cat>
            <c:strRef>
              <c:f>Biomass!$A$44:$A$48</c:f>
              <c:strCache>
                <c:ptCount val="5"/>
                <c:pt idx="0">
                  <c:v>BIO-P-STM-LO</c:v>
                </c:pt>
                <c:pt idx="1">
                  <c:v>BIO-P-STM-HI</c:v>
                </c:pt>
                <c:pt idx="2">
                  <c:v>BIO-P-OLGA-LO</c:v>
                </c:pt>
                <c:pt idx="3">
                  <c:v>BIO-P-OLGA-HI</c:v>
                </c:pt>
                <c:pt idx="4">
                  <c:v>BIO-G</c:v>
                </c:pt>
              </c:strCache>
            </c:strRef>
          </c:cat>
          <c:val>
            <c:numRef>
              <c:f>Biomass!$E$44:$E$48</c:f>
              <c:numCache>
                <c:formatCode>General</c:formatCode>
                <c:ptCount val="5"/>
                <c:pt idx="0">
                  <c:v>4.3600000000000003</c:v>
                </c:pt>
                <c:pt idx="1">
                  <c:v>6.17</c:v>
                </c:pt>
                <c:pt idx="2">
                  <c:v>6.04</c:v>
                </c:pt>
                <c:pt idx="3">
                  <c:v>9.2100000000000009</c:v>
                </c:pt>
                <c:pt idx="4">
                  <c:v>4.5199999999999996</c:v>
                </c:pt>
              </c:numCache>
            </c:numRef>
          </c:val>
          <c:extLst>
            <c:ext xmlns:c16="http://schemas.microsoft.com/office/drawing/2014/chart" uri="{C3380CC4-5D6E-409C-BE32-E72D297353CC}">
              <c16:uniqueId val="{00000002-95FC-45ED-8AA6-F115FDCF780F}"/>
            </c:ext>
          </c:extLst>
        </c:ser>
        <c:dLbls>
          <c:showLegendKey val="0"/>
          <c:showVal val="0"/>
          <c:showCatName val="0"/>
          <c:showSerName val="0"/>
          <c:showPercent val="0"/>
          <c:showBubbleSize val="0"/>
        </c:dLbls>
        <c:gapWidth val="182"/>
        <c:axId val="745295976"/>
        <c:axId val="745297056"/>
      </c:barChart>
      <c:catAx>
        <c:axId val="7452959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45297056"/>
        <c:crosses val="autoZero"/>
        <c:auto val="1"/>
        <c:lblAlgn val="ctr"/>
        <c:lblOffset val="100"/>
        <c:noMultiLvlLbl val="0"/>
      </c:catAx>
      <c:valAx>
        <c:axId val="745297056"/>
        <c:scaling>
          <c:orientation val="minMax"/>
          <c:max val="1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LCOH ($ /kg)</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4529597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Biomass!$J$43</c:f>
              <c:strCache>
                <c:ptCount val="1"/>
                <c:pt idx="0">
                  <c:v>$0/tCO2</c:v>
                </c:pt>
              </c:strCache>
            </c:strRef>
          </c:tx>
          <c:spPr>
            <a:solidFill>
              <a:schemeClr val="accent2"/>
            </a:solidFill>
            <a:ln>
              <a:noFill/>
            </a:ln>
            <a:effectLst/>
          </c:spPr>
          <c:invertIfNegative val="0"/>
          <c:cat>
            <c:strRef>
              <c:f>Biomass!$A$44:$A$48</c:f>
              <c:strCache>
                <c:ptCount val="5"/>
                <c:pt idx="0">
                  <c:v>BIO-P-STM-LO</c:v>
                </c:pt>
                <c:pt idx="1">
                  <c:v>BIO-P-STM-HI</c:v>
                </c:pt>
                <c:pt idx="2">
                  <c:v>BIO-P-OLGA-LO</c:v>
                </c:pt>
                <c:pt idx="3">
                  <c:v>BIO-P-OLGA-HI</c:v>
                </c:pt>
                <c:pt idx="4">
                  <c:v>BIO-G</c:v>
                </c:pt>
              </c:strCache>
            </c:strRef>
          </c:cat>
          <c:val>
            <c:numRef>
              <c:f>Biomass!$J$44:$J$48</c:f>
              <c:numCache>
                <c:formatCode>General</c:formatCode>
                <c:ptCount val="5"/>
                <c:pt idx="0">
                  <c:v>5.21</c:v>
                </c:pt>
                <c:pt idx="1">
                  <c:v>7.41</c:v>
                </c:pt>
                <c:pt idx="2">
                  <c:v>6.77</c:v>
                </c:pt>
                <c:pt idx="3">
                  <c:v>10.57</c:v>
                </c:pt>
                <c:pt idx="4">
                  <c:v>5.01</c:v>
                </c:pt>
              </c:numCache>
            </c:numRef>
          </c:val>
          <c:extLst>
            <c:ext xmlns:c16="http://schemas.microsoft.com/office/drawing/2014/chart" uri="{C3380CC4-5D6E-409C-BE32-E72D297353CC}">
              <c16:uniqueId val="{00000000-1F2D-46FE-AEA9-C7B2A14BCBB2}"/>
            </c:ext>
          </c:extLst>
        </c:ser>
        <c:ser>
          <c:idx val="1"/>
          <c:order val="1"/>
          <c:tx>
            <c:strRef>
              <c:f>Biomass!$I$43</c:f>
              <c:strCache>
                <c:ptCount val="1"/>
                <c:pt idx="0">
                  <c:v>$25/tCO2</c:v>
                </c:pt>
              </c:strCache>
            </c:strRef>
          </c:tx>
          <c:spPr>
            <a:solidFill>
              <a:srgbClr val="C00000"/>
            </a:solidFill>
            <a:ln>
              <a:noFill/>
            </a:ln>
            <a:effectLst/>
          </c:spPr>
          <c:invertIfNegative val="0"/>
          <c:cat>
            <c:strRef>
              <c:f>Biomass!$A$44:$A$48</c:f>
              <c:strCache>
                <c:ptCount val="5"/>
                <c:pt idx="0">
                  <c:v>BIO-P-STM-LO</c:v>
                </c:pt>
                <c:pt idx="1">
                  <c:v>BIO-P-STM-HI</c:v>
                </c:pt>
                <c:pt idx="2">
                  <c:v>BIO-P-OLGA-LO</c:v>
                </c:pt>
                <c:pt idx="3">
                  <c:v>BIO-P-OLGA-HI</c:v>
                </c:pt>
                <c:pt idx="4">
                  <c:v>BIO-G</c:v>
                </c:pt>
              </c:strCache>
            </c:strRef>
          </c:cat>
          <c:val>
            <c:numRef>
              <c:f>Biomass!$I$44:$I$48</c:f>
              <c:numCache>
                <c:formatCode>General</c:formatCode>
                <c:ptCount val="5"/>
                <c:pt idx="0">
                  <c:v>4.9400000000000004</c:v>
                </c:pt>
                <c:pt idx="1">
                  <c:v>6.89</c:v>
                </c:pt>
                <c:pt idx="2">
                  <c:v>6.38</c:v>
                </c:pt>
                <c:pt idx="3">
                  <c:v>9.6199999999999992</c:v>
                </c:pt>
                <c:pt idx="4">
                  <c:v>4.66</c:v>
                </c:pt>
              </c:numCache>
            </c:numRef>
          </c:val>
          <c:extLst>
            <c:ext xmlns:c16="http://schemas.microsoft.com/office/drawing/2014/chart" uri="{C3380CC4-5D6E-409C-BE32-E72D297353CC}">
              <c16:uniqueId val="{00000001-1F2D-46FE-AEA9-C7B2A14BCBB2}"/>
            </c:ext>
          </c:extLst>
        </c:ser>
        <c:ser>
          <c:idx val="0"/>
          <c:order val="2"/>
          <c:tx>
            <c:strRef>
              <c:f>Biomass!$H$43</c:f>
              <c:strCache>
                <c:ptCount val="1"/>
                <c:pt idx="0">
                  <c:v>$100/tCO2</c:v>
                </c:pt>
              </c:strCache>
            </c:strRef>
          </c:tx>
          <c:spPr>
            <a:solidFill>
              <a:schemeClr val="accent3"/>
            </a:solidFill>
            <a:ln>
              <a:noFill/>
            </a:ln>
            <a:effectLst/>
          </c:spPr>
          <c:invertIfNegative val="0"/>
          <c:cat>
            <c:strRef>
              <c:f>Biomass!$A$44:$A$48</c:f>
              <c:strCache>
                <c:ptCount val="5"/>
                <c:pt idx="0">
                  <c:v>BIO-P-STM-LO</c:v>
                </c:pt>
                <c:pt idx="1">
                  <c:v>BIO-P-STM-HI</c:v>
                </c:pt>
                <c:pt idx="2">
                  <c:v>BIO-P-OLGA-LO</c:v>
                </c:pt>
                <c:pt idx="3">
                  <c:v>BIO-P-OLGA-HI</c:v>
                </c:pt>
                <c:pt idx="4">
                  <c:v>BIO-G</c:v>
                </c:pt>
              </c:strCache>
            </c:strRef>
          </c:cat>
          <c:val>
            <c:numRef>
              <c:f>Biomass!$H$44:$H$48</c:f>
              <c:numCache>
                <c:formatCode>General</c:formatCode>
                <c:ptCount val="5"/>
                <c:pt idx="0">
                  <c:v>4.1399999999999997</c:v>
                </c:pt>
                <c:pt idx="1">
                  <c:v>5.32</c:v>
                </c:pt>
                <c:pt idx="2">
                  <c:v>5.18</c:v>
                </c:pt>
                <c:pt idx="3">
                  <c:v>6.8</c:v>
                </c:pt>
                <c:pt idx="4">
                  <c:v>3.62</c:v>
                </c:pt>
              </c:numCache>
            </c:numRef>
          </c:val>
          <c:extLst>
            <c:ext xmlns:c16="http://schemas.microsoft.com/office/drawing/2014/chart" uri="{C3380CC4-5D6E-409C-BE32-E72D297353CC}">
              <c16:uniqueId val="{00000002-1F2D-46FE-AEA9-C7B2A14BCBB2}"/>
            </c:ext>
          </c:extLst>
        </c:ser>
        <c:dLbls>
          <c:showLegendKey val="0"/>
          <c:showVal val="0"/>
          <c:showCatName val="0"/>
          <c:showSerName val="0"/>
          <c:showPercent val="0"/>
          <c:showBubbleSize val="0"/>
        </c:dLbls>
        <c:gapWidth val="182"/>
        <c:axId val="745312176"/>
        <c:axId val="745315056"/>
      </c:barChart>
      <c:catAx>
        <c:axId val="7453121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45315056"/>
        <c:crosses val="autoZero"/>
        <c:auto val="1"/>
        <c:lblAlgn val="ctr"/>
        <c:lblOffset val="100"/>
        <c:noMultiLvlLbl val="0"/>
      </c:catAx>
      <c:valAx>
        <c:axId val="74531505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LCOH ($ /kg)</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4531217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Electrolysis!$A$2</c:f>
              <c:strCache>
                <c:ptCount val="1"/>
                <c:pt idx="0">
                  <c:v>Equipment Packages</c:v>
                </c:pt>
              </c:strCache>
            </c:strRef>
          </c:tx>
          <c:spPr>
            <a:solidFill>
              <a:schemeClr val="accent1"/>
            </a:solidFill>
            <a:ln>
              <a:noFill/>
            </a:ln>
            <a:effectLst/>
          </c:spPr>
          <c:invertIfNegative val="0"/>
          <c:cat>
            <c:strRef>
              <c:f>Electrolysis!$B$1:$C$1</c:f>
              <c:strCache>
                <c:ptCount val="2"/>
                <c:pt idx="0">
                  <c:v>PEM</c:v>
                </c:pt>
                <c:pt idx="1">
                  <c:v>AE</c:v>
                </c:pt>
              </c:strCache>
            </c:strRef>
          </c:cat>
          <c:val>
            <c:numRef>
              <c:f>Electrolysis!$B$2:$C$2</c:f>
              <c:numCache>
                <c:formatCode>General</c:formatCode>
                <c:ptCount val="2"/>
                <c:pt idx="0">
                  <c:v>122</c:v>
                </c:pt>
                <c:pt idx="1">
                  <c:v>91</c:v>
                </c:pt>
              </c:numCache>
            </c:numRef>
          </c:val>
          <c:extLst>
            <c:ext xmlns:c16="http://schemas.microsoft.com/office/drawing/2014/chart" uri="{C3380CC4-5D6E-409C-BE32-E72D297353CC}">
              <c16:uniqueId val="{00000000-D05F-4EC7-B9B4-B074DCFB2A2E}"/>
            </c:ext>
          </c:extLst>
        </c:ser>
        <c:ser>
          <c:idx val="1"/>
          <c:order val="1"/>
          <c:tx>
            <c:strRef>
              <c:f>Electrolysis!$A$3</c:f>
              <c:strCache>
                <c:ptCount val="1"/>
                <c:pt idx="0">
                  <c:v>Total OSBL</c:v>
                </c:pt>
              </c:strCache>
            </c:strRef>
          </c:tx>
          <c:spPr>
            <a:solidFill>
              <a:schemeClr val="accent2"/>
            </a:solidFill>
            <a:ln>
              <a:noFill/>
            </a:ln>
            <a:effectLst/>
          </c:spPr>
          <c:invertIfNegative val="0"/>
          <c:cat>
            <c:strRef>
              <c:f>Electrolysis!$B$1:$C$1</c:f>
              <c:strCache>
                <c:ptCount val="2"/>
                <c:pt idx="0">
                  <c:v>PEM</c:v>
                </c:pt>
                <c:pt idx="1">
                  <c:v>AE</c:v>
                </c:pt>
              </c:strCache>
            </c:strRef>
          </c:cat>
          <c:val>
            <c:numRef>
              <c:f>Electrolysis!$B$3:$C$3</c:f>
              <c:numCache>
                <c:formatCode>General</c:formatCode>
                <c:ptCount val="2"/>
                <c:pt idx="0">
                  <c:v>28</c:v>
                </c:pt>
                <c:pt idx="1">
                  <c:v>21</c:v>
                </c:pt>
              </c:numCache>
            </c:numRef>
          </c:val>
          <c:extLst>
            <c:ext xmlns:c16="http://schemas.microsoft.com/office/drawing/2014/chart" uri="{C3380CC4-5D6E-409C-BE32-E72D297353CC}">
              <c16:uniqueId val="{00000001-D05F-4EC7-B9B4-B074DCFB2A2E}"/>
            </c:ext>
          </c:extLst>
        </c:ser>
        <c:ser>
          <c:idx val="2"/>
          <c:order val="2"/>
          <c:tx>
            <c:strRef>
              <c:f>Electrolysis!$A$4</c:f>
              <c:strCache>
                <c:ptCount val="1"/>
                <c:pt idx="0">
                  <c:v>Contingency + EPCM</c:v>
                </c:pt>
              </c:strCache>
            </c:strRef>
          </c:tx>
          <c:spPr>
            <a:solidFill>
              <a:schemeClr val="accent3"/>
            </a:solidFill>
            <a:ln>
              <a:noFill/>
            </a:ln>
            <a:effectLst/>
          </c:spPr>
          <c:invertIfNegative val="0"/>
          <c:cat>
            <c:strRef>
              <c:f>Electrolysis!$B$1:$C$1</c:f>
              <c:strCache>
                <c:ptCount val="2"/>
                <c:pt idx="0">
                  <c:v>PEM</c:v>
                </c:pt>
                <c:pt idx="1">
                  <c:v>AE</c:v>
                </c:pt>
              </c:strCache>
            </c:strRef>
          </c:cat>
          <c:val>
            <c:numRef>
              <c:f>Electrolysis!$B$4:$C$4</c:f>
              <c:numCache>
                <c:formatCode>General</c:formatCode>
                <c:ptCount val="2"/>
                <c:pt idx="0">
                  <c:v>18.3</c:v>
                </c:pt>
                <c:pt idx="1">
                  <c:v>13.65</c:v>
                </c:pt>
              </c:numCache>
            </c:numRef>
          </c:val>
          <c:extLst>
            <c:ext xmlns:c16="http://schemas.microsoft.com/office/drawing/2014/chart" uri="{C3380CC4-5D6E-409C-BE32-E72D297353CC}">
              <c16:uniqueId val="{00000002-D05F-4EC7-B9B4-B074DCFB2A2E}"/>
            </c:ext>
          </c:extLst>
        </c:ser>
        <c:ser>
          <c:idx val="3"/>
          <c:order val="3"/>
          <c:tx>
            <c:strRef>
              <c:f>Electrolysis!$A$5</c:f>
              <c:strCache>
                <c:ptCount val="1"/>
                <c:pt idx="0">
                  <c:v>Working + startup capital</c:v>
                </c:pt>
              </c:strCache>
            </c:strRef>
          </c:tx>
          <c:spPr>
            <a:solidFill>
              <a:schemeClr val="accent4"/>
            </a:solidFill>
            <a:ln>
              <a:noFill/>
            </a:ln>
            <a:effectLst/>
          </c:spPr>
          <c:invertIfNegative val="0"/>
          <c:cat>
            <c:strRef>
              <c:f>Electrolysis!$B$1:$C$1</c:f>
              <c:strCache>
                <c:ptCount val="2"/>
                <c:pt idx="0">
                  <c:v>PEM</c:v>
                </c:pt>
                <c:pt idx="1">
                  <c:v>AE</c:v>
                </c:pt>
              </c:strCache>
            </c:strRef>
          </c:cat>
          <c:val>
            <c:numRef>
              <c:f>Electrolysis!$B$5:$C$5</c:f>
              <c:numCache>
                <c:formatCode>General</c:formatCode>
                <c:ptCount val="2"/>
                <c:pt idx="0">
                  <c:v>17.080000000000002</c:v>
                </c:pt>
                <c:pt idx="1">
                  <c:v>12.740000000000002</c:v>
                </c:pt>
              </c:numCache>
            </c:numRef>
          </c:val>
          <c:extLst>
            <c:ext xmlns:c16="http://schemas.microsoft.com/office/drawing/2014/chart" uri="{C3380CC4-5D6E-409C-BE32-E72D297353CC}">
              <c16:uniqueId val="{00000003-D05F-4EC7-B9B4-B074DCFB2A2E}"/>
            </c:ext>
          </c:extLst>
        </c:ser>
        <c:dLbls>
          <c:showLegendKey val="0"/>
          <c:showVal val="0"/>
          <c:showCatName val="0"/>
          <c:showSerName val="0"/>
          <c:showPercent val="0"/>
          <c:showBubbleSize val="0"/>
        </c:dLbls>
        <c:gapWidth val="150"/>
        <c:overlap val="100"/>
        <c:axId val="314053632"/>
        <c:axId val="314055360"/>
      </c:barChart>
      <c:catAx>
        <c:axId val="3140536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314055360"/>
        <c:crosses val="autoZero"/>
        <c:auto val="1"/>
        <c:lblAlgn val="ctr"/>
        <c:lblOffset val="100"/>
        <c:noMultiLvlLbl val="0"/>
      </c:catAx>
      <c:valAx>
        <c:axId val="31405536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Capital Cost ($MM)</a:t>
                </a:r>
              </a:p>
            </c:rich>
          </c:tx>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3140536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Electrolysis!$A$9</c:f>
              <c:strCache>
                <c:ptCount val="1"/>
                <c:pt idx="0">
                  <c:v>Water + Electrolyte</c:v>
                </c:pt>
              </c:strCache>
            </c:strRef>
          </c:tx>
          <c:spPr>
            <a:solidFill>
              <a:schemeClr val="accent1"/>
            </a:solidFill>
            <a:ln>
              <a:noFill/>
            </a:ln>
            <a:effectLst/>
          </c:spPr>
          <c:invertIfNegative val="0"/>
          <c:cat>
            <c:strRef>
              <c:f>Electrolysis!$B$1:$C$1</c:f>
              <c:strCache>
                <c:ptCount val="2"/>
                <c:pt idx="0">
                  <c:v>PEM</c:v>
                </c:pt>
                <c:pt idx="1">
                  <c:v>AE</c:v>
                </c:pt>
              </c:strCache>
            </c:strRef>
          </c:cat>
          <c:val>
            <c:numRef>
              <c:f>Electrolysis!$B$9:$C$9</c:f>
              <c:numCache>
                <c:formatCode>General</c:formatCode>
                <c:ptCount val="2"/>
                <c:pt idx="0">
                  <c:v>0.03</c:v>
                </c:pt>
                <c:pt idx="1">
                  <c:v>0.03</c:v>
                </c:pt>
              </c:numCache>
            </c:numRef>
          </c:val>
          <c:extLst>
            <c:ext xmlns:c16="http://schemas.microsoft.com/office/drawing/2014/chart" uri="{C3380CC4-5D6E-409C-BE32-E72D297353CC}">
              <c16:uniqueId val="{00000000-8BB6-41E1-A7C7-EBC5C11D2A19}"/>
            </c:ext>
          </c:extLst>
        </c:ser>
        <c:ser>
          <c:idx val="1"/>
          <c:order val="1"/>
          <c:tx>
            <c:strRef>
              <c:f>Electrolysis!$A$10</c:f>
              <c:strCache>
                <c:ptCount val="1"/>
                <c:pt idx="0">
                  <c:v>Electricity</c:v>
                </c:pt>
              </c:strCache>
            </c:strRef>
          </c:tx>
          <c:spPr>
            <a:solidFill>
              <a:schemeClr val="accent2"/>
            </a:solidFill>
            <a:ln>
              <a:noFill/>
            </a:ln>
            <a:effectLst/>
          </c:spPr>
          <c:invertIfNegative val="0"/>
          <c:cat>
            <c:strRef>
              <c:f>Electrolysis!$B$1:$C$1</c:f>
              <c:strCache>
                <c:ptCount val="2"/>
                <c:pt idx="0">
                  <c:v>PEM</c:v>
                </c:pt>
                <c:pt idx="1">
                  <c:v>AE</c:v>
                </c:pt>
              </c:strCache>
            </c:strRef>
          </c:cat>
          <c:val>
            <c:numRef>
              <c:f>Electrolysis!$B$10:$C$10</c:f>
              <c:numCache>
                <c:formatCode>General</c:formatCode>
                <c:ptCount val="2"/>
                <c:pt idx="0">
                  <c:v>5</c:v>
                </c:pt>
                <c:pt idx="1">
                  <c:v>4.5999999999999996</c:v>
                </c:pt>
              </c:numCache>
            </c:numRef>
          </c:val>
          <c:extLst>
            <c:ext xmlns:c16="http://schemas.microsoft.com/office/drawing/2014/chart" uri="{C3380CC4-5D6E-409C-BE32-E72D297353CC}">
              <c16:uniqueId val="{00000001-8BB6-41E1-A7C7-EBC5C11D2A19}"/>
            </c:ext>
          </c:extLst>
        </c:ser>
        <c:ser>
          <c:idx val="2"/>
          <c:order val="2"/>
          <c:tx>
            <c:strRef>
              <c:f>Electrolysis!$A$11</c:f>
              <c:strCache>
                <c:ptCount val="1"/>
                <c:pt idx="0">
                  <c:v>Maintenance</c:v>
                </c:pt>
              </c:strCache>
            </c:strRef>
          </c:tx>
          <c:spPr>
            <a:solidFill>
              <a:schemeClr val="accent3"/>
            </a:solidFill>
            <a:ln>
              <a:noFill/>
            </a:ln>
            <a:effectLst/>
          </c:spPr>
          <c:invertIfNegative val="0"/>
          <c:cat>
            <c:strRef>
              <c:f>Electrolysis!$B$1:$C$1</c:f>
              <c:strCache>
                <c:ptCount val="2"/>
                <c:pt idx="0">
                  <c:v>PEM</c:v>
                </c:pt>
                <c:pt idx="1">
                  <c:v>AE</c:v>
                </c:pt>
              </c:strCache>
            </c:strRef>
          </c:cat>
          <c:val>
            <c:numRef>
              <c:f>Electrolysis!$B$11:$C$11</c:f>
              <c:numCache>
                <c:formatCode>General</c:formatCode>
                <c:ptCount val="2"/>
                <c:pt idx="0">
                  <c:v>0.6</c:v>
                </c:pt>
                <c:pt idx="1">
                  <c:v>0.55000000000000004</c:v>
                </c:pt>
              </c:numCache>
            </c:numRef>
          </c:val>
          <c:extLst>
            <c:ext xmlns:c16="http://schemas.microsoft.com/office/drawing/2014/chart" uri="{C3380CC4-5D6E-409C-BE32-E72D297353CC}">
              <c16:uniqueId val="{00000002-8BB6-41E1-A7C7-EBC5C11D2A19}"/>
            </c:ext>
          </c:extLst>
        </c:ser>
        <c:dLbls>
          <c:showLegendKey val="0"/>
          <c:showVal val="0"/>
          <c:showCatName val="0"/>
          <c:showSerName val="0"/>
          <c:showPercent val="0"/>
          <c:showBubbleSize val="0"/>
        </c:dLbls>
        <c:gapWidth val="150"/>
        <c:overlap val="100"/>
        <c:axId val="707115840"/>
        <c:axId val="707117568"/>
      </c:barChart>
      <c:catAx>
        <c:axId val="7071158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07117568"/>
        <c:crosses val="autoZero"/>
        <c:auto val="1"/>
        <c:lblAlgn val="ctr"/>
        <c:lblOffset val="100"/>
        <c:noMultiLvlLbl val="0"/>
      </c:catAx>
      <c:valAx>
        <c:axId val="7071175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Operating Cost ($/kg H</a:t>
                </a:r>
                <a:r>
                  <a:rPr lang="en-US" baseline="-25000"/>
                  <a:t>2</a:t>
                </a:r>
                <a:r>
                  <a:rPr lang="en-US"/>
                  <a:t>)</a:t>
                </a:r>
              </a:p>
            </c:rich>
          </c:tx>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071158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Electrolysis!$A$14</c:f>
              <c:strCache>
                <c:ptCount val="1"/>
                <c:pt idx="0">
                  <c:v>Variable cost</c:v>
                </c:pt>
              </c:strCache>
            </c:strRef>
          </c:tx>
          <c:spPr>
            <a:solidFill>
              <a:schemeClr val="accent1"/>
            </a:solidFill>
            <a:ln>
              <a:noFill/>
            </a:ln>
            <a:effectLst/>
          </c:spPr>
          <c:invertIfNegative val="0"/>
          <c:cat>
            <c:numRef>
              <c:f>Electrolysis!$D$1:$E$1</c:f>
              <c:numCache>
                <c:formatCode>General</c:formatCode>
                <c:ptCount val="2"/>
              </c:numCache>
            </c:numRef>
          </c:cat>
          <c:val>
            <c:numRef>
              <c:f>Electrolysis!$D$14:$E$14</c:f>
              <c:numCache>
                <c:formatCode>General</c:formatCode>
                <c:ptCount val="2"/>
                <c:pt idx="0">
                  <c:v>4.6024500000000002</c:v>
                </c:pt>
                <c:pt idx="1">
                  <c:v>4.2364500000000005</c:v>
                </c:pt>
              </c:numCache>
            </c:numRef>
          </c:val>
          <c:extLst>
            <c:ext xmlns:c16="http://schemas.microsoft.com/office/drawing/2014/chart" uri="{C3380CC4-5D6E-409C-BE32-E72D297353CC}">
              <c16:uniqueId val="{00000000-1026-463E-9B23-5A505201D8D6}"/>
            </c:ext>
          </c:extLst>
        </c:ser>
        <c:ser>
          <c:idx val="1"/>
          <c:order val="1"/>
          <c:tx>
            <c:strRef>
              <c:f>Electrolysis!$A$15</c:f>
              <c:strCache>
                <c:ptCount val="1"/>
                <c:pt idx="0">
                  <c:v>Fixed operation cost</c:v>
                </c:pt>
              </c:strCache>
            </c:strRef>
          </c:tx>
          <c:spPr>
            <a:solidFill>
              <a:schemeClr val="accent2"/>
            </a:solidFill>
            <a:ln>
              <a:noFill/>
            </a:ln>
            <a:effectLst/>
          </c:spPr>
          <c:invertIfNegative val="0"/>
          <c:cat>
            <c:numRef>
              <c:f>Electrolysis!$D$1:$E$1</c:f>
              <c:numCache>
                <c:formatCode>General</c:formatCode>
                <c:ptCount val="2"/>
              </c:numCache>
            </c:numRef>
          </c:cat>
          <c:val>
            <c:numRef>
              <c:f>Electrolysis!$D$15:$E$15</c:f>
              <c:numCache>
                <c:formatCode>General</c:formatCode>
                <c:ptCount val="2"/>
                <c:pt idx="0">
                  <c:v>0.54900000000000004</c:v>
                </c:pt>
                <c:pt idx="1">
                  <c:v>0.50325000000000009</c:v>
                </c:pt>
              </c:numCache>
            </c:numRef>
          </c:val>
          <c:extLst>
            <c:ext xmlns:c16="http://schemas.microsoft.com/office/drawing/2014/chart" uri="{C3380CC4-5D6E-409C-BE32-E72D297353CC}">
              <c16:uniqueId val="{00000001-1026-463E-9B23-5A505201D8D6}"/>
            </c:ext>
          </c:extLst>
        </c:ser>
        <c:ser>
          <c:idx val="2"/>
          <c:order val="2"/>
          <c:tx>
            <c:strRef>
              <c:f>Electrolysis!$A$16</c:f>
              <c:strCache>
                <c:ptCount val="1"/>
                <c:pt idx="0">
                  <c:v>Annual capital cost</c:v>
                </c:pt>
              </c:strCache>
            </c:strRef>
          </c:tx>
          <c:spPr>
            <a:solidFill>
              <a:schemeClr val="accent3"/>
            </a:solidFill>
            <a:ln>
              <a:noFill/>
            </a:ln>
            <a:effectLst/>
          </c:spPr>
          <c:invertIfNegative val="0"/>
          <c:cat>
            <c:numRef>
              <c:f>Electrolysis!$D$1:$E$1</c:f>
              <c:numCache>
                <c:formatCode>General</c:formatCode>
                <c:ptCount val="2"/>
              </c:numCache>
            </c:numRef>
          </c:cat>
          <c:val>
            <c:numRef>
              <c:f>Electrolysis!$D$16:$E$16</c:f>
              <c:numCache>
                <c:formatCode>General</c:formatCode>
                <c:ptCount val="2"/>
                <c:pt idx="0">
                  <c:v>1.2444000000000002</c:v>
                </c:pt>
                <c:pt idx="1">
                  <c:v>1.0980000000000001</c:v>
                </c:pt>
              </c:numCache>
            </c:numRef>
          </c:val>
          <c:extLst>
            <c:ext xmlns:c16="http://schemas.microsoft.com/office/drawing/2014/chart" uri="{C3380CC4-5D6E-409C-BE32-E72D297353CC}">
              <c16:uniqueId val="{00000002-1026-463E-9B23-5A505201D8D6}"/>
            </c:ext>
          </c:extLst>
        </c:ser>
        <c:ser>
          <c:idx val="3"/>
          <c:order val="3"/>
          <c:tx>
            <c:strRef>
              <c:f>Electrolysis!$A$17</c:f>
              <c:strCache>
                <c:ptCount val="1"/>
                <c:pt idx="0">
                  <c:v>Finance cost</c:v>
                </c:pt>
              </c:strCache>
            </c:strRef>
          </c:tx>
          <c:spPr>
            <a:solidFill>
              <a:schemeClr val="accent4"/>
            </a:solidFill>
            <a:ln>
              <a:noFill/>
            </a:ln>
            <a:effectLst/>
          </c:spPr>
          <c:invertIfNegative val="0"/>
          <c:cat>
            <c:numRef>
              <c:f>Electrolysis!$D$1:$E$1</c:f>
              <c:numCache>
                <c:formatCode>General</c:formatCode>
                <c:ptCount val="2"/>
              </c:numCache>
            </c:numRef>
          </c:cat>
          <c:val>
            <c:numRef>
              <c:f>Electrolysis!$D$17:$E$17</c:f>
              <c:numCache>
                <c:formatCode>General</c:formatCode>
                <c:ptCount val="2"/>
                <c:pt idx="0">
                  <c:v>0.59414999999999907</c:v>
                </c:pt>
                <c:pt idx="1">
                  <c:v>0.54229999999999912</c:v>
                </c:pt>
              </c:numCache>
            </c:numRef>
          </c:val>
          <c:extLst>
            <c:ext xmlns:c16="http://schemas.microsoft.com/office/drawing/2014/chart" uri="{C3380CC4-5D6E-409C-BE32-E72D297353CC}">
              <c16:uniqueId val="{00000003-1026-463E-9B23-5A505201D8D6}"/>
            </c:ext>
          </c:extLst>
        </c:ser>
        <c:dLbls>
          <c:showLegendKey val="0"/>
          <c:showVal val="0"/>
          <c:showCatName val="0"/>
          <c:showSerName val="0"/>
          <c:showPercent val="0"/>
          <c:showBubbleSize val="0"/>
        </c:dLbls>
        <c:gapWidth val="150"/>
        <c:overlap val="100"/>
        <c:axId val="314118064"/>
        <c:axId val="314120336"/>
      </c:barChart>
      <c:catAx>
        <c:axId val="3141180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314120336"/>
        <c:crosses val="autoZero"/>
        <c:auto val="1"/>
        <c:lblAlgn val="ctr"/>
        <c:lblOffset val="100"/>
        <c:noMultiLvlLbl val="0"/>
      </c:catAx>
      <c:valAx>
        <c:axId val="31412033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LCOH ($/kg H2)</a:t>
                </a:r>
              </a:p>
            </c:rich>
          </c:tx>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3141180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userShapes r:id="rId4"/>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Electrolysis!$D$22</c:f>
              <c:strCache>
                <c:ptCount val="1"/>
                <c:pt idx="0">
                  <c:v>50%</c:v>
                </c:pt>
              </c:strCache>
            </c:strRef>
          </c:tx>
          <c:spPr>
            <a:solidFill>
              <a:schemeClr val="accent2"/>
            </a:solidFill>
            <a:ln>
              <a:noFill/>
            </a:ln>
            <a:effectLst/>
          </c:spPr>
          <c:invertIfNegative val="0"/>
          <c:cat>
            <c:strRef>
              <c:f>Electrolysis!$A$23:$A$24</c:f>
              <c:strCache>
                <c:ptCount val="2"/>
                <c:pt idx="0">
                  <c:v>PEM</c:v>
                </c:pt>
                <c:pt idx="1">
                  <c:v>AE</c:v>
                </c:pt>
              </c:strCache>
            </c:strRef>
          </c:cat>
          <c:val>
            <c:numRef>
              <c:f>Electrolysis!$D$23:$D$24</c:f>
              <c:numCache>
                <c:formatCode>General</c:formatCode>
                <c:ptCount val="2"/>
                <c:pt idx="0">
                  <c:v>7.67</c:v>
                </c:pt>
                <c:pt idx="1">
                  <c:v>6.9799999999999995</c:v>
                </c:pt>
              </c:numCache>
            </c:numRef>
          </c:val>
          <c:extLst>
            <c:ext xmlns:c16="http://schemas.microsoft.com/office/drawing/2014/chart" uri="{C3380CC4-5D6E-409C-BE32-E72D297353CC}">
              <c16:uniqueId val="{00000000-B29E-404C-B9B8-290D41F6E5E9}"/>
            </c:ext>
          </c:extLst>
        </c:ser>
        <c:ser>
          <c:idx val="1"/>
          <c:order val="1"/>
          <c:tx>
            <c:strRef>
              <c:f>Electrolysis!$C$22</c:f>
              <c:strCache>
                <c:ptCount val="1"/>
                <c:pt idx="0">
                  <c:v>Base</c:v>
                </c:pt>
              </c:strCache>
            </c:strRef>
          </c:tx>
          <c:spPr>
            <a:solidFill>
              <a:srgbClr val="C00000"/>
            </a:solidFill>
            <a:ln>
              <a:noFill/>
            </a:ln>
            <a:effectLst/>
          </c:spPr>
          <c:invertIfNegative val="0"/>
          <c:cat>
            <c:strRef>
              <c:f>Electrolysis!$A$23:$A$24</c:f>
              <c:strCache>
                <c:ptCount val="2"/>
                <c:pt idx="0">
                  <c:v>PEM</c:v>
                </c:pt>
                <c:pt idx="1">
                  <c:v>AE</c:v>
                </c:pt>
              </c:strCache>
            </c:strRef>
          </c:cat>
          <c:val>
            <c:numRef>
              <c:f>Electrolysis!$C$23:$C$24</c:f>
              <c:numCache>
                <c:formatCode>General</c:formatCode>
                <c:ptCount val="2"/>
                <c:pt idx="0">
                  <c:v>6.99</c:v>
                </c:pt>
                <c:pt idx="1">
                  <c:v>6.38</c:v>
                </c:pt>
              </c:numCache>
            </c:numRef>
          </c:val>
          <c:extLst>
            <c:ext xmlns:c16="http://schemas.microsoft.com/office/drawing/2014/chart" uri="{C3380CC4-5D6E-409C-BE32-E72D297353CC}">
              <c16:uniqueId val="{00000001-B29E-404C-B9B8-290D41F6E5E9}"/>
            </c:ext>
          </c:extLst>
        </c:ser>
        <c:ser>
          <c:idx val="0"/>
          <c:order val="2"/>
          <c:tx>
            <c:strRef>
              <c:f>Electrolysis!$B$22</c:f>
              <c:strCache>
                <c:ptCount val="1"/>
                <c:pt idx="0">
                  <c:v>-30%</c:v>
                </c:pt>
              </c:strCache>
            </c:strRef>
          </c:tx>
          <c:spPr>
            <a:solidFill>
              <a:schemeClr val="accent3"/>
            </a:solidFill>
            <a:ln>
              <a:noFill/>
            </a:ln>
            <a:effectLst/>
          </c:spPr>
          <c:invertIfNegative val="0"/>
          <c:cat>
            <c:strRef>
              <c:f>Electrolysis!$A$23:$A$24</c:f>
              <c:strCache>
                <c:ptCount val="2"/>
                <c:pt idx="0">
                  <c:v>PEM</c:v>
                </c:pt>
                <c:pt idx="1">
                  <c:v>AE</c:v>
                </c:pt>
              </c:strCache>
            </c:strRef>
          </c:cat>
          <c:val>
            <c:numRef>
              <c:f>Electrolysis!$B$23:$B$24</c:f>
              <c:numCache>
                <c:formatCode>General</c:formatCode>
                <c:ptCount val="2"/>
                <c:pt idx="0">
                  <c:v>6.5819999999999999</c:v>
                </c:pt>
                <c:pt idx="1">
                  <c:v>6.02</c:v>
                </c:pt>
              </c:numCache>
            </c:numRef>
          </c:val>
          <c:extLst>
            <c:ext xmlns:c16="http://schemas.microsoft.com/office/drawing/2014/chart" uri="{C3380CC4-5D6E-409C-BE32-E72D297353CC}">
              <c16:uniqueId val="{00000002-B29E-404C-B9B8-290D41F6E5E9}"/>
            </c:ext>
          </c:extLst>
        </c:ser>
        <c:dLbls>
          <c:showLegendKey val="0"/>
          <c:showVal val="0"/>
          <c:showCatName val="0"/>
          <c:showSerName val="0"/>
          <c:showPercent val="0"/>
          <c:showBubbleSize val="0"/>
        </c:dLbls>
        <c:gapWidth val="182"/>
        <c:axId val="492389584"/>
        <c:axId val="492391312"/>
      </c:barChart>
      <c:catAx>
        <c:axId val="49238958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2391312"/>
        <c:crosses val="autoZero"/>
        <c:auto val="1"/>
        <c:lblAlgn val="ctr"/>
        <c:lblOffset val="100"/>
        <c:noMultiLvlLbl val="0"/>
      </c:catAx>
      <c:valAx>
        <c:axId val="49239131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LCOH ($/kg)</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2389584"/>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Electrolysis!$G$22</c:f>
              <c:strCache>
                <c:ptCount val="1"/>
                <c:pt idx="0">
                  <c:v>$128/MWh</c:v>
                </c:pt>
              </c:strCache>
            </c:strRef>
          </c:tx>
          <c:spPr>
            <a:solidFill>
              <a:schemeClr val="accent2"/>
            </a:solidFill>
            <a:ln>
              <a:noFill/>
            </a:ln>
            <a:effectLst/>
          </c:spPr>
          <c:invertIfNegative val="0"/>
          <c:cat>
            <c:strRef>
              <c:f>Electrolysis!$A$23:$A$24</c:f>
              <c:strCache>
                <c:ptCount val="2"/>
                <c:pt idx="0">
                  <c:v>PEM</c:v>
                </c:pt>
                <c:pt idx="1">
                  <c:v>AE</c:v>
                </c:pt>
              </c:strCache>
            </c:strRef>
          </c:cat>
          <c:val>
            <c:numRef>
              <c:f>Electrolysis!$G$23:$G$24</c:f>
              <c:numCache>
                <c:formatCode>General</c:formatCode>
                <c:ptCount val="2"/>
                <c:pt idx="0">
                  <c:v>9.5194117647058825</c:v>
                </c:pt>
                <c:pt idx="1">
                  <c:v>8.7070588235294117</c:v>
                </c:pt>
              </c:numCache>
            </c:numRef>
          </c:val>
          <c:extLst>
            <c:ext xmlns:c16="http://schemas.microsoft.com/office/drawing/2014/chart" uri="{C3380CC4-5D6E-409C-BE32-E72D297353CC}">
              <c16:uniqueId val="{00000000-8A2C-478E-A036-23716262DBC5}"/>
            </c:ext>
          </c:extLst>
        </c:ser>
        <c:ser>
          <c:idx val="1"/>
          <c:order val="1"/>
          <c:tx>
            <c:strRef>
              <c:f>Electrolysis!$F$22</c:f>
              <c:strCache>
                <c:ptCount val="1"/>
                <c:pt idx="0">
                  <c:v>$85/MWh</c:v>
                </c:pt>
              </c:strCache>
            </c:strRef>
          </c:tx>
          <c:spPr>
            <a:solidFill>
              <a:srgbClr val="C00000"/>
            </a:solidFill>
            <a:ln>
              <a:noFill/>
            </a:ln>
            <a:effectLst/>
          </c:spPr>
          <c:invertIfNegative val="0"/>
          <c:cat>
            <c:strRef>
              <c:f>Electrolysis!$A$23:$A$24</c:f>
              <c:strCache>
                <c:ptCount val="2"/>
                <c:pt idx="0">
                  <c:v>PEM</c:v>
                </c:pt>
                <c:pt idx="1">
                  <c:v>AE</c:v>
                </c:pt>
              </c:strCache>
            </c:strRef>
          </c:cat>
          <c:val>
            <c:numRef>
              <c:f>Electrolysis!$F$23:$F$24</c:f>
              <c:numCache>
                <c:formatCode>General</c:formatCode>
                <c:ptCount val="2"/>
                <c:pt idx="0">
                  <c:v>6.99</c:v>
                </c:pt>
                <c:pt idx="1">
                  <c:v>6.38</c:v>
                </c:pt>
              </c:numCache>
            </c:numRef>
          </c:val>
          <c:extLst>
            <c:ext xmlns:c16="http://schemas.microsoft.com/office/drawing/2014/chart" uri="{C3380CC4-5D6E-409C-BE32-E72D297353CC}">
              <c16:uniqueId val="{00000001-8A2C-478E-A036-23716262DBC5}"/>
            </c:ext>
          </c:extLst>
        </c:ser>
        <c:ser>
          <c:idx val="0"/>
          <c:order val="2"/>
          <c:tx>
            <c:strRef>
              <c:f>Electrolysis!$E$22</c:f>
              <c:strCache>
                <c:ptCount val="1"/>
                <c:pt idx="0">
                  <c:v>$25/MWh</c:v>
                </c:pt>
              </c:strCache>
            </c:strRef>
          </c:tx>
          <c:spPr>
            <a:solidFill>
              <a:schemeClr val="accent3"/>
            </a:solidFill>
            <a:ln>
              <a:noFill/>
            </a:ln>
            <a:effectLst/>
          </c:spPr>
          <c:invertIfNegative val="0"/>
          <c:cat>
            <c:strRef>
              <c:f>Electrolysis!$A$23:$A$24</c:f>
              <c:strCache>
                <c:ptCount val="2"/>
                <c:pt idx="0">
                  <c:v>PEM</c:v>
                </c:pt>
                <c:pt idx="1">
                  <c:v>AE</c:v>
                </c:pt>
              </c:strCache>
            </c:strRef>
          </c:cat>
          <c:val>
            <c:numRef>
              <c:f>Electrolysis!$E$23:$E$24</c:f>
              <c:numCache>
                <c:formatCode>General</c:formatCode>
                <c:ptCount val="2"/>
                <c:pt idx="0">
                  <c:v>3.4605882352941171</c:v>
                </c:pt>
                <c:pt idx="1">
                  <c:v>3.1329411764705881</c:v>
                </c:pt>
              </c:numCache>
            </c:numRef>
          </c:val>
          <c:extLst>
            <c:ext xmlns:c16="http://schemas.microsoft.com/office/drawing/2014/chart" uri="{C3380CC4-5D6E-409C-BE32-E72D297353CC}">
              <c16:uniqueId val="{00000002-8A2C-478E-A036-23716262DBC5}"/>
            </c:ext>
          </c:extLst>
        </c:ser>
        <c:dLbls>
          <c:showLegendKey val="0"/>
          <c:showVal val="0"/>
          <c:showCatName val="0"/>
          <c:showSerName val="0"/>
          <c:showPercent val="0"/>
          <c:showBubbleSize val="0"/>
        </c:dLbls>
        <c:gapWidth val="182"/>
        <c:axId val="314359808"/>
        <c:axId val="314361808"/>
      </c:barChart>
      <c:catAx>
        <c:axId val="31435980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314361808"/>
        <c:crosses val="autoZero"/>
        <c:auto val="1"/>
        <c:lblAlgn val="ctr"/>
        <c:lblOffset val="100"/>
        <c:noMultiLvlLbl val="0"/>
      </c:catAx>
      <c:valAx>
        <c:axId val="31436180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LCOH ($/kg)</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314359808"/>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Electrolysis!$D$44</c:f>
              <c:strCache>
                <c:ptCount val="1"/>
                <c:pt idx="0">
                  <c:v>Solar Thermal</c:v>
                </c:pt>
              </c:strCache>
            </c:strRef>
          </c:tx>
          <c:spPr>
            <a:solidFill>
              <a:schemeClr val="accent2"/>
            </a:solidFill>
            <a:ln>
              <a:noFill/>
            </a:ln>
            <a:effectLst/>
          </c:spPr>
          <c:invertIfNegative val="0"/>
          <c:cat>
            <c:strRef>
              <c:f>Electrolysis!$A$47:$A$48</c:f>
              <c:strCache>
                <c:ptCount val="2"/>
                <c:pt idx="0">
                  <c:v>PEM</c:v>
                </c:pt>
                <c:pt idx="1">
                  <c:v>AE</c:v>
                </c:pt>
              </c:strCache>
            </c:strRef>
          </c:cat>
          <c:val>
            <c:numRef>
              <c:f>Electrolysis!$D$54:$D$55</c:f>
              <c:numCache>
                <c:formatCode>0.00</c:formatCode>
                <c:ptCount val="2"/>
                <c:pt idx="0">
                  <c:v>11.880695187165777</c:v>
                </c:pt>
                <c:pt idx="1">
                  <c:v>10.837048503611971</c:v>
                </c:pt>
              </c:numCache>
            </c:numRef>
          </c:val>
          <c:extLst>
            <c:ext xmlns:c16="http://schemas.microsoft.com/office/drawing/2014/chart" uri="{C3380CC4-5D6E-409C-BE32-E72D297353CC}">
              <c16:uniqueId val="{00000000-0858-4A55-948A-05F2F2854ACB}"/>
            </c:ext>
          </c:extLst>
        </c:ser>
        <c:ser>
          <c:idx val="4"/>
          <c:order val="1"/>
          <c:tx>
            <c:strRef>
              <c:f>Electrolysis!$F$44</c:f>
              <c:strCache>
                <c:ptCount val="1"/>
                <c:pt idx="0">
                  <c:v>Offshore Wind</c:v>
                </c:pt>
              </c:strCache>
            </c:strRef>
          </c:tx>
          <c:spPr>
            <a:solidFill>
              <a:schemeClr val="tx2"/>
            </a:solidFill>
            <a:ln>
              <a:noFill/>
            </a:ln>
            <a:effectLst/>
          </c:spPr>
          <c:invertIfNegative val="0"/>
          <c:cat>
            <c:strRef>
              <c:f>Electrolysis!$A$47:$A$48</c:f>
              <c:strCache>
                <c:ptCount val="2"/>
                <c:pt idx="0">
                  <c:v>PEM</c:v>
                </c:pt>
                <c:pt idx="1">
                  <c:v>AE</c:v>
                </c:pt>
              </c:strCache>
            </c:strRef>
          </c:cat>
          <c:val>
            <c:numRef>
              <c:f>Electrolysis!$F$54:$F$55</c:f>
              <c:numCache>
                <c:formatCode>0.00</c:formatCode>
                <c:ptCount val="2"/>
                <c:pt idx="0">
                  <c:v>8.3241176470588236</c:v>
                </c:pt>
                <c:pt idx="1">
                  <c:v>7.5698864809081527</c:v>
                </c:pt>
              </c:numCache>
            </c:numRef>
          </c:val>
          <c:extLst>
            <c:ext xmlns:c16="http://schemas.microsoft.com/office/drawing/2014/chart" uri="{C3380CC4-5D6E-409C-BE32-E72D297353CC}">
              <c16:uniqueId val="{00000001-0858-4A55-948A-05F2F2854ACB}"/>
            </c:ext>
          </c:extLst>
        </c:ser>
        <c:ser>
          <c:idx val="1"/>
          <c:order val="2"/>
          <c:tx>
            <c:strRef>
              <c:f>Electrolysis!$C$44</c:f>
              <c:strCache>
                <c:ptCount val="1"/>
                <c:pt idx="0">
                  <c:v>Solar PV</c:v>
                </c:pt>
              </c:strCache>
            </c:strRef>
          </c:tx>
          <c:spPr>
            <a:solidFill>
              <a:schemeClr val="accent4"/>
            </a:solidFill>
            <a:ln>
              <a:noFill/>
            </a:ln>
            <a:effectLst/>
          </c:spPr>
          <c:invertIfNegative val="0"/>
          <c:cat>
            <c:strRef>
              <c:f>Electrolysis!$A$47:$A$48</c:f>
              <c:strCache>
                <c:ptCount val="2"/>
                <c:pt idx="0">
                  <c:v>PEM</c:v>
                </c:pt>
                <c:pt idx="1">
                  <c:v>AE</c:v>
                </c:pt>
              </c:strCache>
            </c:strRef>
          </c:cat>
          <c:val>
            <c:numRef>
              <c:f>Electrolysis!$C$54:$C$55</c:f>
              <c:numCache>
                <c:formatCode>0.00</c:formatCode>
                <c:ptCount val="2"/>
                <c:pt idx="0">
                  <c:v>7.5303208556149732</c:v>
                </c:pt>
                <c:pt idx="1">
                  <c:v>6.7667079463364281</c:v>
                </c:pt>
              </c:numCache>
            </c:numRef>
          </c:val>
          <c:extLst>
            <c:ext xmlns:c16="http://schemas.microsoft.com/office/drawing/2014/chart" uri="{C3380CC4-5D6E-409C-BE32-E72D297353CC}">
              <c16:uniqueId val="{00000002-0858-4A55-948A-05F2F2854ACB}"/>
            </c:ext>
          </c:extLst>
        </c:ser>
        <c:ser>
          <c:idx val="0"/>
          <c:order val="3"/>
          <c:tx>
            <c:strRef>
              <c:f>Electrolysis!$B$44</c:f>
              <c:strCache>
                <c:ptCount val="1"/>
                <c:pt idx="0">
                  <c:v>Grid</c:v>
                </c:pt>
              </c:strCache>
            </c:strRef>
          </c:tx>
          <c:spPr>
            <a:solidFill>
              <a:srgbClr val="C00000"/>
            </a:solidFill>
            <a:ln>
              <a:noFill/>
            </a:ln>
            <a:effectLst/>
          </c:spPr>
          <c:invertIfNegative val="0"/>
          <c:cat>
            <c:strRef>
              <c:f>Electrolysis!$A$47:$A$48</c:f>
              <c:strCache>
                <c:ptCount val="2"/>
                <c:pt idx="0">
                  <c:v>PEM</c:v>
                </c:pt>
                <c:pt idx="1">
                  <c:v>AE</c:v>
                </c:pt>
              </c:strCache>
            </c:strRef>
          </c:cat>
          <c:val>
            <c:numRef>
              <c:f>Electrolysis!$B$54:$B$55</c:f>
              <c:numCache>
                <c:formatCode>General</c:formatCode>
                <c:ptCount val="2"/>
                <c:pt idx="0">
                  <c:v>6.99</c:v>
                </c:pt>
                <c:pt idx="1">
                  <c:v>6.38</c:v>
                </c:pt>
              </c:numCache>
            </c:numRef>
          </c:val>
          <c:extLst>
            <c:ext xmlns:c16="http://schemas.microsoft.com/office/drawing/2014/chart" uri="{C3380CC4-5D6E-409C-BE32-E72D297353CC}">
              <c16:uniqueId val="{00000003-0858-4A55-948A-05F2F2854ACB}"/>
            </c:ext>
          </c:extLst>
        </c:ser>
        <c:ser>
          <c:idx val="3"/>
          <c:order val="4"/>
          <c:tx>
            <c:strRef>
              <c:f>Electrolysis!$E$44</c:f>
              <c:strCache>
                <c:ptCount val="1"/>
                <c:pt idx="0">
                  <c:v>Onshore Wind</c:v>
                </c:pt>
              </c:strCache>
            </c:strRef>
          </c:tx>
          <c:spPr>
            <a:solidFill>
              <a:schemeClr val="accent1"/>
            </a:solidFill>
            <a:ln>
              <a:noFill/>
            </a:ln>
            <a:effectLst/>
          </c:spPr>
          <c:invertIfNegative val="0"/>
          <c:cat>
            <c:strRef>
              <c:f>Electrolysis!$A$47:$A$48</c:f>
              <c:strCache>
                <c:ptCount val="2"/>
                <c:pt idx="0">
                  <c:v>PEM</c:v>
                </c:pt>
                <c:pt idx="1">
                  <c:v>AE</c:v>
                </c:pt>
              </c:strCache>
            </c:strRef>
          </c:cat>
          <c:val>
            <c:numRef>
              <c:f>Electrolysis!$E$54:$E$55</c:f>
              <c:numCache>
                <c:formatCode>0.00</c:formatCode>
                <c:ptCount val="2"/>
                <c:pt idx="0">
                  <c:v>6.1934224598930481</c:v>
                </c:pt>
                <c:pt idx="1">
                  <c:v>5.5907327141382872</c:v>
                </c:pt>
              </c:numCache>
            </c:numRef>
          </c:val>
          <c:extLst>
            <c:ext xmlns:c16="http://schemas.microsoft.com/office/drawing/2014/chart" uri="{C3380CC4-5D6E-409C-BE32-E72D297353CC}">
              <c16:uniqueId val="{00000004-0858-4A55-948A-05F2F2854ACB}"/>
            </c:ext>
          </c:extLst>
        </c:ser>
        <c:dLbls>
          <c:showLegendKey val="0"/>
          <c:showVal val="0"/>
          <c:showCatName val="0"/>
          <c:showSerName val="0"/>
          <c:showPercent val="0"/>
          <c:showBubbleSize val="0"/>
        </c:dLbls>
        <c:gapWidth val="182"/>
        <c:axId val="743262728"/>
        <c:axId val="743259848"/>
      </c:barChart>
      <c:catAx>
        <c:axId val="7432627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43259848"/>
        <c:crosses val="autoZero"/>
        <c:auto val="1"/>
        <c:lblAlgn val="ctr"/>
        <c:lblOffset val="100"/>
        <c:noMultiLvlLbl val="0"/>
      </c:catAx>
      <c:valAx>
        <c:axId val="74325984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LCOH ($/kg)</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43262728"/>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966741615952912"/>
          <c:y val="5.0925925925925923E-2"/>
          <c:w val="0.86607679552735073"/>
          <c:h val="0.61945027704870237"/>
        </c:manualLayout>
      </c:layout>
      <c:barChart>
        <c:barDir val="col"/>
        <c:grouping val="stacked"/>
        <c:varyColors val="0"/>
        <c:ser>
          <c:idx val="0"/>
          <c:order val="0"/>
          <c:tx>
            <c:strRef>
              <c:f>Carriers!$A$13</c:f>
              <c:strCache>
                <c:ptCount val="1"/>
                <c:pt idx="0">
                  <c:v>Air Separation Unit</c:v>
                </c:pt>
              </c:strCache>
            </c:strRef>
          </c:tx>
          <c:spPr>
            <a:solidFill>
              <a:schemeClr val="accent1"/>
            </a:solidFill>
            <a:ln>
              <a:noFill/>
            </a:ln>
            <a:effectLst/>
          </c:spPr>
          <c:invertIfNegative val="0"/>
          <c:cat>
            <c:strRef>
              <c:f>Carriers!$B$12:$D$12</c:f>
              <c:strCache>
                <c:ptCount val="3"/>
                <c:pt idx="0">
                  <c:v>Ammonia</c:v>
                </c:pt>
                <c:pt idx="1">
                  <c:v>Methanol</c:v>
                </c:pt>
                <c:pt idx="2">
                  <c:v>Liquid Hydrogen</c:v>
                </c:pt>
              </c:strCache>
            </c:strRef>
          </c:cat>
          <c:val>
            <c:numRef>
              <c:f>Carriers!$B$13:$D$13</c:f>
              <c:numCache>
                <c:formatCode>General</c:formatCode>
                <c:ptCount val="3"/>
                <c:pt idx="0">
                  <c:v>19.170000000000002</c:v>
                </c:pt>
              </c:numCache>
            </c:numRef>
          </c:val>
          <c:extLst>
            <c:ext xmlns:c16="http://schemas.microsoft.com/office/drawing/2014/chart" uri="{C3380CC4-5D6E-409C-BE32-E72D297353CC}">
              <c16:uniqueId val="{00000000-EE16-4F0C-BAB0-4C72D8763C14}"/>
            </c:ext>
          </c:extLst>
        </c:ser>
        <c:ser>
          <c:idx val="1"/>
          <c:order val="1"/>
          <c:tx>
            <c:strRef>
              <c:f>Carriers!$A$14</c:f>
              <c:strCache>
                <c:ptCount val="1"/>
                <c:pt idx="0">
                  <c:v>Reactor</c:v>
                </c:pt>
              </c:strCache>
            </c:strRef>
          </c:tx>
          <c:spPr>
            <a:solidFill>
              <a:schemeClr val="accent2"/>
            </a:solidFill>
            <a:ln>
              <a:noFill/>
            </a:ln>
            <a:effectLst/>
          </c:spPr>
          <c:invertIfNegative val="0"/>
          <c:cat>
            <c:strRef>
              <c:f>Carriers!$B$12:$D$12</c:f>
              <c:strCache>
                <c:ptCount val="3"/>
                <c:pt idx="0">
                  <c:v>Ammonia</c:v>
                </c:pt>
                <c:pt idx="1">
                  <c:v>Methanol</c:v>
                </c:pt>
                <c:pt idx="2">
                  <c:v>Liquid Hydrogen</c:v>
                </c:pt>
              </c:strCache>
            </c:strRef>
          </c:cat>
          <c:val>
            <c:numRef>
              <c:f>Carriers!$B$14:$D$14</c:f>
              <c:numCache>
                <c:formatCode>General</c:formatCode>
                <c:ptCount val="3"/>
                <c:pt idx="0">
                  <c:v>18.97</c:v>
                </c:pt>
                <c:pt idx="1">
                  <c:v>12.19</c:v>
                </c:pt>
                <c:pt idx="2">
                  <c:v>1</c:v>
                </c:pt>
              </c:numCache>
            </c:numRef>
          </c:val>
          <c:extLst>
            <c:ext xmlns:c16="http://schemas.microsoft.com/office/drawing/2014/chart" uri="{C3380CC4-5D6E-409C-BE32-E72D297353CC}">
              <c16:uniqueId val="{00000001-EE16-4F0C-BAB0-4C72D8763C14}"/>
            </c:ext>
          </c:extLst>
        </c:ser>
        <c:ser>
          <c:idx val="2"/>
          <c:order val="2"/>
          <c:tx>
            <c:strRef>
              <c:f>Carriers!$A$15</c:f>
              <c:strCache>
                <c:ptCount val="1"/>
                <c:pt idx="0">
                  <c:v>Separation</c:v>
                </c:pt>
              </c:strCache>
            </c:strRef>
          </c:tx>
          <c:spPr>
            <a:solidFill>
              <a:schemeClr val="accent3"/>
            </a:solidFill>
            <a:ln>
              <a:noFill/>
            </a:ln>
            <a:effectLst/>
          </c:spPr>
          <c:invertIfNegative val="0"/>
          <c:cat>
            <c:strRef>
              <c:f>Carriers!$B$12:$D$12</c:f>
              <c:strCache>
                <c:ptCount val="3"/>
                <c:pt idx="0">
                  <c:v>Ammonia</c:v>
                </c:pt>
                <c:pt idx="1">
                  <c:v>Methanol</c:v>
                </c:pt>
                <c:pt idx="2">
                  <c:v>Liquid Hydrogen</c:v>
                </c:pt>
              </c:strCache>
            </c:strRef>
          </c:cat>
          <c:val>
            <c:numRef>
              <c:f>Carriers!$B$15:$D$15</c:f>
              <c:numCache>
                <c:formatCode>General</c:formatCode>
                <c:ptCount val="3"/>
                <c:pt idx="0">
                  <c:v>9.4700000000000006</c:v>
                </c:pt>
                <c:pt idx="1">
                  <c:v>4.1100000000000003</c:v>
                </c:pt>
                <c:pt idx="2">
                  <c:v>3</c:v>
                </c:pt>
              </c:numCache>
            </c:numRef>
          </c:val>
          <c:extLst>
            <c:ext xmlns:c16="http://schemas.microsoft.com/office/drawing/2014/chart" uri="{C3380CC4-5D6E-409C-BE32-E72D297353CC}">
              <c16:uniqueId val="{00000002-EE16-4F0C-BAB0-4C72D8763C14}"/>
            </c:ext>
          </c:extLst>
        </c:ser>
        <c:ser>
          <c:idx val="3"/>
          <c:order val="3"/>
          <c:tx>
            <c:strRef>
              <c:f>Carriers!$A$16</c:f>
              <c:strCache>
                <c:ptCount val="1"/>
                <c:pt idx="0">
                  <c:v>Purification</c:v>
                </c:pt>
              </c:strCache>
            </c:strRef>
          </c:tx>
          <c:spPr>
            <a:solidFill>
              <a:schemeClr val="accent4"/>
            </a:solidFill>
            <a:ln>
              <a:noFill/>
            </a:ln>
            <a:effectLst/>
          </c:spPr>
          <c:invertIfNegative val="0"/>
          <c:cat>
            <c:strRef>
              <c:f>Carriers!$B$12:$D$12</c:f>
              <c:strCache>
                <c:ptCount val="3"/>
                <c:pt idx="0">
                  <c:v>Ammonia</c:v>
                </c:pt>
                <c:pt idx="1">
                  <c:v>Methanol</c:v>
                </c:pt>
                <c:pt idx="2">
                  <c:v>Liquid Hydrogen</c:v>
                </c:pt>
              </c:strCache>
            </c:strRef>
          </c:cat>
          <c:val>
            <c:numRef>
              <c:f>Carriers!$B$16:$D$16</c:f>
              <c:numCache>
                <c:formatCode>General</c:formatCode>
                <c:ptCount val="3"/>
                <c:pt idx="0">
                  <c:v>1.66</c:v>
                </c:pt>
                <c:pt idx="1">
                  <c:v>9.14</c:v>
                </c:pt>
              </c:numCache>
            </c:numRef>
          </c:val>
          <c:extLst>
            <c:ext xmlns:c16="http://schemas.microsoft.com/office/drawing/2014/chart" uri="{C3380CC4-5D6E-409C-BE32-E72D297353CC}">
              <c16:uniqueId val="{00000003-EE16-4F0C-BAB0-4C72D8763C14}"/>
            </c:ext>
          </c:extLst>
        </c:ser>
        <c:ser>
          <c:idx val="4"/>
          <c:order val="4"/>
          <c:tx>
            <c:strRef>
              <c:f>Carriers!$A$17</c:f>
              <c:strCache>
                <c:ptCount val="1"/>
                <c:pt idx="0">
                  <c:v>Compression</c:v>
                </c:pt>
              </c:strCache>
            </c:strRef>
          </c:tx>
          <c:spPr>
            <a:solidFill>
              <a:schemeClr val="accent5"/>
            </a:solidFill>
            <a:ln>
              <a:noFill/>
            </a:ln>
            <a:effectLst/>
          </c:spPr>
          <c:invertIfNegative val="0"/>
          <c:cat>
            <c:strRef>
              <c:f>Carriers!$B$12:$D$12</c:f>
              <c:strCache>
                <c:ptCount val="3"/>
                <c:pt idx="0">
                  <c:v>Ammonia</c:v>
                </c:pt>
                <c:pt idx="1">
                  <c:v>Methanol</c:v>
                </c:pt>
                <c:pt idx="2">
                  <c:v>Liquid Hydrogen</c:v>
                </c:pt>
              </c:strCache>
            </c:strRef>
          </c:cat>
          <c:val>
            <c:numRef>
              <c:f>Carriers!$B$17:$D$17</c:f>
              <c:numCache>
                <c:formatCode>General</c:formatCode>
                <c:ptCount val="3"/>
                <c:pt idx="0">
                  <c:v>16.41</c:v>
                </c:pt>
                <c:pt idx="1">
                  <c:v>5.05</c:v>
                </c:pt>
                <c:pt idx="2">
                  <c:v>19</c:v>
                </c:pt>
              </c:numCache>
            </c:numRef>
          </c:val>
          <c:extLst>
            <c:ext xmlns:c16="http://schemas.microsoft.com/office/drawing/2014/chart" uri="{C3380CC4-5D6E-409C-BE32-E72D297353CC}">
              <c16:uniqueId val="{00000004-EE16-4F0C-BAB0-4C72D8763C14}"/>
            </c:ext>
          </c:extLst>
        </c:ser>
        <c:ser>
          <c:idx val="5"/>
          <c:order val="5"/>
          <c:tx>
            <c:strRef>
              <c:f>Carriers!$A$18</c:f>
              <c:strCache>
                <c:ptCount val="1"/>
                <c:pt idx="0">
                  <c:v>Refrigeration</c:v>
                </c:pt>
              </c:strCache>
            </c:strRef>
          </c:tx>
          <c:spPr>
            <a:solidFill>
              <a:schemeClr val="accent6"/>
            </a:solidFill>
            <a:ln>
              <a:noFill/>
            </a:ln>
            <a:effectLst/>
          </c:spPr>
          <c:invertIfNegative val="0"/>
          <c:cat>
            <c:strRef>
              <c:f>Carriers!$B$12:$D$12</c:f>
              <c:strCache>
                <c:ptCount val="3"/>
                <c:pt idx="0">
                  <c:v>Ammonia</c:v>
                </c:pt>
                <c:pt idx="1">
                  <c:v>Methanol</c:v>
                </c:pt>
                <c:pt idx="2">
                  <c:v>Liquid Hydrogen</c:v>
                </c:pt>
              </c:strCache>
            </c:strRef>
          </c:cat>
          <c:val>
            <c:numRef>
              <c:f>Carriers!$B$18:$D$18</c:f>
              <c:numCache>
                <c:formatCode>General</c:formatCode>
                <c:ptCount val="3"/>
                <c:pt idx="0">
                  <c:v>11.73</c:v>
                </c:pt>
              </c:numCache>
            </c:numRef>
          </c:val>
          <c:extLst>
            <c:ext xmlns:c16="http://schemas.microsoft.com/office/drawing/2014/chart" uri="{C3380CC4-5D6E-409C-BE32-E72D297353CC}">
              <c16:uniqueId val="{00000005-EE16-4F0C-BAB0-4C72D8763C14}"/>
            </c:ext>
          </c:extLst>
        </c:ser>
        <c:ser>
          <c:idx val="6"/>
          <c:order val="6"/>
          <c:tx>
            <c:strRef>
              <c:f>Carriers!$A$19</c:f>
              <c:strCache>
                <c:ptCount val="1"/>
                <c:pt idx="0">
                  <c:v>Heat Exchangers</c:v>
                </c:pt>
              </c:strCache>
            </c:strRef>
          </c:tx>
          <c:spPr>
            <a:solidFill>
              <a:schemeClr val="accent1">
                <a:lumMod val="60000"/>
              </a:schemeClr>
            </a:solidFill>
            <a:ln>
              <a:noFill/>
            </a:ln>
            <a:effectLst/>
          </c:spPr>
          <c:invertIfNegative val="0"/>
          <c:cat>
            <c:strRef>
              <c:f>Carriers!$B$12:$D$12</c:f>
              <c:strCache>
                <c:ptCount val="3"/>
                <c:pt idx="0">
                  <c:v>Ammonia</c:v>
                </c:pt>
                <c:pt idx="1">
                  <c:v>Methanol</c:v>
                </c:pt>
                <c:pt idx="2">
                  <c:v>Liquid Hydrogen</c:v>
                </c:pt>
              </c:strCache>
            </c:strRef>
          </c:cat>
          <c:val>
            <c:numRef>
              <c:f>Carriers!$B$19:$D$19</c:f>
              <c:numCache>
                <c:formatCode>General</c:formatCode>
                <c:ptCount val="3"/>
                <c:pt idx="2">
                  <c:v>14</c:v>
                </c:pt>
              </c:numCache>
            </c:numRef>
          </c:val>
          <c:extLst>
            <c:ext xmlns:c16="http://schemas.microsoft.com/office/drawing/2014/chart" uri="{C3380CC4-5D6E-409C-BE32-E72D297353CC}">
              <c16:uniqueId val="{00000006-EE16-4F0C-BAB0-4C72D8763C14}"/>
            </c:ext>
          </c:extLst>
        </c:ser>
        <c:ser>
          <c:idx val="7"/>
          <c:order val="7"/>
          <c:tx>
            <c:strRef>
              <c:f>Carriers!$A$20</c:f>
              <c:strCache>
                <c:ptCount val="1"/>
                <c:pt idx="0">
                  <c:v>Other</c:v>
                </c:pt>
              </c:strCache>
            </c:strRef>
          </c:tx>
          <c:spPr>
            <a:solidFill>
              <a:schemeClr val="accent2">
                <a:lumMod val="60000"/>
              </a:schemeClr>
            </a:solidFill>
            <a:ln>
              <a:noFill/>
            </a:ln>
            <a:effectLst/>
          </c:spPr>
          <c:invertIfNegative val="0"/>
          <c:cat>
            <c:strRef>
              <c:f>Carriers!$B$12:$D$12</c:f>
              <c:strCache>
                <c:ptCount val="3"/>
                <c:pt idx="0">
                  <c:v>Ammonia</c:v>
                </c:pt>
                <c:pt idx="1">
                  <c:v>Methanol</c:v>
                </c:pt>
                <c:pt idx="2">
                  <c:v>Liquid Hydrogen</c:v>
                </c:pt>
              </c:strCache>
            </c:strRef>
          </c:cat>
          <c:val>
            <c:numRef>
              <c:f>Carriers!$B$20:$D$20</c:f>
              <c:numCache>
                <c:formatCode>General</c:formatCode>
                <c:ptCount val="3"/>
                <c:pt idx="2">
                  <c:v>8</c:v>
                </c:pt>
              </c:numCache>
            </c:numRef>
          </c:val>
          <c:extLst>
            <c:ext xmlns:c16="http://schemas.microsoft.com/office/drawing/2014/chart" uri="{C3380CC4-5D6E-409C-BE32-E72D297353CC}">
              <c16:uniqueId val="{00000007-EE16-4F0C-BAB0-4C72D8763C14}"/>
            </c:ext>
          </c:extLst>
        </c:ser>
        <c:ser>
          <c:idx val="8"/>
          <c:order val="8"/>
          <c:tx>
            <c:strRef>
              <c:f>Carriers!$A$21</c:f>
              <c:strCache>
                <c:ptCount val="1"/>
                <c:pt idx="0">
                  <c:v>Total OSBL</c:v>
                </c:pt>
              </c:strCache>
            </c:strRef>
          </c:tx>
          <c:spPr>
            <a:solidFill>
              <a:srgbClr val="7030A0"/>
            </a:solidFill>
            <a:ln>
              <a:noFill/>
            </a:ln>
            <a:effectLst/>
          </c:spPr>
          <c:invertIfNegative val="0"/>
          <c:cat>
            <c:strRef>
              <c:f>Carriers!$B$12:$D$12</c:f>
              <c:strCache>
                <c:ptCount val="3"/>
                <c:pt idx="0">
                  <c:v>Ammonia</c:v>
                </c:pt>
                <c:pt idx="1">
                  <c:v>Methanol</c:v>
                </c:pt>
                <c:pt idx="2">
                  <c:v>Liquid Hydrogen</c:v>
                </c:pt>
              </c:strCache>
            </c:strRef>
          </c:cat>
          <c:val>
            <c:numRef>
              <c:f>Carriers!$B$21:$D$21</c:f>
              <c:numCache>
                <c:formatCode>General</c:formatCode>
                <c:ptCount val="3"/>
                <c:pt idx="0">
                  <c:v>30.96</c:v>
                </c:pt>
                <c:pt idx="1">
                  <c:v>12.19</c:v>
                </c:pt>
                <c:pt idx="2">
                  <c:v>18</c:v>
                </c:pt>
              </c:numCache>
            </c:numRef>
          </c:val>
          <c:extLst>
            <c:ext xmlns:c16="http://schemas.microsoft.com/office/drawing/2014/chart" uri="{C3380CC4-5D6E-409C-BE32-E72D297353CC}">
              <c16:uniqueId val="{00000008-EE16-4F0C-BAB0-4C72D8763C14}"/>
            </c:ext>
          </c:extLst>
        </c:ser>
        <c:ser>
          <c:idx val="9"/>
          <c:order val="9"/>
          <c:tx>
            <c:strRef>
              <c:f>Carriers!$A$22</c:f>
              <c:strCache>
                <c:ptCount val="1"/>
                <c:pt idx="0">
                  <c:v>Contingency + EPCM</c:v>
                </c:pt>
              </c:strCache>
            </c:strRef>
          </c:tx>
          <c:spPr>
            <a:pattFill prst="dkUpDiag">
              <a:fgClr>
                <a:srgbClr val="0070C0"/>
              </a:fgClr>
              <a:bgClr>
                <a:schemeClr val="bg1"/>
              </a:bgClr>
            </a:pattFill>
            <a:ln>
              <a:noFill/>
            </a:ln>
            <a:effectLst/>
          </c:spPr>
          <c:invertIfNegative val="0"/>
          <c:cat>
            <c:strRef>
              <c:f>Carriers!$B$12:$D$12</c:f>
              <c:strCache>
                <c:ptCount val="3"/>
                <c:pt idx="0">
                  <c:v>Ammonia</c:v>
                </c:pt>
                <c:pt idx="1">
                  <c:v>Methanol</c:v>
                </c:pt>
                <c:pt idx="2">
                  <c:v>Liquid Hydrogen</c:v>
                </c:pt>
              </c:strCache>
            </c:strRef>
          </c:cat>
          <c:val>
            <c:numRef>
              <c:f>Carriers!$B$22:$D$22</c:f>
              <c:numCache>
                <c:formatCode>General</c:formatCode>
                <c:ptCount val="3"/>
                <c:pt idx="0">
                  <c:v>42.17</c:v>
                </c:pt>
                <c:pt idx="1">
                  <c:v>42.2</c:v>
                </c:pt>
                <c:pt idx="2">
                  <c:v>62.3</c:v>
                </c:pt>
              </c:numCache>
            </c:numRef>
          </c:val>
          <c:extLst>
            <c:ext xmlns:c16="http://schemas.microsoft.com/office/drawing/2014/chart" uri="{C3380CC4-5D6E-409C-BE32-E72D297353CC}">
              <c16:uniqueId val="{00000009-EE16-4F0C-BAB0-4C72D8763C14}"/>
            </c:ext>
          </c:extLst>
        </c:ser>
        <c:ser>
          <c:idx val="10"/>
          <c:order val="10"/>
          <c:tx>
            <c:strRef>
              <c:f>Carriers!$A$23</c:f>
              <c:strCache>
                <c:ptCount val="1"/>
                <c:pt idx="0">
                  <c:v>Working + startup capital</c:v>
                </c:pt>
              </c:strCache>
            </c:strRef>
          </c:tx>
          <c:spPr>
            <a:pattFill prst="dkDnDiag">
              <a:fgClr>
                <a:schemeClr val="tx1"/>
              </a:fgClr>
              <a:bgClr>
                <a:schemeClr val="bg1"/>
              </a:bgClr>
            </a:pattFill>
            <a:ln>
              <a:noFill/>
            </a:ln>
            <a:effectLst/>
          </c:spPr>
          <c:invertIfNegative val="0"/>
          <c:cat>
            <c:strRef>
              <c:f>Carriers!$B$12:$D$12</c:f>
              <c:strCache>
                <c:ptCount val="3"/>
                <c:pt idx="0">
                  <c:v>Ammonia</c:v>
                </c:pt>
                <c:pt idx="1">
                  <c:v>Methanol</c:v>
                </c:pt>
                <c:pt idx="2">
                  <c:v>Liquid Hydrogen</c:v>
                </c:pt>
              </c:strCache>
            </c:strRef>
          </c:cat>
          <c:val>
            <c:numRef>
              <c:f>Carriers!$B$23:$D$23</c:f>
              <c:numCache>
                <c:formatCode>General</c:formatCode>
                <c:ptCount val="3"/>
                <c:pt idx="0">
                  <c:v>27.1</c:v>
                </c:pt>
                <c:pt idx="1">
                  <c:v>15.280000000000001</c:v>
                </c:pt>
                <c:pt idx="2">
                  <c:v>22.56</c:v>
                </c:pt>
              </c:numCache>
            </c:numRef>
          </c:val>
          <c:extLst>
            <c:ext xmlns:c16="http://schemas.microsoft.com/office/drawing/2014/chart" uri="{C3380CC4-5D6E-409C-BE32-E72D297353CC}">
              <c16:uniqueId val="{0000000A-EE16-4F0C-BAB0-4C72D8763C14}"/>
            </c:ext>
          </c:extLst>
        </c:ser>
        <c:dLbls>
          <c:showLegendKey val="0"/>
          <c:showVal val="0"/>
          <c:showCatName val="0"/>
          <c:showSerName val="0"/>
          <c:showPercent val="0"/>
          <c:showBubbleSize val="0"/>
        </c:dLbls>
        <c:gapWidth val="150"/>
        <c:overlap val="100"/>
        <c:axId val="560143456"/>
        <c:axId val="560140936"/>
      </c:barChart>
      <c:catAx>
        <c:axId val="5601434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560140936"/>
        <c:crosses val="autoZero"/>
        <c:auto val="1"/>
        <c:lblAlgn val="ctr"/>
        <c:lblOffset val="100"/>
        <c:noMultiLvlLbl val="0"/>
      </c:catAx>
      <c:valAx>
        <c:axId val="56014093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Capital Cost ($MM)</a:t>
                </a:r>
              </a:p>
            </c:rich>
          </c:tx>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560143456"/>
        <c:crosses val="autoZero"/>
        <c:crossBetween val="between"/>
      </c:valAx>
      <c:spPr>
        <a:noFill/>
        <a:ln>
          <a:noFill/>
        </a:ln>
        <a:effectLst/>
      </c:spPr>
    </c:plotArea>
    <c:legend>
      <c:legendPos val="b"/>
      <c:layout>
        <c:manualLayout>
          <c:xMode val="edge"/>
          <c:yMode val="edge"/>
          <c:x val="6.7005356414240963E-2"/>
          <c:y val="0.78703484981044036"/>
          <c:w val="0.9012704338087838"/>
          <c:h val="0.18518737241178185"/>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Carriers!$A$30</c:f>
              <c:strCache>
                <c:ptCount val="1"/>
                <c:pt idx="0">
                  <c:v>Electricity</c:v>
                </c:pt>
              </c:strCache>
            </c:strRef>
          </c:tx>
          <c:spPr>
            <a:solidFill>
              <a:schemeClr val="accent1"/>
            </a:solidFill>
            <a:ln>
              <a:noFill/>
            </a:ln>
            <a:effectLst/>
          </c:spPr>
          <c:invertIfNegative val="0"/>
          <c:cat>
            <c:strRef>
              <c:f>Carriers!$B$29:$D$29</c:f>
              <c:strCache>
                <c:ptCount val="3"/>
                <c:pt idx="0">
                  <c:v>Ammonia</c:v>
                </c:pt>
                <c:pt idx="1">
                  <c:v>Methanol</c:v>
                </c:pt>
                <c:pt idx="2">
                  <c:v>Liquid Hydrogen</c:v>
                </c:pt>
              </c:strCache>
            </c:strRef>
          </c:cat>
          <c:val>
            <c:numRef>
              <c:f>Carriers!$B$30:$D$30</c:f>
              <c:numCache>
                <c:formatCode>General</c:formatCode>
                <c:ptCount val="3"/>
                <c:pt idx="0">
                  <c:v>65.454545454545453</c:v>
                </c:pt>
                <c:pt idx="1">
                  <c:v>208.9814814814815</c:v>
                </c:pt>
                <c:pt idx="2">
                  <c:v>1173</c:v>
                </c:pt>
              </c:numCache>
            </c:numRef>
          </c:val>
          <c:extLst>
            <c:ext xmlns:c16="http://schemas.microsoft.com/office/drawing/2014/chart" uri="{C3380CC4-5D6E-409C-BE32-E72D297353CC}">
              <c16:uniqueId val="{00000000-FEFF-402D-8643-E1E14966D7CC}"/>
            </c:ext>
          </c:extLst>
        </c:ser>
        <c:ser>
          <c:idx val="1"/>
          <c:order val="1"/>
          <c:tx>
            <c:strRef>
              <c:f>Carriers!$A$31</c:f>
              <c:strCache>
                <c:ptCount val="1"/>
                <c:pt idx="0">
                  <c:v>Water</c:v>
                </c:pt>
              </c:strCache>
            </c:strRef>
          </c:tx>
          <c:spPr>
            <a:solidFill>
              <a:schemeClr val="accent2"/>
            </a:solidFill>
            <a:ln>
              <a:noFill/>
            </a:ln>
            <a:effectLst/>
          </c:spPr>
          <c:invertIfNegative val="0"/>
          <c:cat>
            <c:strRef>
              <c:f>Carriers!$B$29:$D$29</c:f>
              <c:strCache>
                <c:ptCount val="3"/>
                <c:pt idx="0">
                  <c:v>Ammonia</c:v>
                </c:pt>
                <c:pt idx="1">
                  <c:v>Methanol</c:v>
                </c:pt>
                <c:pt idx="2">
                  <c:v>Liquid Hydrogen</c:v>
                </c:pt>
              </c:strCache>
            </c:strRef>
          </c:cat>
          <c:val>
            <c:numRef>
              <c:f>Carriers!$B$31:$D$31</c:f>
              <c:numCache>
                <c:formatCode>General</c:formatCode>
                <c:ptCount val="3"/>
                <c:pt idx="0">
                  <c:v>13.640151515151516</c:v>
                </c:pt>
                <c:pt idx="1">
                  <c:v>13.703703703703706</c:v>
                </c:pt>
                <c:pt idx="2">
                  <c:v>0</c:v>
                </c:pt>
              </c:numCache>
            </c:numRef>
          </c:val>
          <c:extLst>
            <c:ext xmlns:c16="http://schemas.microsoft.com/office/drawing/2014/chart" uri="{C3380CC4-5D6E-409C-BE32-E72D297353CC}">
              <c16:uniqueId val="{00000001-FEFF-402D-8643-E1E14966D7CC}"/>
            </c:ext>
          </c:extLst>
        </c:ser>
        <c:dLbls>
          <c:showLegendKey val="0"/>
          <c:showVal val="0"/>
          <c:showCatName val="0"/>
          <c:showSerName val="0"/>
          <c:showPercent val="0"/>
          <c:showBubbleSize val="0"/>
        </c:dLbls>
        <c:gapWidth val="150"/>
        <c:overlap val="100"/>
        <c:axId val="560138416"/>
        <c:axId val="560139136"/>
      </c:barChart>
      <c:catAx>
        <c:axId val="560138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560139136"/>
        <c:crosses val="autoZero"/>
        <c:auto val="1"/>
        <c:lblAlgn val="ctr"/>
        <c:lblOffset val="100"/>
        <c:noMultiLvlLbl val="0"/>
      </c:catAx>
      <c:valAx>
        <c:axId val="56013913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Operating Cost ($/t product)</a:t>
                </a:r>
              </a:p>
            </c:rich>
          </c:tx>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5601384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Carriers!$D$34</c:f>
              <c:strCache>
                <c:ptCount val="1"/>
                <c:pt idx="0">
                  <c:v>50%</c:v>
                </c:pt>
              </c:strCache>
            </c:strRef>
          </c:tx>
          <c:spPr>
            <a:solidFill>
              <a:schemeClr val="accent2"/>
            </a:solidFill>
            <a:ln>
              <a:noFill/>
            </a:ln>
            <a:effectLst/>
          </c:spPr>
          <c:invertIfNegative val="0"/>
          <c:cat>
            <c:strRef>
              <c:f>Carriers!$A$35:$A$37</c:f>
              <c:strCache>
                <c:ptCount val="3"/>
                <c:pt idx="0">
                  <c:v>Ammonia</c:v>
                </c:pt>
                <c:pt idx="1">
                  <c:v>Methanol</c:v>
                </c:pt>
                <c:pt idx="2">
                  <c:v>Liquid Hydrogen</c:v>
                </c:pt>
              </c:strCache>
            </c:strRef>
          </c:cat>
          <c:val>
            <c:numRef>
              <c:f>Carriers!$D$42:$D$44</c:f>
              <c:numCache>
                <c:formatCode>General</c:formatCode>
                <c:ptCount val="3"/>
                <c:pt idx="0">
                  <c:v>17.716000000000001</c:v>
                </c:pt>
                <c:pt idx="1">
                  <c:v>24.146521739130435</c:v>
                </c:pt>
                <c:pt idx="2">
                  <c:v>19.557868736767819</c:v>
                </c:pt>
              </c:numCache>
            </c:numRef>
          </c:val>
          <c:extLst>
            <c:ext xmlns:c16="http://schemas.microsoft.com/office/drawing/2014/chart" uri="{C3380CC4-5D6E-409C-BE32-E72D297353CC}">
              <c16:uniqueId val="{00000000-F2DF-4756-993A-EABBF910EF0E}"/>
            </c:ext>
          </c:extLst>
        </c:ser>
        <c:ser>
          <c:idx val="1"/>
          <c:order val="1"/>
          <c:tx>
            <c:strRef>
              <c:f>Carriers!$C$34</c:f>
              <c:strCache>
                <c:ptCount val="1"/>
                <c:pt idx="0">
                  <c:v>Base</c:v>
                </c:pt>
              </c:strCache>
            </c:strRef>
          </c:tx>
          <c:spPr>
            <a:solidFill>
              <a:srgbClr val="C00000"/>
            </a:solidFill>
            <a:ln>
              <a:noFill/>
            </a:ln>
            <a:effectLst/>
          </c:spPr>
          <c:invertIfNegative val="0"/>
          <c:cat>
            <c:strRef>
              <c:f>Carriers!$A$35:$A$37</c:f>
              <c:strCache>
                <c:ptCount val="3"/>
                <c:pt idx="0">
                  <c:v>Ammonia</c:v>
                </c:pt>
                <c:pt idx="1">
                  <c:v>Methanol</c:v>
                </c:pt>
                <c:pt idx="2">
                  <c:v>Liquid Hydrogen</c:v>
                </c:pt>
              </c:strCache>
            </c:strRef>
          </c:cat>
          <c:val>
            <c:numRef>
              <c:f>Carriers!$C$42:$C$44</c:f>
              <c:numCache>
                <c:formatCode>General</c:formatCode>
                <c:ptCount val="3"/>
                <c:pt idx="0">
                  <c:v>12.666666666666666</c:v>
                </c:pt>
                <c:pt idx="1">
                  <c:v>20.695652173913043</c:v>
                </c:pt>
                <c:pt idx="2">
                  <c:v>16.034438955539873</c:v>
                </c:pt>
              </c:numCache>
            </c:numRef>
          </c:val>
          <c:extLst>
            <c:ext xmlns:c16="http://schemas.microsoft.com/office/drawing/2014/chart" uri="{C3380CC4-5D6E-409C-BE32-E72D297353CC}">
              <c16:uniqueId val="{00000001-F2DF-4756-993A-EABBF910EF0E}"/>
            </c:ext>
          </c:extLst>
        </c:ser>
        <c:ser>
          <c:idx val="0"/>
          <c:order val="2"/>
          <c:tx>
            <c:strRef>
              <c:f>Carriers!$B$34</c:f>
              <c:strCache>
                <c:ptCount val="1"/>
                <c:pt idx="0">
                  <c:v>-30%</c:v>
                </c:pt>
              </c:strCache>
            </c:strRef>
          </c:tx>
          <c:spPr>
            <a:solidFill>
              <a:schemeClr val="bg2">
                <a:lumMod val="75000"/>
              </a:schemeClr>
            </a:solidFill>
            <a:ln>
              <a:noFill/>
            </a:ln>
            <a:effectLst/>
          </c:spPr>
          <c:invertIfNegative val="0"/>
          <c:cat>
            <c:strRef>
              <c:f>Carriers!$A$35:$A$37</c:f>
              <c:strCache>
                <c:ptCount val="3"/>
                <c:pt idx="0">
                  <c:v>Ammonia</c:v>
                </c:pt>
                <c:pt idx="1">
                  <c:v>Methanol</c:v>
                </c:pt>
                <c:pt idx="2">
                  <c:v>Liquid Hydrogen</c:v>
                </c:pt>
              </c:strCache>
            </c:strRef>
          </c:cat>
          <c:val>
            <c:numRef>
              <c:f>Carriers!$B$42:$B$44</c:f>
              <c:numCache>
                <c:formatCode>General</c:formatCode>
                <c:ptCount val="3"/>
                <c:pt idx="0">
                  <c:v>9.6431111111111107</c:v>
                </c:pt>
                <c:pt idx="1">
                  <c:v>18.681739130434782</c:v>
                </c:pt>
                <c:pt idx="2">
                  <c:v>13.920465772759352</c:v>
                </c:pt>
              </c:numCache>
            </c:numRef>
          </c:val>
          <c:extLst>
            <c:ext xmlns:c16="http://schemas.microsoft.com/office/drawing/2014/chart" uri="{C3380CC4-5D6E-409C-BE32-E72D297353CC}">
              <c16:uniqueId val="{00000002-F2DF-4756-993A-EABBF910EF0E}"/>
            </c:ext>
          </c:extLst>
        </c:ser>
        <c:dLbls>
          <c:showLegendKey val="0"/>
          <c:showVal val="0"/>
          <c:showCatName val="0"/>
          <c:showSerName val="0"/>
          <c:showPercent val="0"/>
          <c:showBubbleSize val="0"/>
        </c:dLbls>
        <c:gapWidth val="182"/>
        <c:axId val="560137696"/>
        <c:axId val="560131576"/>
      </c:barChart>
      <c:catAx>
        <c:axId val="56013769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560131576"/>
        <c:crosses val="autoZero"/>
        <c:auto val="1"/>
        <c:lblAlgn val="ctr"/>
        <c:lblOffset val="100"/>
        <c:noMultiLvlLbl val="0"/>
      </c:catAx>
      <c:valAx>
        <c:axId val="56013157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Levelised Cost ($/GJ product)</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56013769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0"/>
          <c:tx>
            <c:strRef>
              <c:f>Carriers!$G$34</c:f>
              <c:strCache>
                <c:ptCount val="1"/>
                <c:pt idx="0">
                  <c:v>$128/MWh</c:v>
                </c:pt>
              </c:strCache>
            </c:strRef>
          </c:tx>
          <c:spPr>
            <a:solidFill>
              <a:schemeClr val="accent2"/>
            </a:solidFill>
            <a:ln>
              <a:noFill/>
            </a:ln>
            <a:effectLst/>
          </c:spPr>
          <c:invertIfNegative val="0"/>
          <c:cat>
            <c:strRef>
              <c:f>Carriers!$A$35:$A$37</c:f>
              <c:strCache>
                <c:ptCount val="3"/>
                <c:pt idx="0">
                  <c:v>Ammonia</c:v>
                </c:pt>
                <c:pt idx="1">
                  <c:v>Methanol</c:v>
                </c:pt>
                <c:pt idx="2">
                  <c:v>Liquid Hydrogen</c:v>
                </c:pt>
              </c:strCache>
            </c:strRef>
          </c:cat>
          <c:val>
            <c:numRef>
              <c:f>Carriers!$G$42:$G$44</c:f>
              <c:numCache>
                <c:formatCode>General</c:formatCode>
                <c:ptCount val="3"/>
                <c:pt idx="0">
                  <c:v>13.619111111111112</c:v>
                </c:pt>
                <c:pt idx="1">
                  <c:v>25.341304347826089</c:v>
                </c:pt>
                <c:pt idx="2">
                  <c:v>20.223641496118564</c:v>
                </c:pt>
              </c:numCache>
            </c:numRef>
          </c:val>
          <c:extLst>
            <c:ext xmlns:c16="http://schemas.microsoft.com/office/drawing/2014/chart" uri="{C3380CC4-5D6E-409C-BE32-E72D297353CC}">
              <c16:uniqueId val="{00000000-BDD6-4561-B44E-4142DDE2E2A1}"/>
            </c:ext>
          </c:extLst>
        </c:ser>
        <c:ser>
          <c:idx val="1"/>
          <c:order val="1"/>
          <c:tx>
            <c:strRef>
              <c:f>Carriers!$F$34</c:f>
              <c:strCache>
                <c:ptCount val="1"/>
                <c:pt idx="0">
                  <c:v>$85/MWh</c:v>
                </c:pt>
              </c:strCache>
            </c:strRef>
          </c:tx>
          <c:spPr>
            <a:solidFill>
              <a:srgbClr val="C00000"/>
            </a:solidFill>
            <a:ln>
              <a:noFill/>
            </a:ln>
            <a:effectLst/>
          </c:spPr>
          <c:invertIfNegative val="0"/>
          <c:cat>
            <c:strRef>
              <c:f>Carriers!$A$35:$A$37</c:f>
              <c:strCache>
                <c:ptCount val="3"/>
                <c:pt idx="0">
                  <c:v>Ammonia</c:v>
                </c:pt>
                <c:pt idx="1">
                  <c:v>Methanol</c:v>
                </c:pt>
                <c:pt idx="2">
                  <c:v>Liquid Hydrogen</c:v>
                </c:pt>
              </c:strCache>
            </c:strRef>
          </c:cat>
          <c:val>
            <c:numRef>
              <c:f>Carriers!$F$42:$F$44</c:f>
              <c:numCache>
                <c:formatCode>General</c:formatCode>
                <c:ptCount val="3"/>
                <c:pt idx="0">
                  <c:v>12.666666666666666</c:v>
                </c:pt>
                <c:pt idx="1">
                  <c:v>20.695652173913043</c:v>
                </c:pt>
                <c:pt idx="2">
                  <c:v>16.034438955539873</c:v>
                </c:pt>
              </c:numCache>
            </c:numRef>
          </c:val>
          <c:extLst>
            <c:ext xmlns:c16="http://schemas.microsoft.com/office/drawing/2014/chart" uri="{C3380CC4-5D6E-409C-BE32-E72D297353CC}">
              <c16:uniqueId val="{00000001-BDD6-4561-B44E-4142DDE2E2A1}"/>
            </c:ext>
          </c:extLst>
        </c:ser>
        <c:ser>
          <c:idx val="0"/>
          <c:order val="2"/>
          <c:tx>
            <c:strRef>
              <c:f>Carriers!$E$34</c:f>
              <c:strCache>
                <c:ptCount val="1"/>
                <c:pt idx="0">
                  <c:v>$25/MWh</c:v>
                </c:pt>
              </c:strCache>
            </c:strRef>
          </c:tx>
          <c:spPr>
            <a:solidFill>
              <a:schemeClr val="bg2">
                <a:lumMod val="75000"/>
              </a:schemeClr>
            </a:solidFill>
            <a:ln>
              <a:noFill/>
            </a:ln>
            <a:effectLst/>
          </c:spPr>
          <c:invertIfNegative val="0"/>
          <c:cat>
            <c:strRef>
              <c:f>Carriers!$A$35:$A$37</c:f>
              <c:strCache>
                <c:ptCount val="3"/>
                <c:pt idx="0">
                  <c:v>Ammonia</c:v>
                </c:pt>
                <c:pt idx="1">
                  <c:v>Methanol</c:v>
                </c:pt>
                <c:pt idx="2">
                  <c:v>Liquid Hydrogen</c:v>
                </c:pt>
              </c:strCache>
            </c:strRef>
          </c:cat>
          <c:val>
            <c:numRef>
              <c:f>Carriers!$E$42:$E$44</c:f>
              <c:numCache>
                <c:formatCode>General</c:formatCode>
                <c:ptCount val="3"/>
                <c:pt idx="0">
                  <c:v>11.346222222222222</c:v>
                </c:pt>
                <c:pt idx="1">
                  <c:v>14.298260869565217</c:v>
                </c:pt>
                <c:pt idx="2">
                  <c:v>10.190049400141145</c:v>
                </c:pt>
              </c:numCache>
            </c:numRef>
          </c:val>
          <c:extLst>
            <c:ext xmlns:c16="http://schemas.microsoft.com/office/drawing/2014/chart" uri="{C3380CC4-5D6E-409C-BE32-E72D297353CC}">
              <c16:uniqueId val="{00000002-BDD6-4561-B44E-4142DDE2E2A1}"/>
            </c:ext>
          </c:extLst>
        </c:ser>
        <c:dLbls>
          <c:showLegendKey val="0"/>
          <c:showVal val="0"/>
          <c:showCatName val="0"/>
          <c:showSerName val="0"/>
          <c:showPercent val="0"/>
          <c:showBubbleSize val="0"/>
        </c:dLbls>
        <c:gapWidth val="182"/>
        <c:axId val="738517320"/>
        <c:axId val="738510840"/>
      </c:barChart>
      <c:catAx>
        <c:axId val="7385173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38510840"/>
        <c:crosses val="autoZero"/>
        <c:auto val="1"/>
        <c:lblAlgn val="ctr"/>
        <c:lblOffset val="100"/>
        <c:noMultiLvlLbl val="0"/>
      </c:catAx>
      <c:valAx>
        <c:axId val="73851084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sz="1000" b="0" i="0" u="none" strike="noStrike" kern="1200" baseline="0">
                    <a:solidFill>
                      <a:sysClr val="windowText" lastClr="000000"/>
                    </a:solidFill>
                  </a:rPr>
                  <a:t>Levelised Cost ($/GJ product)</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3851732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solidFill>
            <a:sysClr val="windowText" lastClr="000000"/>
          </a:solidFill>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0.27784</cdr:x>
      <cdr:y>0.82639</cdr:y>
    </cdr:from>
    <cdr:to>
      <cdr:x>0.36218</cdr:x>
      <cdr:y>0.91319</cdr:y>
    </cdr:to>
    <cdr:sp macro="" textlink="">
      <cdr:nvSpPr>
        <cdr:cNvPr id="2" name="Text Box 1"/>
        <cdr:cNvSpPr txBox="1"/>
      </cdr:nvSpPr>
      <cdr:spPr>
        <a:xfrm xmlns:a="http://schemas.openxmlformats.org/drawingml/2006/main">
          <a:off x="1600200" y="2266949"/>
          <a:ext cx="485775" cy="23812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AU" sz="1000"/>
            <a:t>PEM</a:t>
          </a:r>
          <a:endParaRPr lang="en-AU" sz="1100"/>
        </a:p>
      </cdr:txBody>
    </cdr:sp>
  </cdr:relSizeAnchor>
  <cdr:relSizeAnchor xmlns:cdr="http://schemas.openxmlformats.org/drawingml/2006/chartDrawing">
    <cdr:from>
      <cdr:x>0.72492</cdr:x>
      <cdr:y>0.8206</cdr:y>
    </cdr:from>
    <cdr:to>
      <cdr:x>0.78556</cdr:x>
      <cdr:y>0.90741</cdr:y>
    </cdr:to>
    <cdr:sp macro="" textlink="">
      <cdr:nvSpPr>
        <cdr:cNvPr id="3" name="Text Box 1"/>
        <cdr:cNvSpPr txBox="1"/>
      </cdr:nvSpPr>
      <cdr:spPr>
        <a:xfrm xmlns:a="http://schemas.openxmlformats.org/drawingml/2006/main">
          <a:off x="4175126" y="2251074"/>
          <a:ext cx="349250" cy="23812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AU" sz="1000"/>
            <a:t>AE</a:t>
          </a:r>
          <a:endParaRPr lang="en-AU" sz="1100"/>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IEEE2006OfficeOnline.xsl" StyleName="IEEE" Version="2006">
  <b:Source>
    <b:Tag>XuD17</b:Tag>
    <b:SourceType>JournalArticle</b:SourceType>
    <b:Guid>{35B1D19B-59C7-4A98-AA4E-7397C67408E4}</b:Guid>
    <b:Title>Introduction of Hydrogen Routines</b:Title>
    <b:Year>2017</b:Year>
    <b:JournalName>Hydrogen Economy</b:JournalName>
    <b:Pages>35-54</b:Pages>
    <b:Author>
      <b:Author>
        <b:NameList>
          <b:Person>
            <b:Last>Xu</b:Last>
            <b:First>D</b:First>
          </b:Person>
          <b:Person>
            <b:Last>Dong</b:Last>
            <b:First>L</b:First>
          </b:Person>
          <b:Person>
            <b:Last>Ren</b:Last>
            <b:First>J</b:First>
          </b:Person>
        </b:NameList>
      </b:Author>
    </b:Author>
    <b:RefOrder>9</b:RefOrder>
  </b:Source>
  <b:Source>
    <b:Tag>Yam05</b:Tag>
    <b:SourceType>JournalArticle</b:SourceType>
    <b:Guid>{440EBAA2-385A-48E2-B123-E503BBFD6970}</b:Guid>
    <b:Title>Energyplexes for the 21st century: Coal gasification for co-producing hydrogen, electricity and liquid fuels</b:Title>
    <b:Year>2005</b:Year>
    <b:Volume>13</b:Volume>
    <b:Issue>30</b:Issue>
    <b:Author>
      <b:Author>
        <b:NameList>
          <b:Person>
            <b:Last>Yamashita</b:Last>
            <b:First>K</b:First>
          </b:Person>
          <b:Person>
            <b:Last>Barreto</b:Last>
            <b:First>L</b:First>
          </b:Person>
        </b:NameList>
      </b:Author>
    </b:Author>
    <b:Pages>2453-2473</b:Pages>
    <b:RefOrder>10</b:RefOrder>
  </b:Source>
  <b:Source>
    <b:Tag>OEC07</b:Tag>
    <b:SourceType>Report</b:SourceType>
    <b:Guid>{E3E4CCD7-E408-42B5-BFB0-0A6E3151C72B}</b:Guid>
    <b:Author>
      <b:Author>
        <b:Corporate>OECD/IEA</b:Corporate>
      </b:Author>
    </b:Author>
    <b:Title>Tracking industrial energy efficiency and CO2 emissions</b:Title>
    <b:City>Paris</b:City>
    <b:Year>2007</b:Year>
    <b:RefOrder>6</b:RefOrder>
  </b:Source>
  <b:Source>
    <b:Tag>Kev19</b:Tag>
    <b:SourceType>JournalArticle</b:SourceType>
    <b:Guid>{47CE6D9B-5D04-4234-9754-003F6AE99065}</b:Guid>
    <b:Author>
      <b:Author>
        <b:NameList>
          <b:Person>
            <b:Last>Kevin Rouwenhorsta</b:Last>
            <b:First>Guido</b:First>
            <b:Middle>Mulc, Sascha Kerstenb</b:Middle>
          </b:Person>
        </b:NameList>
      </b:Author>
    </b:Author>
    <b:Title>Islanded ammonia power systems: Technology review &amp; conceptual process design</b:Title>
    <b:Year>2019</b:Year>
    <b:Publisher>Renewable and Sustainable Energy Reviews,</b:Publisher>
    <b:RefOrder>7</b:RefOrder>
  </b:Source>
  <b:Source>
    <b:Tag>Smi20</b:Tag>
    <b:SourceType>JournalArticle</b:SourceType>
    <b:Guid>{6B2624DF-A532-471E-BA1A-1C3846126796}</b:Guid>
    <b:Title>Current and future role of Haber-Bosch ammonia in a carbon-free energy landscape</b:Title>
    <b:Year>2020</b:Year>
    <b:Author>
      <b:Author>
        <b:NameList>
          <b:Person>
            <b:Last>Smith</b:Last>
            <b:First>C.,</b:First>
            <b:Middle>A.K. Hill, and L. Torrente-Murciano</b:Middle>
          </b:Person>
        </b:NameList>
      </b:Author>
    </b:Author>
    <b:JournalName>Energy and Environmental Science</b:JournalName>
    <b:Pages>331-344</b:Pages>
    <b:RefOrder>8</b:RefOrder>
  </b:Source>
  <b:Source>
    <b:Tag>Abb09</b:Tag>
    <b:SourceType>JournalArticle</b:SourceType>
    <b:Guid>{A206EC27-7182-4AAC-AA5F-32CE74B23E31}</b:Guid>
    <b:Title>Thermocatalytic decomposition of methane for hydrogen production using activated carbon catalyst: regeneration and characterization studies</b:Title>
    <b:Year>2009</b:Year>
    <b:Pages>8034-8045</b:Pages>
    <b:Author>
      <b:Author>
        <b:NameList>
          <b:Person>
            <b:Last>Abbas HF</b:Last>
            <b:First>D.</b:First>
            <b:Middle>W.</b:Middle>
          </b:Person>
        </b:NameList>
      </b:Author>
    </b:Author>
    <b:JournalName>International Journal of Hydrogen Energy</b:JournalName>
    <b:Volume>34</b:Volume>
    <b:Issue>19</b:Issue>
    <b:RefOrder>11</b:RefOrder>
  </b:Source>
  <b:Source>
    <b:Tag>Hyd07</b:Tag>
    <b:SourceType>JournalArticle</b:SourceType>
    <b:Guid>{70355DD3-4A71-4E5F-AFF8-B21F4AADB290}</b:Guid>
    <b:Title>Hydrogen production by thermo-catalytic decomposition of methane: Regeneration of active carbons using CO2</b:Title>
    <b:JournalName>Journal of Power Sources</b:JournalName>
    <b:Year>2007</b:Year>
    <b:Pages>103-109</b:Pages>
    <b:Volume>169</b:Volume>
    <b:Issue>1</b:Issue>
    <b:Author>
      <b:Author>
        <b:NameList>
          <b:Person>
            <b:Last>Pinilla</b:Last>
            <b:Middle>L</b:Middle>
            <b:First>J</b:First>
          </b:Person>
          <b:Person>
            <b:Last>Suelkves</b:Last>
            <b:First>I</b:First>
          </b:Person>
          <b:Person>
            <b:Last>Utrilla</b:Last>
            <b:First>R</b:First>
          </b:Person>
          <b:Person>
            <b:Last>Galvez</b:Last>
            <b:Middle>E</b:Middle>
            <b:First>M</b:First>
          </b:Person>
          <b:Person>
            <b:Last>Lazaro</b:Last>
            <b:Middle>J</b:Middle>
            <b:First>M</b:First>
          </b:Person>
          <b:Person>
            <b:Last>Moliner</b:Last>
            <b:First>R</b:First>
          </b:Person>
        </b:NameList>
      </b:Author>
    </b:Author>
    <b:RefOrder>12</b:RefOrder>
  </b:Source>
  <b:Source>
    <b:Tag>And13</b:Tag>
    <b:SourceType>Misc</b:SourceType>
    <b:Guid>{38783778-7990-4ABE-AD6F-9D7160764457}</b:Guid>
    <b:Title>The thermo-catalytic decomposition of methane for economical and emission-free hydrogen production</b:Title>
    <b:Year>2013</b:Year>
    <b:Author>
      <b:Author>
        <b:NameList>
          <b:Person>
            <b:Last>Cornejo</b:Last>
            <b:First>Andrew</b:First>
          </b:Person>
        </b:NameList>
      </b:Author>
    </b:Author>
    <b:City>Perth</b:City>
    <b:Publisher>University of Western Australia</b:Publisher>
    <b:RefOrder>13</b:RefOrder>
  </b:Source>
  <b:Source>
    <b:Tag>Poc15</b:Tag>
    <b:SourceType>Patent</b:SourceType>
    <b:Guid>{BD2ABC75-CA0D-4B20-B521-0C9960A2A814}</b:Guid>
    <b:Title>A process for producing hydrogen and graphitic carbon from hydrocarbons</b:Title>
    <b:Year>2016</b:Year>
    <b:Author>
      <b:Inventor>
        <b:NameList>
          <b:Person>
            <b:Last>Pocock</b:Last>
            <b:First>G</b:First>
          </b:Person>
          <b:Person>
            <b:Last>Cornejo</b:Last>
            <b:First>A</b:First>
          </b:Person>
          <b:Person>
            <b:Last>Chua</b:Last>
            <b:Middle>T</b:Middle>
            <b:First>H</b:First>
          </b:Person>
        </b:NameList>
      </b:Inventor>
    </b:Author>
    <b:CountryRegion>WO</b:CountryRegion>
    <b:PatentNumber>2016/154666</b:PatentNumber>
    <b:RefOrder>14</b:RefOrder>
  </b:Source>
  <b:Source>
    <b:Tag>Sin20</b:Tag>
    <b:SourceType>InternetSite</b:SourceType>
    <b:Guid>{B77C53E1-2878-4C4E-BEE4-42997A57B9C6}</b:Guid>
    <b:Title>Voltaic Cells</b:Title>
    <b:Year>2020</b:Year>
    <b:Month>August</b:Month>
    <b:Day>16</b:Day>
    <b:URL>https://chem.libretexts.org/@go/page/285</b:URL>
    <b:Author>
      <b:Author>
        <b:NameList>
          <b:Person>
            <b:Last>Singh</b:Last>
            <b:First>Shamsher</b:First>
          </b:Person>
          <b:Person>
            <b:Last>Gho</b:Last>
            <b:First>Deborah</b:First>
          </b:Person>
        </b:NameList>
      </b:Author>
    </b:Author>
    <b:RefOrder>1</b:RefOrder>
  </b:Source>
  <b:Source>
    <b:Tag>Ran18</b:Tag>
    <b:SourceType>Book</b:SourceType>
    <b:Guid>{2FC21019-12A6-4D62-A751-07963556946D}</b:Guid>
    <b:Title>Fuel Cell Systems Explained (Third edition)</b:Title>
    <b:Year>2018</b:Year>
    <b:City>Hoboken, USA</b:City>
    <b:Publisher>Wiley</b:Publisher>
    <b:Author>
      <b:Author>
        <b:NameList>
          <b:Person>
            <b:Last>Dicks</b:Last>
            <b:First>Andrew</b:First>
          </b:Person>
          <b:Person>
            <b:Last>Rand</b:Last>
            <b:First>David</b:First>
          </b:Person>
        </b:NameList>
      </b:Author>
    </b:Author>
    <b:RefOrder>2</b:RefOrder>
  </b:Source>
  <b:Source>
    <b:Tag>Kum19</b:Tag>
    <b:SourceType>JournalArticle</b:SourceType>
    <b:Guid>{34D179A6-5D53-4B08-B052-7D2E4A2147F2}</b:Guid>
    <b:Title>Hydrogen production by PEM water electrolysis—A review</b:Title>
    <b:JournalName>Materials Science for Energy Technologies</b:JournalName>
    <b:Year>2019</b:Year>
    <b:Pages>442-454</b:Pages>
    <b:Author>
      <b:Author>
        <b:NameList>
          <b:Person>
            <b:Last>Kumar</b:Last>
            <b:First>Shiva</b:First>
          </b:Person>
          <b:Person>
            <b:Last>Himabindu</b:Last>
            <b:First>V.</b:First>
          </b:Person>
        </b:NameList>
      </b:Author>
    </b:Author>
    <b:Issue>2</b:Issue>
    <b:RefOrder>3</b:RefOrder>
  </b:Source>
  <b:Source>
    <b:Tag>Rut17</b:Tag>
    <b:SourceType>ConferenceProceedings</b:SourceType>
    <b:Guid>{8C329A64-E6EC-4EB2-B437-AB8C866B98CF}</b:Guid>
    <b:Title>Manufacturing Competitiveness Analysis for PEM and Alkaline Water Electrolysis Systems</b:Title>
    <b:Year>2017</b:Year>
    <b:Author>
      <b:Author>
        <b:NameList>
          <b:Person>
            <b:Last>Ruth</b:Last>
            <b:First>Mark</b:First>
          </b:Person>
          <b:Person>
            <b:Last>Mayyas</b:Last>
            <b:First>Ahmad</b:First>
          </b:Person>
          <b:Person>
            <b:Last>Mann</b:Last>
            <b:First>Maggie</b:First>
          </b:Person>
        </b:NameList>
      </b:Author>
    </b:Author>
    <b:ConferenceName>Hydrogen and Fuel Cell Seminar</b:ConferenceName>
    <b:City>Long Beach, CA</b:City>
    <b:Publisher>Clean Energy Manufacturing Analysis Center</b:Publisher>
    <b:RefOrder>4</b:RefOrder>
  </b:Source>
  <b:Source>
    <b:Tag>IRE20</b:Tag>
    <b:SourceType>Report</b:SourceType>
    <b:Guid>{62CE1EDD-4CE1-47A1-8BAF-61E57A5AC1C4}</b:Guid>
    <b:Author>
      <b:Author>
        <b:Corporate>IRENA</b:Corporate>
      </b:Author>
    </b:Author>
    <b:Title>Green Hydrogen Cost Reduction — Scaling Up Electrolysers To Meet the 1.5°C Climate Goal</b:Title>
    <b:Year>2020</b:Year>
    <b:Publisher>International Renewable Energy Acengy</b:Publisher>
    <b:City>Abu Dhabi</b:City>
    <b:ThesisType>Report</b:ThesisType>
    <b:RefOrder>5</b:RefOrder>
  </b:Source>
</b:Sources>
</file>

<file path=customXml/item2.xml><?xml version="1.0" encoding="utf-8"?>
<ct:contentTypeSchema xmlns:ct="http://schemas.microsoft.com/office/2006/metadata/contentType" xmlns:ma="http://schemas.microsoft.com/office/2006/metadata/properties/metaAttributes" ct:_="" ma:_="" ma:contentTypeName="Document" ma:contentTypeID="0x010100E6CA60712C624D47AFA24E0E2B071E39" ma:contentTypeVersion="11" ma:contentTypeDescription="Create a new document." ma:contentTypeScope="" ma:versionID="6ac4aa2e7b66d13f93f1bf6b935448b2">
  <xsd:schema xmlns:xsd="http://www.w3.org/2001/XMLSchema" xmlns:xs="http://www.w3.org/2001/XMLSchema" xmlns:p="http://schemas.microsoft.com/office/2006/metadata/properties" xmlns:ns2="4bd2851d-78fa-4755-bea0-e81e8d2e92e1" xmlns:ns3="c4363bc9-e002-4f81-a5e1-8f41fba3c29f" xmlns:ns4="ebd36939-a862-4257-99b8-ac208403cbb1" xmlns:ns5="e9215c2e-cb2f-4dc7-87d2-156f8392f66c" targetNamespace="http://schemas.microsoft.com/office/2006/metadata/properties" ma:root="true" ma:fieldsID="96a21eee44906f7c246ea90439bfd290" ns2:_="" ns3:_="" ns4:_="" ns5:_="">
    <xsd:import namespace="4bd2851d-78fa-4755-bea0-e81e8d2e92e1"/>
    <xsd:import namespace="c4363bc9-e002-4f81-a5e1-8f41fba3c29f"/>
    <xsd:import namespace="ebd36939-a862-4257-99b8-ac208403cbb1"/>
    <xsd:import namespace="e9215c2e-cb2f-4dc7-87d2-156f8392f66c"/>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LengthInSeconds" minOccurs="0"/>
                <xsd:element ref="ns2:MediaServiceDateTaken" minOccurs="0"/>
                <xsd:element ref="ns2:MediaServiceAutoTags" minOccurs="0"/>
                <xsd:element ref="ns2:MediaServiceLocation"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element ref="ns2:MediaServiceBillingMetadata" minOccurs="0"/>
                <xsd:element ref="ns4:lcf76f155ced4ddcb4097134ff3c332f" minOccurs="0"/>
                <xsd:element ref="ns5: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d2851d-78fa-4755-bea0-e81e8d2e92e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4363bc9-e002-4f81-a5e1-8f41fba3c2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bd36939-a862-4257-99b8-ac208403cbb1" elementFormDefault="qualified">
    <xsd:import namespace="http://schemas.microsoft.com/office/2006/documentManagement/types"/>
    <xsd:import namespace="http://schemas.microsoft.com/office/infopath/2007/PartnerControls"/>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fa7b88db-b703-4d04-81b7-e61a8f0436e7"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e9215c2e-cb2f-4dc7-87d2-156f8392f66c" elementFormDefault="qualified">
    <xsd:import namespace="http://schemas.microsoft.com/office/2006/documentManagement/types"/>
    <xsd:import namespace="http://schemas.microsoft.com/office/infopath/2007/PartnerControls"/>
    <xsd:element name="TaxCatchAll" ma:index="26" nillable="true" ma:displayName="Taxonomy Catch All Column" ma:hidden="true" ma:list="{b0905a60-8366-4cb6-ab24-12e3f364fff6}" ma:internalName="TaxCatchAll" ma:showField="CatchAllData" ma:web="e9215c2e-cb2f-4dc7-87d2-156f8392f66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haredWithUsers xmlns="c4363bc9-e002-4f81-a5e1-8f41fba3c29f">
      <UserInfo>
        <DisplayName/>
        <AccountId xsi:nil="true"/>
        <AccountType/>
      </UserInfo>
    </SharedWithUsers>
    <MediaLengthInSeconds xmlns="4bd2851d-78fa-4755-bea0-e81e8d2e92e1" xsi:nil="true"/>
    <TaxCatchAll xmlns="e9215c2e-cb2f-4dc7-87d2-156f8392f66c" xsi:nil="true"/>
    <lcf76f155ced4ddcb4097134ff3c332f xmlns="ebd36939-a862-4257-99b8-ac208403cbb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4B6F35B-1CFC-4253-9103-A0ECC8001392}">
  <ds:schemaRefs>
    <ds:schemaRef ds:uri="http://schemas.openxmlformats.org/officeDocument/2006/bibliography"/>
  </ds:schemaRefs>
</ds:datastoreItem>
</file>

<file path=customXml/itemProps2.xml><?xml version="1.0" encoding="utf-8"?>
<ds:datastoreItem xmlns:ds="http://schemas.openxmlformats.org/officeDocument/2006/customXml" ds:itemID="{0BA97586-0394-4EF4-B723-78A618A58BF7}"/>
</file>

<file path=customXml/itemProps3.xml><?xml version="1.0" encoding="utf-8"?>
<ds:datastoreItem xmlns:ds="http://schemas.openxmlformats.org/officeDocument/2006/customXml" ds:itemID="{7F3F7BB5-7179-4B0F-A549-A08BD56A593A}"/>
</file>

<file path=customXml/itemProps4.xml><?xml version="1.0" encoding="utf-8"?>
<ds:datastoreItem xmlns:ds="http://schemas.openxmlformats.org/officeDocument/2006/customXml" ds:itemID="{E58B5ADA-64BB-4EEA-B6AB-283C813D3840}"/>
</file>

<file path=docProps/app.xml><?xml version="1.0" encoding="utf-8"?>
<Properties xmlns="http://schemas.openxmlformats.org/officeDocument/2006/extended-properties" xmlns:vt="http://schemas.openxmlformats.org/officeDocument/2006/docPropsVTypes">
  <Template>Normal</Template>
  <TotalTime>29</TotalTime>
  <Pages>86</Pages>
  <Words>27402</Words>
  <Characters>156198</Characters>
  <Application>Microsoft Office Word</Application>
  <DocSecurity>0</DocSecurity>
  <Lines>1301</Lines>
  <Paragraphs>366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183234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
  <cp:lastModifiedBy>Stephen McGrail</cp:lastModifiedBy>
  <cp:revision>8</cp:revision>
  <cp:lastPrinted>2023-11-24T05:43:00Z</cp:lastPrinted>
  <dcterms:created xsi:type="dcterms:W3CDTF">2023-11-16T06:29:00Z</dcterms:created>
  <dcterms:modified xsi:type="dcterms:W3CDTF">2023-11-24T05:43:00Z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f488380-630a-4f55-a077-a19445e3f360_Enabled">
    <vt:lpwstr>true</vt:lpwstr>
  </property>
  <property fmtid="{D5CDD505-2E9C-101B-9397-08002B2CF9AE}" pid="3" name="MSIP_Label_0f488380-630a-4f55-a077-a19445e3f360_SetDate">
    <vt:lpwstr>2022-11-30T22:53:59Z</vt:lpwstr>
  </property>
  <property fmtid="{D5CDD505-2E9C-101B-9397-08002B2CF9AE}" pid="4" name="MSIP_Label_0f488380-630a-4f55-a077-a19445e3f360_Method">
    <vt:lpwstr>Standard</vt:lpwstr>
  </property>
  <property fmtid="{D5CDD505-2E9C-101B-9397-08002B2CF9AE}" pid="5" name="MSIP_Label_0f488380-630a-4f55-a077-a19445e3f360_Name">
    <vt:lpwstr>OFFICIAL - INTERNAL</vt:lpwstr>
  </property>
  <property fmtid="{D5CDD505-2E9C-101B-9397-08002B2CF9AE}" pid="6" name="MSIP_Label_0f488380-630a-4f55-a077-a19445e3f360_SiteId">
    <vt:lpwstr>b6e377cf-9db3-46cb-91a2-fad9605bb15c</vt:lpwstr>
  </property>
  <property fmtid="{D5CDD505-2E9C-101B-9397-08002B2CF9AE}" pid="7" name="MSIP_Label_0f488380-630a-4f55-a077-a19445e3f360_ActionId">
    <vt:lpwstr>a4d71e7c-9d6d-4e60-a2de-cf60297e57f0</vt:lpwstr>
  </property>
  <property fmtid="{D5CDD505-2E9C-101B-9397-08002B2CF9AE}" pid="8" name="MSIP_Label_0f488380-630a-4f55-a077-a19445e3f360_ContentBits">
    <vt:lpwstr>0</vt:lpwstr>
  </property>
  <property fmtid="{D5CDD505-2E9C-101B-9397-08002B2CF9AE}" pid="9" name="ContentTypeId">
    <vt:lpwstr>0x010100E6CA60712C624D47AFA24E0E2B071E39</vt:lpwstr>
  </property>
  <property fmtid="{D5CDD505-2E9C-101B-9397-08002B2CF9AE}" pid="10" name="GUID">
    <vt:lpwstr>908027a4-360b-4f2e-962b-7e34a3d27a7a</vt:lpwstr>
  </property>
  <property fmtid="{D5CDD505-2E9C-101B-9397-08002B2CF9AE}" pid="11" name="xd_Signature">
    <vt:bool>false</vt:bool>
  </property>
  <property fmtid="{D5CDD505-2E9C-101B-9397-08002B2CF9AE}" pid="12" name="xd_ProgID">
    <vt:lpwstr/>
  </property>
  <property fmtid="{D5CDD505-2E9C-101B-9397-08002B2CF9AE}" pid="13" name="lcf76f155ced4ddcb4097134ff3c332f">
    <vt:lpwstr/>
  </property>
  <property fmtid="{D5CDD505-2E9C-101B-9397-08002B2CF9AE}" pid="14" name="TaxCatchAll">
    <vt:lpwstr/>
  </property>
  <property fmtid="{D5CDD505-2E9C-101B-9397-08002B2CF9AE}" pid="15" name="_SourceUrl">
    <vt:lpwstr/>
  </property>
  <property fmtid="{D5CDD505-2E9C-101B-9397-08002B2CF9AE}" pid="16" name="_SharedFileIndex">
    <vt:lpwstr/>
  </property>
  <property fmtid="{D5CDD505-2E9C-101B-9397-08002B2CF9AE}" pid="17" name="ComplianceAssetId">
    <vt:lpwstr/>
  </property>
  <property fmtid="{D5CDD505-2E9C-101B-9397-08002B2CF9AE}" pid="18" name="TemplateUrl">
    <vt:lpwstr/>
  </property>
  <property fmtid="{D5CDD505-2E9C-101B-9397-08002B2CF9AE}" pid="19" name="_ExtendedDescription">
    <vt:lpwstr/>
  </property>
  <property fmtid="{D5CDD505-2E9C-101B-9397-08002B2CF9AE}" pid="20" name="TriggerFlowInfo">
    <vt:lpwstr/>
  </property>
</Properties>
</file>